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9" r:id="rId4"/>
    <p:sldId id="260" r:id="rId5"/>
    <p:sldId id="261" r:id="rId6"/>
    <p:sldId id="262" r:id="rId7"/>
    <p:sldId id="263" r:id="rId8"/>
    <p:sldId id="264" r:id="rId9"/>
    <p:sldId id="265" r:id="rId10"/>
    <p:sldId id="266" r:id="rId11"/>
    <p:sldId id="257" r:id="rId12"/>
    <p:sldId id="258"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5" d="100"/>
          <a:sy n="105" d="100"/>
        </p:scale>
        <p:origin x="13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17165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D2B91-0F24-44C8-AB95-85D7B4702D6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350921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48268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0287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1734705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1254170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3464832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2516144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133419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338471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116720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D2B91-0F24-44C8-AB95-85D7B4702D6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310804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D2B91-0F24-44C8-AB95-85D7B4702D60}"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135014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209560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271581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FD2B91-0F24-44C8-AB95-85D7B4702D60}" type="datetimeFigureOut">
              <a:rPr lang="en-US" smtClean="0"/>
              <a:t>10/2/2019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62030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D2B91-0F24-44C8-AB95-85D7B4702D6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298308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FD2B91-0F24-44C8-AB95-85D7B4702D60}" type="datetimeFigureOut">
              <a:rPr lang="en-US" smtClean="0"/>
              <a:t>10/2/2019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1B2919-859B-44AE-864B-68B4259382D3}" type="slidenum">
              <a:rPr lang="en-US" smtClean="0"/>
              <a:t>‹#›</a:t>
            </a:fld>
            <a:endParaRPr lang="en-US"/>
          </a:p>
        </p:txBody>
      </p:sp>
    </p:spTree>
    <p:extLst>
      <p:ext uri="{BB962C8B-B14F-4D97-AF65-F5344CB8AC3E}">
        <p14:creationId xmlns:p14="http://schemas.microsoft.com/office/powerpoint/2010/main" val="17393321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matplotlib.org/3.1.1/api/_as_gen/matplotlib.pyplot.grid.html" TargetMode="External"/><Relationship Id="rId2" Type="http://schemas.openxmlformats.org/officeDocument/2006/relationships/hyperlink" Target="https://datacatalog.worldbank.org/dataset/world-development-indicators"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datacatalog.worldbank.org/dataset/world-development-indicato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B623-4761-48B4-A8CC-D3FF8C65E047}"/>
              </a:ext>
            </a:extLst>
          </p:cNvPr>
          <p:cNvSpPr>
            <a:spLocks noGrp="1"/>
          </p:cNvSpPr>
          <p:nvPr>
            <p:ph type="ctrTitle"/>
          </p:nvPr>
        </p:nvSpPr>
        <p:spPr>
          <a:xfrm>
            <a:off x="1154955" y="1447800"/>
            <a:ext cx="9351120" cy="3329581"/>
          </a:xfrm>
        </p:spPr>
        <p:txBody>
          <a:bodyPr/>
          <a:lstStyle/>
          <a:p>
            <a:r>
              <a:rPr lang="en-US" dirty="0"/>
              <a:t>Project 1</a:t>
            </a:r>
            <a:br>
              <a:rPr lang="en-US" dirty="0"/>
            </a:br>
            <a:r>
              <a:rPr lang="en-US" sz="4800" dirty="0"/>
              <a:t>World Development Indicators</a:t>
            </a:r>
            <a:endParaRPr lang="en-US" dirty="0"/>
          </a:p>
        </p:txBody>
      </p:sp>
      <p:sp>
        <p:nvSpPr>
          <p:cNvPr id="3" name="Subtitle 2">
            <a:extLst>
              <a:ext uri="{FF2B5EF4-FFF2-40B4-BE49-F238E27FC236}">
                <a16:creationId xmlns:a16="http://schemas.microsoft.com/office/drawing/2014/main" id="{52BE64F6-45DF-47FB-8996-AFE269C645AD}"/>
              </a:ext>
            </a:extLst>
          </p:cNvPr>
          <p:cNvSpPr>
            <a:spLocks noGrp="1"/>
          </p:cNvSpPr>
          <p:nvPr>
            <p:ph type="subTitle" idx="1"/>
          </p:nvPr>
        </p:nvSpPr>
        <p:spPr>
          <a:xfrm>
            <a:off x="1154955" y="4777380"/>
            <a:ext cx="8825658" cy="1288768"/>
          </a:xfrm>
        </p:spPr>
        <p:txBody>
          <a:bodyPr/>
          <a:lstStyle/>
          <a:p>
            <a:r>
              <a:rPr lang="en-US" dirty="0"/>
              <a:t>Daniel Pimentel</a:t>
            </a:r>
          </a:p>
          <a:p>
            <a:r>
              <a:rPr lang="en-US" dirty="0"/>
              <a:t>Marie-Jeanne Beda</a:t>
            </a:r>
          </a:p>
          <a:p>
            <a:r>
              <a:rPr lang="en-US" dirty="0"/>
              <a:t>Ufoma </a:t>
            </a:r>
            <a:r>
              <a:rPr lang="en-US" dirty="0" err="1"/>
              <a:t>iduh</a:t>
            </a:r>
            <a:endParaRPr lang="en-US" dirty="0"/>
          </a:p>
        </p:txBody>
      </p:sp>
    </p:spTree>
    <p:extLst>
      <p:ext uri="{BB962C8B-B14F-4D97-AF65-F5344CB8AC3E}">
        <p14:creationId xmlns:p14="http://schemas.microsoft.com/office/powerpoint/2010/main" val="8064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t>Findings</a:t>
            </a:r>
          </a:p>
        </p:txBody>
      </p:sp>
      <p:pic>
        <p:nvPicPr>
          <p:cNvPr id="5" name="Content Placeholder 4"/>
          <p:cNvPicPr>
            <a:picLocks noGrp="1" noChangeAspect="1"/>
          </p:cNvPicPr>
          <p:nvPr>
            <p:ph sz="half" idx="1"/>
          </p:nvPr>
        </p:nvPicPr>
        <p:blipFill>
          <a:blip r:embed="rId2"/>
          <a:stretch>
            <a:fillRect/>
          </a:stretch>
        </p:blipFill>
        <p:spPr>
          <a:xfrm>
            <a:off x="0" y="3203302"/>
            <a:ext cx="5460642" cy="34738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5769734" y="3203302"/>
            <a:ext cx="6053071" cy="3673656"/>
          </a:xfrm>
          <a:prstGeom prst="rect">
            <a:avLst/>
          </a:prstGeom>
        </p:spPr>
      </p:pic>
      <p:sp>
        <p:nvSpPr>
          <p:cNvPr id="7" name="Rectangle 6"/>
          <p:cNvSpPr/>
          <p:nvPr/>
        </p:nvSpPr>
        <p:spPr>
          <a:xfrm>
            <a:off x="646111" y="1171977"/>
            <a:ext cx="8858497" cy="2031325"/>
          </a:xfrm>
          <a:prstGeom prst="rect">
            <a:avLst/>
          </a:prstGeom>
        </p:spPr>
        <p:txBody>
          <a:bodyPr wrap="square">
            <a:spAutoFit/>
          </a:bodyPr>
          <a:lstStyle/>
          <a:p>
            <a:r>
              <a:rPr lang="en-US" dirty="0"/>
              <a:t>With the first histogram we can see the arms exported per capita by the USA from 1960-2014.  This chart shows that for most of those years the USA exported between 11 and 13 million arms.  Using this information the second histogram displays the arms exported per capita globally from 1960-2014, with the USA annotated above the 12 million marker.  Most countries lie between 0 and 1 million arms exported, while the USA and several other countries contribute on a larger scale.</a:t>
            </a:r>
          </a:p>
        </p:txBody>
      </p:sp>
    </p:spTree>
    <p:extLst>
      <p:ext uri="{BB962C8B-B14F-4D97-AF65-F5344CB8AC3E}">
        <p14:creationId xmlns:p14="http://schemas.microsoft.com/office/powerpoint/2010/main" val="56625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9027-D824-4194-818A-8834AFEE204B}"/>
              </a:ext>
            </a:extLst>
          </p:cNvPr>
          <p:cNvSpPr>
            <a:spLocks noGrp="1"/>
          </p:cNvSpPr>
          <p:nvPr>
            <p:ph type="title"/>
          </p:nvPr>
        </p:nvSpPr>
        <p:spPr/>
        <p:txBody>
          <a:bodyPr/>
          <a:lstStyle/>
          <a:p>
            <a:r>
              <a:rPr lang="en-US" dirty="0"/>
              <a:t>Arms exports between the Top Four Countries</a:t>
            </a:r>
          </a:p>
        </p:txBody>
      </p:sp>
      <p:sp>
        <p:nvSpPr>
          <p:cNvPr id="3" name="Content Placeholder 2">
            <a:extLst>
              <a:ext uri="{FF2B5EF4-FFF2-40B4-BE49-F238E27FC236}">
                <a16:creationId xmlns:a16="http://schemas.microsoft.com/office/drawing/2014/main" id="{E8AE2EDA-4D0C-4638-ACF9-A773DC44F808}"/>
              </a:ext>
            </a:extLst>
          </p:cNvPr>
          <p:cNvSpPr>
            <a:spLocks noGrp="1"/>
          </p:cNvSpPr>
          <p:nvPr>
            <p:ph idx="1"/>
          </p:nvPr>
        </p:nvSpPr>
        <p:spPr>
          <a:xfrm>
            <a:off x="8112142" y="2364977"/>
            <a:ext cx="3487542" cy="3694886"/>
          </a:xfrm>
        </p:spPr>
        <p:txBody>
          <a:bodyPr>
            <a:normAutofit lnSpcReduction="10000"/>
          </a:bodyPr>
          <a:lstStyle/>
          <a:p>
            <a:r>
              <a:rPr lang="en-US" dirty="0"/>
              <a:t>This line chart compares Arms export between the four  top exporters. Based on our graph drawn from our data-set, we can see that the US is the top exporter, followed by China, and then Russia.</a:t>
            </a:r>
          </a:p>
          <a:p>
            <a:r>
              <a:rPr lang="en-US" dirty="0"/>
              <a:t>AT the end of 2017, Russia and China are tied in equal sales.</a:t>
            </a:r>
          </a:p>
        </p:txBody>
      </p:sp>
      <p:pic>
        <p:nvPicPr>
          <p:cNvPr id="5" name="Picture 4">
            <a:extLst>
              <a:ext uri="{FF2B5EF4-FFF2-40B4-BE49-F238E27FC236}">
                <a16:creationId xmlns:a16="http://schemas.microsoft.com/office/drawing/2014/main" id="{022DA1C6-4AD4-4F93-A873-B3F491A0F710}"/>
              </a:ext>
            </a:extLst>
          </p:cNvPr>
          <p:cNvPicPr>
            <a:picLocks noChangeAspect="1"/>
          </p:cNvPicPr>
          <p:nvPr/>
        </p:nvPicPr>
        <p:blipFill>
          <a:blip r:embed="rId2"/>
          <a:stretch>
            <a:fillRect/>
          </a:stretch>
        </p:blipFill>
        <p:spPr>
          <a:xfrm>
            <a:off x="1524000" y="2272145"/>
            <a:ext cx="4987636" cy="3251200"/>
          </a:xfrm>
          <a:prstGeom prst="rect">
            <a:avLst/>
          </a:prstGeom>
        </p:spPr>
      </p:pic>
    </p:spTree>
    <p:extLst>
      <p:ext uri="{BB962C8B-B14F-4D97-AF65-F5344CB8AC3E}">
        <p14:creationId xmlns:p14="http://schemas.microsoft.com/office/powerpoint/2010/main" val="225232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D313-926D-4A0A-9CF8-68059A06834C}"/>
              </a:ext>
            </a:extLst>
          </p:cNvPr>
          <p:cNvSpPr>
            <a:spLocks noGrp="1"/>
          </p:cNvSpPr>
          <p:nvPr>
            <p:ph type="title"/>
          </p:nvPr>
        </p:nvSpPr>
        <p:spPr/>
        <p:txBody>
          <a:bodyPr/>
          <a:lstStyle/>
          <a:p>
            <a:r>
              <a:rPr lang="en-US" sz="3600" dirty="0"/>
              <a:t>Graphical representation of Refugees admitted to the USA from 1990 t0 2015</a:t>
            </a:r>
          </a:p>
        </p:txBody>
      </p:sp>
      <p:sp>
        <p:nvSpPr>
          <p:cNvPr id="3" name="Content Placeholder 2">
            <a:extLst>
              <a:ext uri="{FF2B5EF4-FFF2-40B4-BE49-F238E27FC236}">
                <a16:creationId xmlns:a16="http://schemas.microsoft.com/office/drawing/2014/main" id="{029A5718-3020-4F81-81D6-BEE5DE007F9B}"/>
              </a:ext>
            </a:extLst>
          </p:cNvPr>
          <p:cNvSpPr>
            <a:spLocks noGrp="1"/>
          </p:cNvSpPr>
          <p:nvPr>
            <p:ph idx="1"/>
          </p:nvPr>
        </p:nvSpPr>
        <p:spPr>
          <a:xfrm>
            <a:off x="1103312" y="2488676"/>
            <a:ext cx="3426267" cy="3759723"/>
          </a:xfrm>
        </p:spPr>
        <p:txBody>
          <a:bodyPr>
            <a:normAutofit lnSpcReduction="10000"/>
          </a:bodyPr>
          <a:lstStyle/>
          <a:p>
            <a:r>
              <a:rPr lang="en-US" dirty="0"/>
              <a:t>We can tell from the graph that there was a sharp increase between 2005 to 2006 in refugees admitted to the US.</a:t>
            </a:r>
          </a:p>
          <a:p>
            <a:r>
              <a:rPr lang="en-US" dirty="0"/>
              <a:t>There was also a sharp decline from 2006, most likely would have been caused by the period of economical recession.</a:t>
            </a:r>
          </a:p>
          <a:p>
            <a:endParaRPr lang="en-US" dirty="0"/>
          </a:p>
        </p:txBody>
      </p:sp>
      <p:pic>
        <p:nvPicPr>
          <p:cNvPr id="4" name="Picture 3">
            <a:extLst>
              <a:ext uri="{FF2B5EF4-FFF2-40B4-BE49-F238E27FC236}">
                <a16:creationId xmlns:a16="http://schemas.microsoft.com/office/drawing/2014/main" id="{A79A285F-8A5B-4E9E-9BA3-94C6B1973A47}"/>
              </a:ext>
            </a:extLst>
          </p:cNvPr>
          <p:cNvPicPr>
            <a:picLocks noChangeAspect="1"/>
          </p:cNvPicPr>
          <p:nvPr/>
        </p:nvPicPr>
        <p:blipFill>
          <a:blip r:embed="rId2"/>
          <a:stretch>
            <a:fillRect/>
          </a:stretch>
        </p:blipFill>
        <p:spPr>
          <a:xfrm>
            <a:off x="4943818" y="2320038"/>
            <a:ext cx="6807589" cy="4128646"/>
          </a:xfrm>
          <a:prstGeom prst="rect">
            <a:avLst/>
          </a:prstGeom>
        </p:spPr>
      </p:pic>
    </p:spTree>
    <p:extLst>
      <p:ext uri="{BB962C8B-B14F-4D97-AF65-F5344CB8AC3E}">
        <p14:creationId xmlns:p14="http://schemas.microsoft.com/office/powerpoint/2010/main" val="174820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06449"/>
            <a:ext cx="8825659" cy="1653871"/>
          </a:xfrm>
        </p:spPr>
        <p:txBody>
          <a:bodyPr/>
          <a:lstStyle/>
          <a:p>
            <a:pPr algn="ctr"/>
            <a:r>
              <a:rPr lang="en-US" b="1" dirty="0"/>
              <a:t>Conclusion</a:t>
            </a:r>
            <a:br>
              <a:rPr lang="en-US" b="1" dirty="0"/>
            </a:br>
            <a:endParaRPr lang="en-US" b="1" dirty="0"/>
          </a:p>
        </p:txBody>
      </p:sp>
      <p:sp>
        <p:nvSpPr>
          <p:cNvPr id="3" name="Text Placeholder 2"/>
          <p:cNvSpPr>
            <a:spLocks noGrp="1"/>
          </p:cNvSpPr>
          <p:nvPr>
            <p:ph type="body" sz="half" idx="2"/>
          </p:nvPr>
        </p:nvSpPr>
        <p:spPr>
          <a:xfrm>
            <a:off x="1154954" y="3069204"/>
            <a:ext cx="8825659" cy="2782956"/>
          </a:xfrm>
        </p:spPr>
        <p:txBody>
          <a:bodyPr>
            <a:normAutofit fontScale="92500" lnSpcReduction="20000"/>
          </a:bodyPr>
          <a:lstStyle/>
          <a:p>
            <a:pPr marL="457200" indent="-457200">
              <a:buFont typeface="Arial" panose="020B0604020202020204" pitchFamily="34" charset="0"/>
              <a:buChar char="•"/>
            </a:pPr>
            <a:r>
              <a:rPr lang="en-US" sz="3200" dirty="0"/>
              <a:t>From this data it seems that the USA is a top contributor to arms exports globally from 1960-2018, except in 2002 and 2013. </a:t>
            </a:r>
          </a:p>
          <a:p>
            <a:pPr marL="457200" indent="-457200">
              <a:buFont typeface="Arial" panose="020B0604020202020204" pitchFamily="34" charset="0"/>
              <a:buChar char="•"/>
            </a:pPr>
            <a:r>
              <a:rPr lang="en-US" sz="3200" dirty="0"/>
              <a:t>Also, the United States accepted hundreds of thousand of refugees on a yearly basis and recorded its highest intake of refugees in 2006.</a:t>
            </a:r>
          </a:p>
          <a:p>
            <a:pPr marL="457200" indent="-45720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38482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60890"/>
            <a:ext cx="8825659" cy="1399430"/>
          </a:xfrm>
        </p:spPr>
        <p:txBody>
          <a:bodyPr/>
          <a:lstStyle/>
          <a:p>
            <a:pPr algn="ctr"/>
            <a:r>
              <a:rPr lang="en-US" b="1" dirty="0"/>
              <a:t>References</a:t>
            </a:r>
          </a:p>
        </p:txBody>
      </p:sp>
      <p:sp>
        <p:nvSpPr>
          <p:cNvPr id="3" name="Text Placeholder 2"/>
          <p:cNvSpPr>
            <a:spLocks noGrp="1"/>
          </p:cNvSpPr>
          <p:nvPr>
            <p:ph type="body" sz="half" idx="2"/>
          </p:nvPr>
        </p:nvSpPr>
        <p:spPr>
          <a:xfrm>
            <a:off x="1154954" y="2051438"/>
            <a:ext cx="8825659" cy="2941981"/>
          </a:xfrm>
        </p:spPr>
        <p:txBody>
          <a:bodyPr>
            <a:normAutofit/>
          </a:bodyPr>
          <a:lstStyle/>
          <a:p>
            <a:r>
              <a:rPr lang="en-US" sz="3200" dirty="0">
                <a:hlinkClick r:id="rId2"/>
              </a:rPr>
              <a:t>https://datacatalog.worldbank.org/dataset/world-development-indicators</a:t>
            </a:r>
            <a:endParaRPr lang="en-US" sz="3200" dirty="0"/>
          </a:p>
          <a:p>
            <a:r>
              <a:rPr lang="en-US" sz="3200" dirty="0">
                <a:hlinkClick r:id="rId3"/>
              </a:rPr>
              <a:t>https://matplotlib.org/3.1.1/api/_as_gen/matplotlib.pyplot.grid.html</a:t>
            </a:r>
            <a:endParaRPr lang="en-US" sz="3200" dirty="0"/>
          </a:p>
          <a:p>
            <a:r>
              <a:rPr lang="en-US" sz="3200" u="sng" dirty="0"/>
              <a:t>https://www.google.com</a:t>
            </a:r>
          </a:p>
        </p:txBody>
      </p:sp>
    </p:spTree>
    <p:extLst>
      <p:ext uri="{BB962C8B-B14F-4D97-AF65-F5344CB8AC3E}">
        <p14:creationId xmlns:p14="http://schemas.microsoft.com/office/powerpoint/2010/main" val="356933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263A-E2C4-40AA-8A77-D39ECB8E6B81}"/>
              </a:ext>
            </a:extLst>
          </p:cNvPr>
          <p:cNvSpPr>
            <a:spLocks noGrp="1"/>
          </p:cNvSpPr>
          <p:nvPr>
            <p:ph type="title"/>
          </p:nvPr>
        </p:nvSpPr>
        <p:spPr>
          <a:xfrm>
            <a:off x="646111" y="452718"/>
            <a:ext cx="9404723" cy="1271308"/>
          </a:xfrm>
        </p:spPr>
        <p:txBody>
          <a:bodyPr/>
          <a:lstStyle/>
          <a:p>
            <a:r>
              <a:rPr lang="en-US" dirty="0"/>
              <a:t>SUMMARY OF SOURCE DATA</a:t>
            </a:r>
            <a:br>
              <a:rPr lang="en-US" dirty="0"/>
            </a:br>
            <a:r>
              <a:rPr lang="en-US" sz="1800" dirty="0">
                <a:hlinkClick r:id="rId2"/>
              </a:rPr>
              <a:t>https://datacatalog.worldbank.org/dataset/world-development-indicators</a:t>
            </a:r>
            <a:endParaRPr lang="en-US" sz="1800" dirty="0"/>
          </a:p>
        </p:txBody>
      </p:sp>
      <p:sp>
        <p:nvSpPr>
          <p:cNvPr id="3" name="Content Placeholder 2">
            <a:extLst>
              <a:ext uri="{FF2B5EF4-FFF2-40B4-BE49-F238E27FC236}">
                <a16:creationId xmlns:a16="http://schemas.microsoft.com/office/drawing/2014/main" id="{25401734-15A4-4648-ABB9-50B8EF9A3F00}"/>
              </a:ext>
            </a:extLst>
          </p:cNvPr>
          <p:cNvSpPr>
            <a:spLocks noGrp="1"/>
          </p:cNvSpPr>
          <p:nvPr>
            <p:ph idx="1"/>
          </p:nvPr>
        </p:nvSpPr>
        <p:spPr/>
        <p:txBody>
          <a:bodyPr/>
          <a:lstStyle/>
          <a:p>
            <a:r>
              <a:rPr lang="en-US" dirty="0"/>
              <a:t>Data was retrieved from World_Bank.org.</a:t>
            </a:r>
          </a:p>
          <a:p>
            <a:r>
              <a:rPr lang="en-US" dirty="0"/>
              <a:t>The summary of the raw data was sourced as a world development indicator.</a:t>
            </a:r>
          </a:p>
          <a:p>
            <a:r>
              <a:rPr lang="en-US" dirty="0"/>
              <a:t>The columns contained in the source data are; Country Name, Country Code, Indicator Name, Indicator Code, and columns containing years ranging from 1960 to 2018.</a:t>
            </a:r>
          </a:p>
          <a:p>
            <a:r>
              <a:rPr lang="en-US" dirty="0"/>
              <a:t>Data was imported as a CSV file with over 400k line items.</a:t>
            </a:r>
          </a:p>
          <a:p>
            <a:r>
              <a:rPr lang="en-US" dirty="0"/>
              <a:t>Data was cleaned and structured using Python codes, with varied libraries, such as pandas as pd, matplotlib as </a:t>
            </a:r>
            <a:r>
              <a:rPr lang="en-US" dirty="0" err="1"/>
              <a:t>plt</a:t>
            </a:r>
            <a:r>
              <a:rPr lang="en-US" dirty="0"/>
              <a:t> and as ticker, </a:t>
            </a:r>
            <a:r>
              <a:rPr lang="en-US" dirty="0" err="1"/>
              <a:t>numpy</a:t>
            </a:r>
            <a:r>
              <a:rPr lang="en-US" dirty="0"/>
              <a:t> as np, csv, etc.</a:t>
            </a:r>
          </a:p>
          <a:p>
            <a:endParaRPr lang="en-US" dirty="0"/>
          </a:p>
        </p:txBody>
      </p:sp>
    </p:spTree>
    <p:extLst>
      <p:ext uri="{BB962C8B-B14F-4D97-AF65-F5344CB8AC3E}">
        <p14:creationId xmlns:p14="http://schemas.microsoft.com/office/powerpoint/2010/main" val="23645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999-916A-4E8C-9EC0-2611D443F5E1}"/>
              </a:ext>
            </a:extLst>
          </p:cNvPr>
          <p:cNvSpPr>
            <a:spLocks noGrp="1"/>
          </p:cNvSpPr>
          <p:nvPr>
            <p:ph type="title"/>
          </p:nvPr>
        </p:nvSpPr>
        <p:spPr/>
        <p:txBody>
          <a:bodyPr/>
          <a:lstStyle/>
          <a:p>
            <a:r>
              <a:rPr lang="en-US" sz="4400" dirty="0"/>
              <a:t>Data Clean-up steps/procedure</a:t>
            </a:r>
          </a:p>
        </p:txBody>
      </p:sp>
      <p:sp>
        <p:nvSpPr>
          <p:cNvPr id="3" name="Content Placeholder 2">
            <a:extLst>
              <a:ext uri="{FF2B5EF4-FFF2-40B4-BE49-F238E27FC236}">
                <a16:creationId xmlns:a16="http://schemas.microsoft.com/office/drawing/2014/main" id="{D56AEC68-7529-4D9A-94DA-AEFCFA264C88}"/>
              </a:ext>
            </a:extLst>
          </p:cNvPr>
          <p:cNvSpPr>
            <a:spLocks noGrp="1"/>
          </p:cNvSpPr>
          <p:nvPr>
            <p:ph idx="1"/>
          </p:nvPr>
        </p:nvSpPr>
        <p:spPr>
          <a:xfrm>
            <a:off x="1103312" y="1485900"/>
            <a:ext cx="8946541" cy="4762499"/>
          </a:xfrm>
        </p:spPr>
        <p:txBody>
          <a:bodyPr/>
          <a:lstStyle/>
          <a:p>
            <a:pPr marL="0" indent="0">
              <a:buNone/>
            </a:pPr>
            <a:r>
              <a:rPr lang="en-US" dirty="0"/>
              <a:t>In cleaning up the data, we asked certain questions that enabled our cleanup process, some of which are as follows:</a:t>
            </a:r>
          </a:p>
          <a:p>
            <a:r>
              <a:rPr lang="en-US" dirty="0"/>
              <a:t>The length and count of countries as well as the country codes-The number of countries in our data set came up to 247.</a:t>
            </a:r>
          </a:p>
          <a:p>
            <a:r>
              <a:rPr lang="en-US" dirty="0"/>
              <a:t>The indicator Name from which our parameters were drawn-this totaled 1344.</a:t>
            </a:r>
          </a:p>
          <a:p>
            <a:r>
              <a:rPr lang="en-US" dirty="0"/>
              <a:t>The range of years that are present in the data set-1960 to 2018.</a:t>
            </a:r>
          </a:p>
          <a:p>
            <a:r>
              <a:rPr lang="en-US" dirty="0"/>
              <a:t>The number of years present in the dataset-58</a:t>
            </a:r>
          </a:p>
        </p:txBody>
      </p:sp>
    </p:spTree>
    <p:extLst>
      <p:ext uri="{BB962C8B-B14F-4D97-AF65-F5344CB8AC3E}">
        <p14:creationId xmlns:p14="http://schemas.microsoft.com/office/powerpoint/2010/main" val="254977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B074-C9CF-4B11-B5D4-1396FED5745D}"/>
              </a:ext>
            </a:extLst>
          </p:cNvPr>
          <p:cNvSpPr>
            <a:spLocks noGrp="1"/>
          </p:cNvSpPr>
          <p:nvPr>
            <p:ph type="title"/>
          </p:nvPr>
        </p:nvSpPr>
        <p:spPr/>
        <p:txBody>
          <a:bodyPr/>
          <a:lstStyle/>
          <a:p>
            <a:r>
              <a:rPr lang="en-US" dirty="0"/>
              <a:t>Summary of Project-WDI.</a:t>
            </a:r>
          </a:p>
        </p:txBody>
      </p:sp>
      <p:sp>
        <p:nvSpPr>
          <p:cNvPr id="3" name="Content Placeholder 2">
            <a:extLst>
              <a:ext uri="{FF2B5EF4-FFF2-40B4-BE49-F238E27FC236}">
                <a16:creationId xmlns:a16="http://schemas.microsoft.com/office/drawing/2014/main" id="{DB3E5724-A9E4-4DBA-9476-96A3575E8D53}"/>
              </a:ext>
            </a:extLst>
          </p:cNvPr>
          <p:cNvSpPr>
            <a:spLocks noGrp="1"/>
          </p:cNvSpPr>
          <p:nvPr>
            <p:ph idx="1"/>
          </p:nvPr>
        </p:nvSpPr>
        <p:spPr>
          <a:xfrm>
            <a:off x="1103312" y="1619250"/>
            <a:ext cx="8946541" cy="4629149"/>
          </a:xfrm>
        </p:spPr>
        <p:txBody>
          <a:bodyPr/>
          <a:lstStyle/>
          <a:p>
            <a:pPr marL="0" indent="0">
              <a:buNone/>
            </a:pPr>
            <a:r>
              <a:rPr lang="en-US" dirty="0"/>
              <a:t>WDI Project was done using the following parameters:</a:t>
            </a:r>
          </a:p>
          <a:p>
            <a:r>
              <a:rPr lang="en-US" dirty="0"/>
              <a:t>The number of refugees living in the United States going back 25 years ago; 1990 to 2015.</a:t>
            </a:r>
          </a:p>
          <a:p>
            <a:r>
              <a:rPr lang="en-US" dirty="0"/>
              <a:t>Arms export from the United States for a period of ten years from 2008 to 2018.</a:t>
            </a:r>
          </a:p>
          <a:p>
            <a:r>
              <a:rPr lang="en-US" dirty="0"/>
              <a:t>Global arms exports for the same ten-year period.</a:t>
            </a:r>
          </a:p>
          <a:p>
            <a:r>
              <a:rPr lang="en-US" dirty="0"/>
              <a:t>Analysis of comparison between global exports and exports from the US.</a:t>
            </a:r>
          </a:p>
          <a:p>
            <a:r>
              <a:rPr lang="en-US" dirty="0"/>
              <a:t>The Top four countries that are exporters of Arms.</a:t>
            </a:r>
          </a:p>
          <a:p>
            <a:r>
              <a:rPr lang="en-US" dirty="0"/>
              <a:t>These parameters are illustrated using Line graphs, multi line graphs, bar charts, pie charts, and histogram.</a:t>
            </a:r>
          </a:p>
        </p:txBody>
      </p:sp>
    </p:spTree>
    <p:extLst>
      <p:ext uri="{BB962C8B-B14F-4D97-AF65-F5344CB8AC3E}">
        <p14:creationId xmlns:p14="http://schemas.microsoft.com/office/powerpoint/2010/main" val="280742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BC91-72B3-4A91-BEDC-6490FA55FA63}"/>
              </a:ext>
            </a:extLst>
          </p:cNvPr>
          <p:cNvSpPr>
            <a:spLocks noGrp="1"/>
          </p:cNvSpPr>
          <p:nvPr>
            <p:ph type="title"/>
          </p:nvPr>
        </p:nvSpPr>
        <p:spPr/>
        <p:txBody>
          <a:bodyPr/>
          <a:lstStyle/>
          <a:p>
            <a:r>
              <a:rPr lang="en-US" sz="3600" dirty="0"/>
              <a:t>Bar chart representing USA Arms from 2008 to 2018-A ten-year period depiction.</a:t>
            </a:r>
          </a:p>
        </p:txBody>
      </p:sp>
      <p:sp>
        <p:nvSpPr>
          <p:cNvPr id="3" name="Content Placeholder 2">
            <a:extLst>
              <a:ext uri="{FF2B5EF4-FFF2-40B4-BE49-F238E27FC236}">
                <a16:creationId xmlns:a16="http://schemas.microsoft.com/office/drawing/2014/main" id="{4AD2A8D7-386B-4226-92C4-AD5D33D5B1F0}"/>
              </a:ext>
            </a:extLst>
          </p:cNvPr>
          <p:cNvSpPr>
            <a:spLocks noGrp="1"/>
          </p:cNvSpPr>
          <p:nvPr>
            <p:ph sz="half" idx="1"/>
          </p:nvPr>
        </p:nvSpPr>
        <p:spPr>
          <a:xfrm>
            <a:off x="1103313" y="2763520"/>
            <a:ext cx="3773488" cy="2509520"/>
          </a:xfrm>
        </p:spPr>
        <p:txBody>
          <a:bodyPr>
            <a:normAutofit lnSpcReduction="10000"/>
          </a:bodyPr>
          <a:lstStyle/>
          <a:p>
            <a:r>
              <a:rPr lang="en-US" dirty="0"/>
              <a:t>The highest sales ever recorded was in 2017 based on WDI source data.</a:t>
            </a:r>
          </a:p>
          <a:p>
            <a:r>
              <a:rPr lang="en-US" dirty="0"/>
              <a:t>Record of sales of ammunition is measured </a:t>
            </a:r>
            <a:r>
              <a:rPr lang="en-US"/>
              <a:t>in billions</a:t>
            </a:r>
            <a:r>
              <a:rPr lang="en-US" dirty="0"/>
              <a:t>.</a:t>
            </a:r>
          </a:p>
          <a:p>
            <a:r>
              <a:rPr lang="en-US" dirty="0"/>
              <a:t>Currency used is in the United States Dollars.</a:t>
            </a:r>
          </a:p>
        </p:txBody>
      </p:sp>
      <p:pic>
        <p:nvPicPr>
          <p:cNvPr id="5" name="Content Placeholder 4">
            <a:extLst>
              <a:ext uri="{FF2B5EF4-FFF2-40B4-BE49-F238E27FC236}">
                <a16:creationId xmlns:a16="http://schemas.microsoft.com/office/drawing/2014/main" id="{A4329FAB-EDA1-4EC9-8412-E22496454F20}"/>
              </a:ext>
            </a:extLst>
          </p:cNvPr>
          <p:cNvPicPr>
            <a:picLocks noGrp="1" noChangeAspect="1"/>
          </p:cNvPicPr>
          <p:nvPr>
            <p:ph sz="half" idx="2"/>
          </p:nvPr>
        </p:nvPicPr>
        <p:blipFill>
          <a:blip r:embed="rId2"/>
          <a:stretch>
            <a:fillRect/>
          </a:stretch>
        </p:blipFill>
        <p:spPr>
          <a:xfrm>
            <a:off x="5466080" y="2042161"/>
            <a:ext cx="5862320" cy="4014908"/>
          </a:xfrm>
          <a:prstGeom prst="rect">
            <a:avLst/>
          </a:prstGeom>
        </p:spPr>
      </p:pic>
    </p:spTree>
    <p:extLst>
      <p:ext uri="{BB962C8B-B14F-4D97-AF65-F5344CB8AC3E}">
        <p14:creationId xmlns:p14="http://schemas.microsoft.com/office/powerpoint/2010/main" val="176090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3B15-CD97-47E7-8327-0D82154461B0}"/>
              </a:ext>
            </a:extLst>
          </p:cNvPr>
          <p:cNvSpPr>
            <a:spLocks noGrp="1"/>
          </p:cNvSpPr>
          <p:nvPr>
            <p:ph type="title"/>
          </p:nvPr>
        </p:nvSpPr>
        <p:spPr/>
        <p:txBody>
          <a:bodyPr/>
          <a:lstStyle/>
          <a:p>
            <a:r>
              <a:rPr lang="en-US" sz="3200" dirty="0">
                <a:solidFill>
                  <a:srgbClr val="EBEBEB"/>
                </a:solidFill>
              </a:rPr>
              <a:t>Bar chart representing Global sales of Arms from 2008 to 2018-A ten-year period depiction.</a:t>
            </a:r>
            <a:endParaRPr lang="en-US" sz="3200" dirty="0"/>
          </a:p>
        </p:txBody>
      </p:sp>
      <p:sp>
        <p:nvSpPr>
          <p:cNvPr id="3" name="Content Placeholder 2">
            <a:extLst>
              <a:ext uri="{FF2B5EF4-FFF2-40B4-BE49-F238E27FC236}">
                <a16:creationId xmlns:a16="http://schemas.microsoft.com/office/drawing/2014/main" id="{6C677957-4FE5-4279-AE8D-479831F4AD79}"/>
              </a:ext>
            </a:extLst>
          </p:cNvPr>
          <p:cNvSpPr>
            <a:spLocks noGrp="1"/>
          </p:cNvSpPr>
          <p:nvPr>
            <p:ph sz="half" idx="1"/>
          </p:nvPr>
        </p:nvSpPr>
        <p:spPr>
          <a:xfrm>
            <a:off x="1103312" y="2489201"/>
            <a:ext cx="4396339" cy="2515552"/>
          </a:xfrm>
        </p:spPr>
        <p:txBody>
          <a:bodyPr>
            <a:normAutofit/>
          </a:bodyPr>
          <a:lstStyle/>
          <a:p>
            <a:pPr lvl="0">
              <a:buClr>
                <a:srgbClr val="1E5155">
                  <a:lumMod val="40000"/>
                  <a:lumOff val="60000"/>
                </a:srgbClr>
              </a:buClr>
            </a:pPr>
            <a:r>
              <a:rPr lang="en-US" dirty="0">
                <a:solidFill>
                  <a:prstClr val="white"/>
                </a:solidFill>
              </a:rPr>
              <a:t>The highest sales was in 2016 based on WDI source data.</a:t>
            </a:r>
          </a:p>
          <a:p>
            <a:pPr lvl="0">
              <a:buClr>
                <a:srgbClr val="1E5155">
                  <a:lumMod val="40000"/>
                  <a:lumOff val="60000"/>
                </a:srgbClr>
              </a:buClr>
            </a:pPr>
            <a:r>
              <a:rPr lang="en-US" dirty="0">
                <a:solidFill>
                  <a:prstClr val="white"/>
                </a:solidFill>
              </a:rPr>
              <a:t>Record of sales of ammunition is measured in billions.</a:t>
            </a:r>
          </a:p>
          <a:p>
            <a:pPr lvl="0">
              <a:buClr>
                <a:srgbClr val="1E5155">
                  <a:lumMod val="40000"/>
                  <a:lumOff val="60000"/>
                </a:srgbClr>
              </a:buClr>
            </a:pPr>
            <a:r>
              <a:rPr lang="en-US" dirty="0">
                <a:solidFill>
                  <a:prstClr val="white"/>
                </a:solidFill>
              </a:rPr>
              <a:t>Currency used is in the United States Dollars.</a:t>
            </a:r>
            <a:endParaRPr lang="en-US" dirty="0"/>
          </a:p>
        </p:txBody>
      </p:sp>
      <p:pic>
        <p:nvPicPr>
          <p:cNvPr id="5" name="Content Placeholder 4">
            <a:extLst>
              <a:ext uri="{FF2B5EF4-FFF2-40B4-BE49-F238E27FC236}">
                <a16:creationId xmlns:a16="http://schemas.microsoft.com/office/drawing/2014/main" id="{EA7F1E1B-A3B7-4F6D-B391-7E1A0260D4AC}"/>
              </a:ext>
            </a:extLst>
          </p:cNvPr>
          <p:cNvPicPr>
            <a:picLocks noGrp="1" noChangeAspect="1"/>
          </p:cNvPicPr>
          <p:nvPr>
            <p:ph sz="half" idx="2"/>
          </p:nvPr>
        </p:nvPicPr>
        <p:blipFill>
          <a:blip r:embed="rId2"/>
          <a:stretch>
            <a:fillRect/>
          </a:stretch>
        </p:blipFill>
        <p:spPr>
          <a:xfrm>
            <a:off x="6096000" y="1853248"/>
            <a:ext cx="5140960" cy="3795712"/>
          </a:xfrm>
          <a:prstGeom prst="rect">
            <a:avLst/>
          </a:prstGeom>
        </p:spPr>
      </p:pic>
    </p:spTree>
    <p:extLst>
      <p:ext uri="{BB962C8B-B14F-4D97-AF65-F5344CB8AC3E}">
        <p14:creationId xmlns:p14="http://schemas.microsoft.com/office/powerpoint/2010/main" val="422186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C71-3BFF-49E7-A3C8-EE41F302136B}"/>
              </a:ext>
            </a:extLst>
          </p:cNvPr>
          <p:cNvSpPr>
            <a:spLocks noGrp="1"/>
          </p:cNvSpPr>
          <p:nvPr>
            <p:ph type="title"/>
          </p:nvPr>
        </p:nvSpPr>
        <p:spPr/>
        <p:txBody>
          <a:bodyPr/>
          <a:lstStyle/>
          <a:p>
            <a:pPr marL="342900" lvl="0" indent="-342900">
              <a:spcBef>
                <a:spcPts val="1000"/>
              </a:spcBef>
            </a:pPr>
            <a:r>
              <a:rPr lang="en-US" sz="3200" dirty="0">
                <a:solidFill>
                  <a:prstClr val="white"/>
                </a:solidFill>
              </a:rPr>
              <a:t>Analysis of comparison between exports of Arms Globally vs. USA-for a ten-year period</a:t>
            </a:r>
            <a:br>
              <a:rPr lang="en-US" sz="3600" dirty="0">
                <a:solidFill>
                  <a:prstClr val="white"/>
                </a:solidFill>
              </a:rPr>
            </a:br>
            <a:endParaRPr lang="en-US" sz="3600" dirty="0"/>
          </a:p>
        </p:txBody>
      </p:sp>
      <p:sp>
        <p:nvSpPr>
          <p:cNvPr id="3" name="Content Placeholder 2">
            <a:extLst>
              <a:ext uri="{FF2B5EF4-FFF2-40B4-BE49-F238E27FC236}">
                <a16:creationId xmlns:a16="http://schemas.microsoft.com/office/drawing/2014/main" id="{4AFCB6A6-F13C-499D-8091-580E4C94EC74}"/>
              </a:ext>
            </a:extLst>
          </p:cNvPr>
          <p:cNvSpPr>
            <a:spLocks noGrp="1"/>
          </p:cNvSpPr>
          <p:nvPr>
            <p:ph sz="half" idx="1"/>
          </p:nvPr>
        </p:nvSpPr>
        <p:spPr>
          <a:xfrm>
            <a:off x="1103312" y="2875280"/>
            <a:ext cx="4396339" cy="3381058"/>
          </a:xfrm>
        </p:spPr>
        <p:txBody>
          <a:bodyPr/>
          <a:lstStyle/>
          <a:p>
            <a:r>
              <a:rPr lang="en-US" dirty="0"/>
              <a:t>The percentage rate of sales of Arms in in the USA range from 4.25 percent to 6.25 percent.</a:t>
            </a:r>
          </a:p>
          <a:p>
            <a:r>
              <a:rPr lang="en-US" dirty="0"/>
              <a:t>From the graph, the higher the sales of Arms globally, the higher the sales of Arms exported from the US.</a:t>
            </a:r>
          </a:p>
        </p:txBody>
      </p:sp>
      <p:pic>
        <p:nvPicPr>
          <p:cNvPr id="8" name="Content Placeholder 7">
            <a:extLst>
              <a:ext uri="{FF2B5EF4-FFF2-40B4-BE49-F238E27FC236}">
                <a16:creationId xmlns:a16="http://schemas.microsoft.com/office/drawing/2014/main" id="{A8C94DF2-496B-46D5-8FAF-379F3C1A39DA}"/>
              </a:ext>
            </a:extLst>
          </p:cNvPr>
          <p:cNvPicPr>
            <a:picLocks noGrp="1" noChangeAspect="1"/>
          </p:cNvPicPr>
          <p:nvPr>
            <p:ph sz="half" idx="2"/>
          </p:nvPr>
        </p:nvPicPr>
        <p:blipFill>
          <a:blip r:embed="rId2"/>
          <a:stretch>
            <a:fillRect/>
          </a:stretch>
        </p:blipFill>
        <p:spPr>
          <a:xfrm>
            <a:off x="5654674" y="2060576"/>
            <a:ext cx="5267325" cy="3603054"/>
          </a:xfrm>
          <a:prstGeom prst="rect">
            <a:avLst/>
          </a:prstGeom>
        </p:spPr>
      </p:pic>
    </p:spTree>
    <p:extLst>
      <p:ext uri="{BB962C8B-B14F-4D97-AF65-F5344CB8AC3E}">
        <p14:creationId xmlns:p14="http://schemas.microsoft.com/office/powerpoint/2010/main" val="125774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0DC89-5201-4B6A-897C-8BE512BFF83C}"/>
              </a:ext>
            </a:extLst>
          </p:cNvPr>
          <p:cNvSpPr>
            <a:spLocks noGrp="1"/>
          </p:cNvSpPr>
          <p:nvPr>
            <p:ph type="title"/>
          </p:nvPr>
        </p:nvSpPr>
        <p:spPr>
          <a:xfrm>
            <a:off x="7871056" y="1325880"/>
            <a:ext cx="4119511"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Percentage representation of USA Arms Export-Using a Pie Chart.</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CB229E3B-E10F-4CA4-8CCD-E56C083C7828}"/>
              </a:ext>
            </a:extLst>
          </p:cNvPr>
          <p:cNvPicPr>
            <a:picLocks noGrp="1" noChangeAspect="1"/>
          </p:cNvPicPr>
          <p:nvPr>
            <p:ph sz="half" idx="1"/>
          </p:nvPr>
        </p:nvPicPr>
        <p:blipFill>
          <a:blip r:embed="rId6"/>
          <a:stretch>
            <a:fillRect/>
          </a:stretch>
        </p:blipFill>
        <p:spPr>
          <a:xfrm>
            <a:off x="955392" y="1093942"/>
            <a:ext cx="6275584" cy="4675309"/>
          </a:xfrm>
          <a:prstGeom prst="rect">
            <a:avLst/>
          </a:prstGeom>
          <a:effectLst/>
        </p:spPr>
      </p:pic>
    </p:spTree>
    <p:extLst>
      <p:ext uri="{BB962C8B-B14F-4D97-AF65-F5344CB8AC3E}">
        <p14:creationId xmlns:p14="http://schemas.microsoft.com/office/powerpoint/2010/main" val="397878038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837"/>
          </a:xfrm>
        </p:spPr>
        <p:txBody>
          <a:bodyPr/>
          <a:lstStyle/>
          <a:p>
            <a:pPr algn="ctr"/>
            <a:r>
              <a:rPr lang="en-US" sz="4800" b="1" dirty="0"/>
              <a:t>Findings</a:t>
            </a:r>
          </a:p>
        </p:txBody>
      </p:sp>
      <p:pic>
        <p:nvPicPr>
          <p:cNvPr id="7" name="Content Placeholder 6"/>
          <p:cNvPicPr>
            <a:picLocks noGrp="1" noChangeAspect="1"/>
          </p:cNvPicPr>
          <p:nvPr>
            <p:ph sz="half" idx="1"/>
          </p:nvPr>
        </p:nvPicPr>
        <p:blipFill>
          <a:blip r:embed="rId2"/>
          <a:stretch>
            <a:fillRect/>
          </a:stretch>
        </p:blipFill>
        <p:spPr>
          <a:xfrm>
            <a:off x="335171" y="3330575"/>
            <a:ext cx="5138349" cy="3314923"/>
          </a:xfrm>
          <a:prstGeom prst="rect">
            <a:avLst/>
          </a:prstGeom>
        </p:spPr>
      </p:pic>
      <p:pic>
        <p:nvPicPr>
          <p:cNvPr id="8" name="Content Placeholder 7"/>
          <p:cNvPicPr>
            <a:picLocks noGrp="1" noChangeAspect="1"/>
          </p:cNvPicPr>
          <p:nvPr>
            <p:ph sz="half" idx="2"/>
          </p:nvPr>
        </p:nvPicPr>
        <p:blipFill>
          <a:blip r:embed="rId3">
            <a:alphaModFix/>
          </a:blip>
          <a:stretch>
            <a:fillRect/>
          </a:stretch>
        </p:blipFill>
        <p:spPr>
          <a:xfrm>
            <a:off x="5872765" y="3407130"/>
            <a:ext cx="5962919" cy="3238367"/>
          </a:xfrm>
          <a:prstGeom prst="rect">
            <a:avLst/>
          </a:prstGeom>
        </p:spPr>
      </p:pic>
      <p:sp>
        <p:nvSpPr>
          <p:cNvPr id="9" name="Rectangle 8"/>
          <p:cNvSpPr/>
          <p:nvPr/>
        </p:nvSpPr>
        <p:spPr>
          <a:xfrm>
            <a:off x="541996" y="1853248"/>
            <a:ext cx="8497889" cy="1477328"/>
          </a:xfrm>
          <a:prstGeom prst="rect">
            <a:avLst/>
          </a:prstGeom>
        </p:spPr>
        <p:txBody>
          <a:bodyPr wrap="square">
            <a:spAutoFit/>
          </a:bodyPr>
          <a:lstStyle/>
          <a:p>
            <a:r>
              <a:rPr lang="en-US" dirty="0"/>
              <a:t>Between these two bar charts we can see that in 2002 and 2013 there were greater arms exports Globally than in the USA.  So in 2002 and in 2013 the USA was not the leading contributor to arms exported but from 1960-2001 and 2003-2012 and 2014 the USA arms exports per capita almost identically match up with the arms exported per capita globally.</a:t>
            </a:r>
          </a:p>
        </p:txBody>
      </p:sp>
    </p:spTree>
    <p:extLst>
      <p:ext uri="{BB962C8B-B14F-4D97-AF65-F5344CB8AC3E}">
        <p14:creationId xmlns:p14="http://schemas.microsoft.com/office/powerpoint/2010/main" val="3616798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214</TotalTime>
  <Words>823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Project 1 World Development Indicators</vt:lpstr>
      <vt:lpstr>SUMMARY OF SOURCE DATA https://datacatalog.worldbank.org/dataset/world-development-indicators</vt:lpstr>
      <vt:lpstr>Data Clean-up steps/procedure</vt:lpstr>
      <vt:lpstr>Summary of Project-WDI.</vt:lpstr>
      <vt:lpstr>Bar chart representing USA Arms from 2008 to 2018-A ten-year period depiction.</vt:lpstr>
      <vt:lpstr>Bar chart representing Global sales of Arms from 2008 to 2018-A ten-year period depiction.</vt:lpstr>
      <vt:lpstr>Analysis of comparison between exports of Arms Globally vs. USA-for a ten-year period </vt:lpstr>
      <vt:lpstr>Percentage representation of USA Arms Export-Using a Pie Chart.</vt:lpstr>
      <vt:lpstr>Findings</vt:lpstr>
      <vt:lpstr>Findings</vt:lpstr>
      <vt:lpstr>Arms exports between the Top Four Countries</vt:lpstr>
      <vt:lpstr>Graphical representation of Refugees admitted to the USA from 1990 t0 2015</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World Development Indicators</dc:title>
  <dc:creator>Iduh, Ufoma</dc:creator>
  <cp:lastModifiedBy>Iduh, Ufoma</cp:lastModifiedBy>
  <cp:revision>36</cp:revision>
  <dcterms:created xsi:type="dcterms:W3CDTF">2019-09-30T01:29:29Z</dcterms:created>
  <dcterms:modified xsi:type="dcterms:W3CDTF">2019-10-02T18:27:10Z</dcterms:modified>
</cp:coreProperties>
</file>