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9" r:id="rId13"/>
    <p:sldId id="270" r:id="rId14"/>
    <p:sldId id="265" r:id="rId15"/>
    <p:sldId id="266" r:id="rId16"/>
    <p:sldId id="271" r:id="rId17"/>
  </p:sldIdLst>
  <p:sldSz cx="12192000" cy="6858000"/>
  <p:notesSz cx="6889750"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3DDA631-34CC-49B2-959D-B6593BEA43D9}">
          <p14:sldIdLst>
            <p14:sldId id="256"/>
          </p14:sldIdLst>
        </p14:section>
        <p14:section name="מקטע ללא כותרת" id="{C79F73E8-B55D-496F-B4DE-C91677D69221}">
          <p14:sldIdLst>
            <p14:sldId id="257"/>
            <p14:sldId id="258"/>
            <p14:sldId id="259"/>
            <p14:sldId id="260"/>
            <p14:sldId id="261"/>
            <p14:sldId id="262"/>
            <p14:sldId id="267"/>
            <p14:sldId id="268"/>
            <p14:sldId id="263"/>
            <p14:sldId id="264"/>
            <p14:sldId id="269"/>
            <p14:sldId id="270"/>
            <p14:sldId id="265"/>
            <p14:sldId id="266"/>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02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11"/>
          </p:nvPr>
        </p:nvSpPr>
        <p:spPr>
          <a:xfrm>
            <a:off x="2416500" y="329307"/>
            <a:ext cx="4973915" cy="309201"/>
          </a:xfrm>
        </p:spPr>
        <p:txBody>
          <a:bodyPr/>
          <a:lstStyle/>
          <a:p>
            <a:endParaRPr lang="he-IL"/>
          </a:p>
        </p:txBody>
      </p:sp>
      <p:sp>
        <p:nvSpPr>
          <p:cNvPr id="6" name="Slide Number Placeholder 5"/>
          <p:cNvSpPr>
            <a:spLocks noGrp="1"/>
          </p:cNvSpPr>
          <p:nvPr>
            <p:ph type="sldNum" sz="quarter" idx="12"/>
          </p:nvPr>
        </p:nvSpPr>
        <p:spPr>
          <a:xfrm>
            <a:off x="1437664" y="798973"/>
            <a:ext cx="811019" cy="503578"/>
          </a:xfrm>
        </p:spPr>
        <p:txBody>
          <a:bodyPr/>
          <a:lstStyle/>
          <a:p>
            <a:fld id="{622A6F3A-54D8-44C8-8A33-D50B8B68707F}" type="slidenum">
              <a:rPr lang="he-IL" smtClean="0"/>
              <a:t>‹#›</a:t>
            </a:fld>
            <a:endParaRPr lang="he-I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97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22A6F3A-54D8-44C8-8A33-D50B8B68707F}" type="slidenum">
              <a:rPr lang="he-IL" smtClean="0"/>
              <a:t>‹#›</a:t>
            </a:fld>
            <a:endParaRPr lang="he-I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688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22A6F3A-54D8-44C8-8A33-D50B8B68707F}" type="slidenum">
              <a:rPr lang="he-IL" smtClean="0"/>
              <a:t>‹#›</a:t>
            </a:fld>
            <a:endParaRPr lang="he-I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713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22A6F3A-54D8-44C8-8A33-D50B8B68707F}" type="slidenum">
              <a:rPr lang="he-IL" smtClean="0"/>
              <a:t>‹#›</a:t>
            </a:fld>
            <a:endParaRPr lang="he-I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336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22A6F3A-54D8-44C8-8A33-D50B8B68707F}" type="slidenum">
              <a:rPr lang="he-IL" smtClean="0"/>
              <a:t>‹#›</a:t>
            </a:fld>
            <a:endParaRPr lang="he-I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560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22A6F3A-54D8-44C8-8A33-D50B8B68707F}" type="slidenum">
              <a:rPr lang="he-IL" smtClean="0"/>
              <a:t>‹#›</a:t>
            </a:fld>
            <a:endParaRPr lang="he-I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975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645152"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412362" y="2821491"/>
            <a:ext cx="4645152"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22A6F3A-54D8-44C8-8A33-D50B8B68707F}" type="slidenum">
              <a:rPr lang="he-IL" smtClean="0"/>
              <a:t>‹#›</a:t>
            </a:fld>
            <a:endParaRPr lang="he-I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615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22A6F3A-54D8-44C8-8A33-D50B8B68707F}" type="slidenum">
              <a:rPr lang="he-IL" smtClean="0"/>
              <a:t>‹#›</a:t>
            </a:fld>
            <a:endParaRPr lang="he-I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040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22A6F3A-54D8-44C8-8A33-D50B8B68707F}" type="slidenum">
              <a:rPr lang="he-IL" smtClean="0"/>
              <a:t>‹#›</a:t>
            </a:fld>
            <a:endParaRPr lang="he-IL"/>
          </a:p>
        </p:txBody>
      </p:sp>
    </p:spTree>
    <p:extLst>
      <p:ext uri="{BB962C8B-B14F-4D97-AF65-F5344CB8AC3E}">
        <p14:creationId xmlns:p14="http://schemas.microsoft.com/office/powerpoint/2010/main" val="191734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6CBC3D7-8AF4-44A3-9F16-07C212C6E003}" type="datetimeFigureOut">
              <a:rPr lang="he-IL" smtClean="0"/>
              <a:t>כ"ט/ניסן/תשפ"ב</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22A6F3A-54D8-44C8-8A33-D50B8B68707F}" type="slidenum">
              <a:rPr lang="he-IL" smtClean="0"/>
              <a:t>‹#›</a:t>
            </a:fld>
            <a:endParaRPr lang="he-I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059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6CBC3D7-8AF4-44A3-9F16-07C212C6E003}" type="datetimeFigureOut">
              <a:rPr lang="he-IL" smtClean="0"/>
              <a:t>כ"ט/ניסן/תשפ"ב</a:t>
            </a:fld>
            <a:endParaRPr lang="he-IL"/>
          </a:p>
        </p:txBody>
      </p:sp>
      <p:sp>
        <p:nvSpPr>
          <p:cNvPr id="6" name="Footer Placeholder 5"/>
          <p:cNvSpPr>
            <a:spLocks noGrp="1"/>
          </p:cNvSpPr>
          <p:nvPr>
            <p:ph type="ftr" sz="quarter" idx="11"/>
          </p:nvPr>
        </p:nvSpPr>
        <p:spPr>
          <a:xfrm>
            <a:off x="1447382" y="318640"/>
            <a:ext cx="5541004" cy="320931"/>
          </a:xfrm>
        </p:spPr>
        <p:txBody>
          <a:bodyPr/>
          <a:lstStyle/>
          <a:p>
            <a:endParaRPr lang="he-IL"/>
          </a:p>
        </p:txBody>
      </p:sp>
      <p:sp>
        <p:nvSpPr>
          <p:cNvPr id="7" name="Slide Number Placeholder 6"/>
          <p:cNvSpPr>
            <a:spLocks noGrp="1"/>
          </p:cNvSpPr>
          <p:nvPr>
            <p:ph type="sldNum" sz="quarter" idx="12"/>
          </p:nvPr>
        </p:nvSpPr>
        <p:spPr/>
        <p:txBody>
          <a:bodyPr/>
          <a:lstStyle/>
          <a:p>
            <a:fld id="{622A6F3A-54D8-44C8-8A33-D50B8B68707F}" type="slidenum">
              <a:rPr lang="he-IL" smtClean="0"/>
              <a:t>‹#›</a:t>
            </a:fld>
            <a:endParaRPr lang="he-I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410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CBC3D7-8AF4-44A3-9F16-07C212C6E003}" type="datetimeFigureOut">
              <a:rPr lang="he-IL" smtClean="0"/>
              <a:t>כ"ט/ניסן/תשפ"ב</a:t>
            </a:fld>
            <a:endParaRPr lang="he-I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22A6F3A-54D8-44C8-8A33-D50B8B68707F}" type="slidenum">
              <a:rPr lang="he-IL" smtClean="0"/>
              <a:t>‹#›</a:t>
            </a:fld>
            <a:endParaRPr lang="he-I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5356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1"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0BE8A031-B12E-47C0-B762-E0FA9E584DED}"/>
              </a:ext>
            </a:extLst>
          </p:cNvPr>
          <p:cNvSpPr txBox="1"/>
          <p:nvPr/>
        </p:nvSpPr>
        <p:spPr>
          <a:xfrm>
            <a:off x="2417780" y="2321004"/>
            <a:ext cx="7101840" cy="1107996"/>
          </a:xfrm>
          <a:prstGeom prst="rect">
            <a:avLst/>
          </a:prstGeom>
          <a:noFill/>
        </p:spPr>
        <p:txBody>
          <a:bodyPr wrap="square" rtlCol="1">
            <a:spAutoFit/>
          </a:bodyPr>
          <a:lstStyle/>
          <a:p>
            <a:r>
              <a:rPr lang="en-US" sz="6600" dirty="0"/>
              <a:t>Websockets</a:t>
            </a:r>
            <a:endParaRPr lang="he-IL" dirty="0"/>
          </a:p>
        </p:txBody>
      </p:sp>
      <p:sp>
        <p:nvSpPr>
          <p:cNvPr id="5" name="תיבת טקסט 4">
            <a:extLst>
              <a:ext uri="{FF2B5EF4-FFF2-40B4-BE49-F238E27FC236}">
                <a16:creationId xmlns:a16="http://schemas.microsoft.com/office/drawing/2014/main" id="{DF5150E9-8740-4FD6-A373-401E9C828DEB}"/>
              </a:ext>
            </a:extLst>
          </p:cNvPr>
          <p:cNvSpPr txBox="1"/>
          <p:nvPr/>
        </p:nvSpPr>
        <p:spPr>
          <a:xfrm>
            <a:off x="9575800" y="5339080"/>
            <a:ext cx="2616200" cy="800219"/>
          </a:xfrm>
          <a:prstGeom prst="rect">
            <a:avLst/>
          </a:prstGeom>
          <a:noFill/>
        </p:spPr>
        <p:txBody>
          <a:bodyPr wrap="square" rtlCol="1">
            <a:spAutoFit/>
          </a:bodyPr>
          <a:lstStyle/>
          <a:p>
            <a:r>
              <a:rPr lang="en-US" sz="3600" dirty="0"/>
              <a:t>Amit Peled</a:t>
            </a:r>
            <a:br>
              <a:rPr lang="en-US" sz="3600" dirty="0"/>
            </a:br>
            <a:endParaRPr lang="he-IL" sz="1000" dirty="0"/>
          </a:p>
        </p:txBody>
      </p:sp>
      <p:sp>
        <p:nvSpPr>
          <p:cNvPr id="6" name="תיבת טקסט 5">
            <a:extLst>
              <a:ext uri="{FF2B5EF4-FFF2-40B4-BE49-F238E27FC236}">
                <a16:creationId xmlns:a16="http://schemas.microsoft.com/office/drawing/2014/main" id="{86777535-D70E-44AB-85AB-26B17CBEA761}"/>
              </a:ext>
            </a:extLst>
          </p:cNvPr>
          <p:cNvSpPr txBox="1"/>
          <p:nvPr/>
        </p:nvSpPr>
        <p:spPr>
          <a:xfrm>
            <a:off x="2417780" y="3611880"/>
            <a:ext cx="2616200" cy="800219"/>
          </a:xfrm>
          <a:prstGeom prst="rect">
            <a:avLst/>
          </a:prstGeom>
          <a:noFill/>
        </p:spPr>
        <p:txBody>
          <a:bodyPr wrap="square" rtlCol="1">
            <a:spAutoFit/>
          </a:bodyPr>
          <a:lstStyle/>
          <a:p>
            <a:r>
              <a:rPr lang="en-US" sz="3600" dirty="0"/>
              <a:t>Version 1</a:t>
            </a:r>
            <a:br>
              <a:rPr lang="en-US" sz="3600" dirty="0"/>
            </a:br>
            <a:endParaRPr lang="he-IL" sz="1000" dirty="0"/>
          </a:p>
        </p:txBody>
      </p:sp>
    </p:spTree>
    <p:extLst>
      <p:ext uri="{BB962C8B-B14F-4D97-AF65-F5344CB8AC3E}">
        <p14:creationId xmlns:p14="http://schemas.microsoft.com/office/powerpoint/2010/main" val="164320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vs. HTTPS</a:t>
            </a:r>
            <a:endParaRPr lang="he-IL" dirty="0"/>
          </a:p>
        </p:txBody>
      </p:sp>
      <p:graphicFrame>
        <p:nvGraphicFramePr>
          <p:cNvPr id="2" name="טבלה 4">
            <a:extLst>
              <a:ext uri="{FF2B5EF4-FFF2-40B4-BE49-F238E27FC236}">
                <a16:creationId xmlns:a16="http://schemas.microsoft.com/office/drawing/2014/main" id="{33614FF4-783A-45E0-BA02-5D123BDE06A4}"/>
              </a:ext>
            </a:extLst>
          </p:cNvPr>
          <p:cNvGraphicFramePr>
            <a:graphicFrameLocks noGrp="1"/>
          </p:cNvGraphicFramePr>
          <p:nvPr>
            <p:extLst>
              <p:ext uri="{D42A27DB-BD31-4B8C-83A1-F6EECF244321}">
                <p14:modId xmlns:p14="http://schemas.microsoft.com/office/powerpoint/2010/main" val="3671952450"/>
              </p:ext>
            </p:extLst>
          </p:nvPr>
        </p:nvGraphicFramePr>
        <p:xfrm>
          <a:off x="1402078" y="1945640"/>
          <a:ext cx="9725996" cy="3037840"/>
        </p:xfrm>
        <a:graphic>
          <a:graphicData uri="http://schemas.openxmlformats.org/drawingml/2006/table">
            <a:tbl>
              <a:tblPr rtl="1" firstRow="1" bandRow="1">
                <a:tableStyleId>{5C22544A-7EE6-4342-B048-85BDC9FD1C3A}</a:tableStyleId>
              </a:tblPr>
              <a:tblGrid>
                <a:gridCol w="4873923">
                  <a:extLst>
                    <a:ext uri="{9D8B030D-6E8A-4147-A177-3AD203B41FA5}">
                      <a16:colId xmlns:a16="http://schemas.microsoft.com/office/drawing/2014/main" val="1999221726"/>
                    </a:ext>
                  </a:extLst>
                </a:gridCol>
                <a:gridCol w="4852073">
                  <a:extLst>
                    <a:ext uri="{9D8B030D-6E8A-4147-A177-3AD203B41FA5}">
                      <a16:colId xmlns:a16="http://schemas.microsoft.com/office/drawing/2014/main" val="1631136614"/>
                    </a:ext>
                  </a:extLst>
                </a:gridCol>
              </a:tblGrid>
              <a:tr h="370840">
                <a:tc>
                  <a:txBody>
                    <a:bodyPr/>
                    <a:lstStyle/>
                    <a:p>
                      <a:pPr algn="l" rtl="0"/>
                      <a:r>
                        <a:rPr lang="en-US" dirty="0"/>
                        <a:t>HTTPS</a:t>
                      </a:r>
                      <a:endParaRPr lang="he-IL" dirty="0"/>
                    </a:p>
                  </a:txBody>
                  <a:tcPr/>
                </a:tc>
                <a:tc>
                  <a:txBody>
                    <a:bodyPr/>
                    <a:lstStyle/>
                    <a:p>
                      <a:pPr algn="l" rtl="0"/>
                      <a:r>
                        <a:rPr lang="en-US" dirty="0"/>
                        <a:t>Websockets</a:t>
                      </a:r>
                      <a:endParaRPr lang="he-IL" dirty="0"/>
                    </a:p>
                  </a:txBody>
                  <a:tcPr/>
                </a:tc>
                <a:extLst>
                  <a:ext uri="{0D108BD9-81ED-4DB2-BD59-A6C34878D82A}">
                    <a16:rowId xmlns:a16="http://schemas.microsoft.com/office/drawing/2014/main" val="3471799748"/>
                  </a:ext>
                </a:extLst>
              </a:tr>
              <a:tr h="370840">
                <a:tc>
                  <a:txBody>
                    <a:bodyPr/>
                    <a:lstStyle/>
                    <a:p>
                      <a:pPr algn="l" rtl="0"/>
                      <a:r>
                        <a:rPr lang="en-US" dirty="0"/>
                        <a:t>A unidirectional protocol.  </a:t>
                      </a:r>
                      <a:endParaRPr lang="he-IL" dirty="0"/>
                    </a:p>
                  </a:txBody>
                  <a:tcPr/>
                </a:tc>
                <a:tc>
                  <a:txBody>
                    <a:bodyPr/>
                    <a:lstStyle/>
                    <a:p>
                      <a:pPr algn="l" rtl="0"/>
                      <a:r>
                        <a:rPr lang="en-US" dirty="0"/>
                        <a:t>A bidirectional communication protocol.</a:t>
                      </a:r>
                      <a:endParaRPr lang="he-IL" dirty="0"/>
                    </a:p>
                  </a:txBody>
                  <a:tcPr/>
                </a:tc>
                <a:extLst>
                  <a:ext uri="{0D108BD9-81ED-4DB2-BD59-A6C34878D82A}">
                    <a16:rowId xmlns:a16="http://schemas.microsoft.com/office/drawing/2014/main" val="2943242468"/>
                  </a:ext>
                </a:extLst>
              </a:tr>
              <a:tr h="370840">
                <a:tc>
                  <a:txBody>
                    <a:bodyPr/>
                    <a:lstStyle/>
                    <a:p>
                      <a:pPr algn="l" rtl="0"/>
                      <a:r>
                        <a:rPr lang="en-US" dirty="0"/>
                        <a:t>The connection between the Client and the Server closes after each HTTPS request.</a:t>
                      </a:r>
                      <a:endParaRPr lang="he-IL" dirty="0"/>
                    </a:p>
                  </a:txBody>
                  <a:tcPr/>
                </a:tc>
                <a:tc>
                  <a:txBody>
                    <a:bodyPr/>
                    <a:lstStyle/>
                    <a:p>
                      <a:pPr algn="l" rtl="0"/>
                      <a:r>
                        <a:rPr lang="en-US" dirty="0"/>
                        <a:t>The connection between the Client and the Server is closed only when one of them (Client/Server) terminates the connection.</a:t>
                      </a:r>
                      <a:endParaRPr lang="he-IL" dirty="0"/>
                    </a:p>
                  </a:txBody>
                  <a:tcPr/>
                </a:tc>
                <a:extLst>
                  <a:ext uri="{0D108BD9-81ED-4DB2-BD59-A6C34878D82A}">
                    <a16:rowId xmlns:a16="http://schemas.microsoft.com/office/drawing/2014/main" val="916103158"/>
                  </a:ext>
                </a:extLst>
              </a:tr>
              <a:tr h="370840">
                <a:tc>
                  <a:txBody>
                    <a:bodyPr/>
                    <a:lstStyle/>
                    <a:p>
                      <a:pPr algn="l" rtl="0"/>
                      <a:r>
                        <a:rPr lang="en-US" dirty="0"/>
                        <a:t>Performance not as good as Websockets.</a:t>
                      </a:r>
                      <a:endParaRPr lang="he-IL" dirty="0"/>
                    </a:p>
                  </a:txBody>
                  <a:tcPr/>
                </a:tc>
                <a:tc>
                  <a:txBody>
                    <a:bodyPr/>
                    <a:lstStyle/>
                    <a:p>
                      <a:pPr algn="l" rtl="0"/>
                      <a:r>
                        <a:rPr lang="en-US" dirty="0"/>
                        <a:t>Better Performance (that HTTPS).</a:t>
                      </a:r>
                      <a:endParaRPr lang="he-IL" dirty="0"/>
                    </a:p>
                  </a:txBody>
                  <a:tcPr/>
                </a:tc>
                <a:extLst>
                  <a:ext uri="{0D108BD9-81ED-4DB2-BD59-A6C34878D82A}">
                    <a16:rowId xmlns:a16="http://schemas.microsoft.com/office/drawing/2014/main" val="30523092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Sending unnecessary headers.</a:t>
                      </a:r>
                      <a:endParaRPr lang="he-IL" dirty="0"/>
                    </a:p>
                  </a:txBody>
                  <a:tcPr/>
                </a:tc>
                <a:tc>
                  <a:txBody>
                    <a:bodyPr/>
                    <a:lstStyle/>
                    <a:p>
                      <a:pPr algn="l" rtl="0"/>
                      <a:r>
                        <a:rPr lang="en-US" dirty="0"/>
                        <a:t>Sending only the needed data (without headers).</a:t>
                      </a:r>
                      <a:endParaRPr lang="he-IL" dirty="0"/>
                    </a:p>
                  </a:txBody>
                  <a:tcPr/>
                </a:tc>
                <a:extLst>
                  <a:ext uri="{0D108BD9-81ED-4DB2-BD59-A6C34878D82A}">
                    <a16:rowId xmlns:a16="http://schemas.microsoft.com/office/drawing/2014/main" val="332893480"/>
                  </a:ext>
                </a:extLst>
              </a:tr>
              <a:tr h="370840">
                <a:tc>
                  <a:txBody>
                    <a:bodyPr/>
                    <a:lstStyle/>
                    <a:p>
                      <a:pPr algn="l" rtl="0"/>
                      <a:r>
                        <a:rPr lang="en-US" dirty="0"/>
                        <a:t>Can communicate with REST API.</a:t>
                      </a:r>
                      <a:endParaRPr lang="he-IL" dirty="0"/>
                    </a:p>
                  </a:txBody>
                  <a:tcPr/>
                </a:tc>
                <a:tc>
                  <a:txBody>
                    <a:bodyPr/>
                    <a:lstStyle/>
                    <a:p>
                      <a:pPr algn="l" rtl="0"/>
                      <a:r>
                        <a:rPr lang="en-US" dirty="0"/>
                        <a:t>Having trouble communicate with external REST API.</a:t>
                      </a:r>
                      <a:endParaRPr lang="he-IL" dirty="0"/>
                    </a:p>
                  </a:txBody>
                  <a:tcPr/>
                </a:tc>
                <a:extLst>
                  <a:ext uri="{0D108BD9-81ED-4DB2-BD59-A6C34878D82A}">
                    <a16:rowId xmlns:a16="http://schemas.microsoft.com/office/drawing/2014/main" val="872659448"/>
                  </a:ext>
                </a:extLst>
              </a:tr>
            </a:tbl>
          </a:graphicData>
        </a:graphic>
      </p:graphicFrame>
    </p:spTree>
    <p:extLst>
      <p:ext uri="{BB962C8B-B14F-4D97-AF65-F5344CB8AC3E}">
        <p14:creationId xmlns:p14="http://schemas.microsoft.com/office/powerpoint/2010/main" val="309201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2800" dirty="0"/>
              <a:t>(Popular Problems &amp; Solutions)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1969770"/>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When navigating to a new URL address the websocket’s connection isn’t saved. How can we deal with this problem?</a:t>
            </a:r>
          </a:p>
          <a:p>
            <a:endParaRPr lang="en-US" sz="2000" dirty="0"/>
          </a:p>
          <a:p>
            <a:r>
              <a:rPr lang="en-US" dirty="0"/>
              <a:t>There are 2 solutions to this problem:</a:t>
            </a:r>
          </a:p>
          <a:p>
            <a:pPr marL="342900" indent="-342900">
              <a:buAutoNum type="arabicParenR"/>
            </a:pPr>
            <a:r>
              <a:rPr lang="en-US" dirty="0"/>
              <a:t>Maintaining single connection using  “Single Page Application”.</a:t>
            </a:r>
          </a:p>
          <a:p>
            <a:pPr marL="342900" indent="-342900">
              <a:buAutoNum type="arabicParenR"/>
            </a:pPr>
            <a:r>
              <a:rPr lang="en-US" dirty="0"/>
              <a:t>Maintaining single connection using  “Shared Web-Worker”.</a:t>
            </a:r>
          </a:p>
        </p:txBody>
      </p:sp>
    </p:spTree>
    <p:extLst>
      <p:ext uri="{BB962C8B-B14F-4D97-AF65-F5344CB8AC3E}">
        <p14:creationId xmlns:p14="http://schemas.microsoft.com/office/powerpoint/2010/main" val="131365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2800" dirty="0"/>
              <a:t>(Popular Problems &amp; Solutions)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262432"/>
          </a:xfrm>
          <a:prstGeom prst="rect">
            <a:avLst/>
          </a:prstGeom>
          <a:noFill/>
        </p:spPr>
        <p:txBody>
          <a:bodyPr wrap="square" rtlCol="1">
            <a:spAutoFit/>
          </a:bodyPr>
          <a:lstStyle/>
          <a:p>
            <a:r>
              <a:rPr lang="en-US" sz="2400" u="sng" dirty="0">
                <a:solidFill>
                  <a:srgbClr val="0070C0"/>
                </a:solidFill>
              </a:rPr>
              <a:t>Maintaining single connection using  “Single Page Application”</a:t>
            </a:r>
          </a:p>
          <a:p>
            <a:endParaRPr lang="en-US" sz="2000" dirty="0"/>
          </a:p>
          <a:p>
            <a:pPr marL="285750" indent="-285750">
              <a:buFont typeface="Arial" panose="020B0604020202020204" pitchFamily="34" charset="0"/>
              <a:buChar char="•"/>
            </a:pPr>
            <a:r>
              <a:rPr lang="en-US" dirty="0"/>
              <a:t>All the communication appears only in one page, while GUI components updates whenever the server need to push information to the client or when the client need to push data to the server.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other words, the new content would be loaded into the existing page, therefore the websocket won’t need to be reloaded.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Disadvantages using this solution:</a:t>
            </a:r>
          </a:p>
          <a:p>
            <a:r>
              <a:rPr lang="en-US" dirty="0"/>
              <a:t>     GUI implementation becomes more complicated 	</a:t>
            </a:r>
          </a:p>
          <a:p>
            <a:r>
              <a:rPr lang="en-US" dirty="0"/>
              <a:t>     (because you can’t just render a new page, you need to update each component instead).</a:t>
            </a:r>
          </a:p>
        </p:txBody>
      </p:sp>
    </p:spTree>
    <p:extLst>
      <p:ext uri="{BB962C8B-B14F-4D97-AF65-F5344CB8AC3E}">
        <p14:creationId xmlns:p14="http://schemas.microsoft.com/office/powerpoint/2010/main" val="292209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2800" dirty="0"/>
              <a:t>(Popular Problems &amp; Solutions)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4093428"/>
          </a:xfrm>
          <a:prstGeom prst="rect">
            <a:avLst/>
          </a:prstGeom>
          <a:noFill/>
        </p:spPr>
        <p:txBody>
          <a:bodyPr wrap="square" rtlCol="1">
            <a:spAutoFit/>
          </a:bodyPr>
          <a:lstStyle/>
          <a:p>
            <a:r>
              <a:rPr lang="en-US" sz="2400" u="sng" dirty="0">
                <a:solidFill>
                  <a:srgbClr val="0070C0"/>
                </a:solidFill>
              </a:rPr>
              <a:t>Maintaining single connection using  “Shared Web-Worker”</a:t>
            </a:r>
          </a:p>
          <a:p>
            <a:endParaRPr lang="en-US" sz="2000" dirty="0"/>
          </a:p>
          <a:p>
            <a:pPr marL="285750" indent="-285750">
              <a:buFont typeface="Arial" panose="020B0604020202020204" pitchFamily="34" charset="0"/>
              <a:buChar char="•"/>
            </a:pPr>
            <a:r>
              <a:rPr lang="en-US" dirty="0"/>
              <a:t>The Shared Web-Worker is kind of thread-pool used when working with webpages.</a:t>
            </a:r>
          </a:p>
          <a:p>
            <a:pPr marL="285750" indent="-285750">
              <a:buFont typeface="Arial" panose="020B0604020202020204" pitchFamily="34" charset="0"/>
              <a:buChar char="•"/>
            </a:pPr>
            <a:r>
              <a:rPr lang="en-US" dirty="0"/>
              <a:t>It allows the JavaScript part of the page to be executed in a separate thread from the page’s main thread that runs the UI.</a:t>
            </a:r>
          </a:p>
          <a:p>
            <a:pPr marL="285750" indent="-285750">
              <a:buFont typeface="Arial" panose="020B0604020202020204" pitchFamily="34" charset="0"/>
              <a:buChar char="•"/>
            </a:pPr>
            <a:r>
              <a:rPr lang="en-US" dirty="0"/>
              <a:t>The main thread and the web-worker communicate by messages (events).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That way, the web-worker can be used for multiple pages with same websocket – </a:t>
            </a:r>
          </a:p>
          <a:p>
            <a:r>
              <a:rPr lang="en-US" dirty="0"/>
              <a:t>The websocket opens between the server and the web-worker and the web-worker messaging </a:t>
            </a:r>
          </a:p>
          <a:p>
            <a:r>
              <a:rPr lang="en-US" dirty="0"/>
              <a:t>the threads that handle the pages.</a:t>
            </a:r>
          </a:p>
          <a:p>
            <a:endParaRPr lang="en-US" dirty="0"/>
          </a:p>
          <a:p>
            <a:pPr marL="285750" indent="-285750">
              <a:buFont typeface="Arial" panose="020B0604020202020204" pitchFamily="34" charset="0"/>
              <a:buChar char="•"/>
            </a:pPr>
            <a:r>
              <a:rPr lang="en-US" u="sng" dirty="0"/>
              <a:t>Disadvantages using Shared Web-Workers:</a:t>
            </a:r>
          </a:p>
          <a:p>
            <a:r>
              <a:rPr lang="en-US" dirty="0"/>
              <a:t>Not all the browsers support Shared </a:t>
            </a:r>
          </a:p>
          <a:p>
            <a:r>
              <a:rPr lang="en-US" dirty="0"/>
              <a:t>Web-Workers.</a:t>
            </a:r>
          </a:p>
        </p:txBody>
      </p:sp>
      <p:pic>
        <p:nvPicPr>
          <p:cNvPr id="3" name="תמונה 2">
            <a:extLst>
              <a:ext uri="{FF2B5EF4-FFF2-40B4-BE49-F238E27FC236}">
                <a16:creationId xmlns:a16="http://schemas.microsoft.com/office/drawing/2014/main" id="{30C9E902-F0BC-4C1A-BDE3-9916FC449879}"/>
              </a:ext>
            </a:extLst>
          </p:cNvPr>
          <p:cNvPicPr>
            <a:picLocks noChangeAspect="1"/>
          </p:cNvPicPr>
          <p:nvPr/>
        </p:nvPicPr>
        <p:blipFill>
          <a:blip r:embed="rId2"/>
          <a:stretch>
            <a:fillRect/>
          </a:stretch>
        </p:blipFill>
        <p:spPr>
          <a:xfrm>
            <a:off x="6170676" y="4485337"/>
            <a:ext cx="4934204" cy="1562180"/>
          </a:xfrm>
          <a:prstGeom prst="rect">
            <a:avLst/>
          </a:prstGeom>
        </p:spPr>
      </p:pic>
    </p:spTree>
    <p:extLst>
      <p:ext uri="{BB962C8B-B14F-4D97-AF65-F5344CB8AC3E}">
        <p14:creationId xmlns:p14="http://schemas.microsoft.com/office/powerpoint/2010/main" val="3625732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3600" dirty="0"/>
              <a:t>(in our workshop)</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293209"/>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Why bidirectional communication is contradictory to our workshop’s architecture?</a:t>
            </a:r>
          </a:p>
          <a:p>
            <a:endParaRPr lang="en-US" sz="2000" dirty="0"/>
          </a:p>
          <a:p>
            <a:r>
              <a:rPr lang="en-US" sz="2000" dirty="0"/>
              <a:t>Our architecture is built in a way when one layer know only the layer underneath it </a:t>
            </a:r>
          </a:p>
          <a:p>
            <a:r>
              <a:rPr lang="en-US" sz="2000" dirty="0"/>
              <a:t>(for example - service layer knows business layer, but the business layer doesn’t know the service layer). </a:t>
            </a:r>
          </a:p>
          <a:p>
            <a:br>
              <a:rPr lang="en-US" sz="2000" dirty="0"/>
            </a:br>
            <a:r>
              <a:rPr lang="en-US" sz="2000" dirty="0"/>
              <a:t>In other words, our architecture is one-way (unidirectional) communication. </a:t>
            </a:r>
          </a:p>
          <a:p>
            <a:r>
              <a:rPr lang="en-US" sz="2000" dirty="0"/>
              <a:t>Therefore, bidirectional communication (which is the way websockets works) between objects in our project might be a problem. </a:t>
            </a:r>
          </a:p>
        </p:txBody>
      </p:sp>
    </p:spTree>
    <p:extLst>
      <p:ext uri="{BB962C8B-B14F-4D97-AF65-F5344CB8AC3E}">
        <p14:creationId xmlns:p14="http://schemas.microsoft.com/office/powerpoint/2010/main" val="658718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3600" dirty="0"/>
              <a:t>(in our workshop)</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816429"/>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How can we solve this bidirectional communication problem?</a:t>
            </a:r>
            <a:endParaRPr lang="en-US" sz="2000" dirty="0">
              <a:solidFill>
                <a:srgbClr val="FF0000"/>
              </a:solidFill>
            </a:endParaRPr>
          </a:p>
          <a:p>
            <a:endParaRPr lang="en-US" sz="2000" dirty="0"/>
          </a:p>
          <a:p>
            <a:r>
              <a:rPr lang="en-US" dirty="0"/>
              <a:t>We can use Observer design pattern in the </a:t>
            </a:r>
          </a:p>
          <a:p>
            <a:r>
              <a:rPr lang="en-US" dirty="0"/>
              <a:t>following way:</a:t>
            </a:r>
          </a:p>
          <a:p>
            <a:pPr marL="342900" indent="-342900">
              <a:buFont typeface="Arial" panose="020B0604020202020204" pitchFamily="34" charset="0"/>
              <a:buChar char="•"/>
            </a:pPr>
            <a:r>
              <a:rPr lang="en-US" dirty="0"/>
              <a:t>For each user in the system, we’ll do subscribe to</a:t>
            </a:r>
          </a:p>
          <a:p>
            <a:r>
              <a:rPr lang="en-US" dirty="0"/>
              <a:t>the relevant messages that he should get </a:t>
            </a:r>
          </a:p>
          <a:p>
            <a:r>
              <a:rPr lang="en-US" dirty="0"/>
              <a:t>(for example – store manager we’ll subscribe to </a:t>
            </a:r>
          </a:p>
          <a:p>
            <a:r>
              <a:rPr lang="en-US" dirty="0" err="1"/>
              <a:t>PurchaseListener</a:t>
            </a:r>
            <a:r>
              <a:rPr lang="en-US" dirty="0"/>
              <a:t> event).</a:t>
            </a:r>
          </a:p>
          <a:p>
            <a:endParaRPr lang="en-US" dirty="0"/>
          </a:p>
          <a:p>
            <a:pPr marL="342900" indent="-342900">
              <a:buFont typeface="Arial" panose="020B0604020202020204" pitchFamily="34" charset="0"/>
              <a:buChar char="•"/>
            </a:pPr>
            <a:r>
              <a:rPr lang="en-US" dirty="0"/>
              <a:t>That way each user/client can send a message</a:t>
            </a:r>
          </a:p>
          <a:p>
            <a:r>
              <a:rPr lang="en-US" dirty="0"/>
              <a:t>(use the system) and get messages back according to</a:t>
            </a:r>
          </a:p>
          <a:p>
            <a:r>
              <a:rPr lang="en-US" dirty="0"/>
              <a:t>his subscriptions – which create bidirectional </a:t>
            </a:r>
          </a:p>
          <a:p>
            <a:r>
              <a:rPr lang="en-US" dirty="0"/>
              <a:t>communication as we wanted.</a:t>
            </a:r>
          </a:p>
        </p:txBody>
      </p:sp>
      <p:pic>
        <p:nvPicPr>
          <p:cNvPr id="3" name="תמונה 2">
            <a:extLst>
              <a:ext uri="{FF2B5EF4-FFF2-40B4-BE49-F238E27FC236}">
                <a16:creationId xmlns:a16="http://schemas.microsoft.com/office/drawing/2014/main" id="{B3BAB8BC-E54A-4377-9CA3-06716DB443A2}"/>
              </a:ext>
            </a:extLst>
          </p:cNvPr>
          <p:cNvPicPr>
            <a:picLocks noChangeAspect="1"/>
          </p:cNvPicPr>
          <p:nvPr/>
        </p:nvPicPr>
        <p:blipFill>
          <a:blip r:embed="rId2"/>
          <a:stretch>
            <a:fillRect/>
          </a:stretch>
        </p:blipFill>
        <p:spPr>
          <a:xfrm>
            <a:off x="6719976" y="2279879"/>
            <a:ext cx="4384903" cy="3669973"/>
          </a:xfrm>
          <a:prstGeom prst="rect">
            <a:avLst/>
          </a:prstGeom>
        </p:spPr>
      </p:pic>
    </p:spTree>
    <p:extLst>
      <p:ext uri="{BB962C8B-B14F-4D97-AF65-F5344CB8AC3E}">
        <p14:creationId xmlns:p14="http://schemas.microsoft.com/office/powerpoint/2010/main" val="2039862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 </a:t>
            </a:r>
            <a:r>
              <a:rPr lang="en-US" sz="3600" dirty="0"/>
              <a:t>(in our workshop)</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2523768"/>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How can acceptance tests can support real-time notifications without depending on the web-worker component? </a:t>
            </a:r>
          </a:p>
          <a:p>
            <a:pPr marL="342900" indent="-342900">
              <a:buFont typeface="Arial" panose="020B0604020202020204" pitchFamily="34" charset="0"/>
              <a:buChar char="•"/>
            </a:pPr>
            <a:endParaRPr lang="en-US" sz="2000" dirty="0"/>
          </a:p>
          <a:p>
            <a:r>
              <a:rPr lang="en-US" dirty="0"/>
              <a:t>A solution to that can be creating a simple text file that will simulate the websockets </a:t>
            </a:r>
          </a:p>
          <a:p>
            <a:r>
              <a:rPr lang="en-US" dirty="0"/>
              <a:t>messages (or answers).</a:t>
            </a:r>
          </a:p>
          <a:p>
            <a:endParaRPr lang="en-US" dirty="0"/>
          </a:p>
          <a:p>
            <a:r>
              <a:rPr lang="en-US" dirty="0"/>
              <a:t>In that way, every time that our acceptance tests will require communication with websockets, the test will turn to the text file, and will get the answer of the websocket that should have been there.</a:t>
            </a:r>
          </a:p>
        </p:txBody>
      </p:sp>
    </p:spTree>
    <p:extLst>
      <p:ext uri="{BB962C8B-B14F-4D97-AF65-F5344CB8AC3E}">
        <p14:creationId xmlns:p14="http://schemas.microsoft.com/office/powerpoint/2010/main" val="324298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Topics we’re going cover</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970318"/>
          </a:xfrm>
          <a:prstGeom prst="rect">
            <a:avLst/>
          </a:prstGeom>
          <a:noFill/>
        </p:spPr>
        <p:txBody>
          <a:bodyPr wrap="square" rtlCol="1">
            <a:spAutoFit/>
          </a:bodyPr>
          <a:lstStyle/>
          <a:p>
            <a:pPr marL="571500" indent="-571500">
              <a:buFont typeface="Arial" panose="020B0604020202020204" pitchFamily="34" charset="0"/>
              <a:buChar char="•"/>
            </a:pPr>
            <a:r>
              <a:rPr lang="en-US" sz="2800" dirty="0"/>
              <a:t>HTTPS Protocol (before Websockets).</a:t>
            </a:r>
          </a:p>
          <a:p>
            <a:pPr marL="571500" indent="-571500">
              <a:buFont typeface="Arial" panose="020B0604020202020204" pitchFamily="34" charset="0"/>
              <a:buChar char="•"/>
            </a:pPr>
            <a:r>
              <a:rPr lang="en-US" sz="2800" dirty="0"/>
              <a:t>Websockets:</a:t>
            </a:r>
          </a:p>
          <a:p>
            <a:pPr marL="1485900" lvl="2" indent="-571500">
              <a:buFont typeface="Wingdings" panose="05000000000000000000" pitchFamily="2" charset="2"/>
              <a:buChar char="Ø"/>
            </a:pPr>
            <a:r>
              <a:rPr lang="en-US" sz="2800" dirty="0"/>
              <a:t>What is it and how it works.</a:t>
            </a:r>
          </a:p>
          <a:p>
            <a:pPr marL="1485900" lvl="2" indent="-571500">
              <a:buFont typeface="Wingdings" panose="05000000000000000000" pitchFamily="2" charset="2"/>
              <a:buChar char="Ø"/>
            </a:pPr>
            <a:r>
              <a:rPr lang="en-US" sz="2800" dirty="0"/>
              <a:t>What is the differences between Websockets and HTTPS.</a:t>
            </a:r>
          </a:p>
          <a:p>
            <a:pPr marL="571500" indent="-571500">
              <a:buFont typeface="Arial" panose="020B0604020202020204" pitchFamily="34" charset="0"/>
              <a:buChar char="•"/>
            </a:pPr>
            <a:r>
              <a:rPr lang="en-US" sz="2800" dirty="0"/>
              <a:t>Popular problems with Websockets and how we can solve them. </a:t>
            </a:r>
          </a:p>
          <a:p>
            <a:pPr marL="571500" indent="-571500">
              <a:buFont typeface="Arial" panose="020B0604020202020204" pitchFamily="34" charset="0"/>
              <a:buChar char="•"/>
            </a:pPr>
            <a:r>
              <a:rPr lang="en-US" sz="2800" dirty="0"/>
              <a:t>Websockets in our workshop – problems &amp; solutions. 			</a:t>
            </a:r>
          </a:p>
        </p:txBody>
      </p:sp>
    </p:spTree>
    <p:extLst>
      <p:ext uri="{BB962C8B-B14F-4D97-AF65-F5344CB8AC3E}">
        <p14:creationId xmlns:p14="http://schemas.microsoft.com/office/powerpoint/2010/main" val="329429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HTTPS Protocol</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4154984"/>
          </a:xfrm>
          <a:prstGeom prst="rect">
            <a:avLst/>
          </a:prstGeom>
          <a:noFill/>
        </p:spPr>
        <p:txBody>
          <a:bodyPr wrap="square" rtlCol="1">
            <a:spAutoFit/>
          </a:bodyPr>
          <a:lstStyle/>
          <a:p>
            <a:pPr marL="571500" indent="-571500">
              <a:buFont typeface="Arial" panose="020B0604020202020204" pitchFamily="34" charset="0"/>
              <a:buChar char="•"/>
            </a:pPr>
            <a:r>
              <a:rPr lang="en-US" sz="2400" dirty="0">
                <a:solidFill>
                  <a:srgbClr val="FF0000"/>
                </a:solidFill>
              </a:rPr>
              <a:t>What is HTTPS protocol?</a:t>
            </a:r>
          </a:p>
          <a:p>
            <a:endParaRPr lang="en-US" sz="2400" dirty="0"/>
          </a:p>
          <a:p>
            <a:r>
              <a:rPr lang="en-US" dirty="0"/>
              <a:t>HTTPS = </a:t>
            </a:r>
            <a:r>
              <a:rPr lang="en-US" b="1" dirty="0"/>
              <a:t>H</a:t>
            </a:r>
            <a:r>
              <a:rPr lang="en-US" dirty="0"/>
              <a:t>yper </a:t>
            </a:r>
            <a:r>
              <a:rPr lang="en-US" b="1" dirty="0"/>
              <a:t>T</a:t>
            </a:r>
            <a:r>
              <a:rPr lang="en-US" dirty="0"/>
              <a:t>ext </a:t>
            </a:r>
            <a:r>
              <a:rPr lang="en-US" b="1" dirty="0"/>
              <a:t>T</a:t>
            </a:r>
            <a:r>
              <a:rPr lang="en-US" dirty="0"/>
              <a:t>ransfer </a:t>
            </a:r>
            <a:r>
              <a:rPr lang="en-US" b="1" dirty="0"/>
              <a:t>P</a:t>
            </a:r>
            <a:r>
              <a:rPr lang="en-US" dirty="0"/>
              <a:t>rotocol </a:t>
            </a:r>
            <a:r>
              <a:rPr lang="en-US" b="1" dirty="0"/>
              <a:t>S</a:t>
            </a:r>
            <a:r>
              <a:rPr lang="en-US" dirty="0"/>
              <a:t>ecured</a:t>
            </a:r>
          </a:p>
          <a:p>
            <a:r>
              <a:rPr lang="en-US" dirty="0"/>
              <a:t>HTTPS is a protocol used for secure communication across the internet or a network.</a:t>
            </a:r>
          </a:p>
          <a:p>
            <a:endParaRPr lang="en-US" dirty="0"/>
          </a:p>
          <a:p>
            <a:r>
              <a:rPr lang="en-US" dirty="0"/>
              <a:t>HTTPS characteristics:</a:t>
            </a:r>
          </a:p>
          <a:p>
            <a:pPr marL="457200" indent="-457200">
              <a:buAutoNum type="arabicParenR"/>
            </a:pPr>
            <a:r>
              <a:rPr lang="en-US" dirty="0"/>
              <a:t>The data flow is as follows:</a:t>
            </a:r>
          </a:p>
          <a:p>
            <a:r>
              <a:rPr lang="en-US" dirty="0"/>
              <a:t>	- Client make a Request to the Server.</a:t>
            </a:r>
          </a:p>
          <a:p>
            <a:r>
              <a:rPr lang="en-US" dirty="0"/>
              <a:t>	- Server process the Request.</a:t>
            </a:r>
          </a:p>
          <a:p>
            <a:r>
              <a:rPr lang="en-US" dirty="0"/>
              <a:t>	- Server returns a Response (some data, html page…).</a:t>
            </a:r>
          </a:p>
          <a:p>
            <a:pPr marL="342900" indent="-342900">
              <a:buAutoNum type="arabicParenR" startAt="2"/>
            </a:pPr>
            <a:r>
              <a:rPr lang="en-US" dirty="0"/>
              <a:t>Client specifies the request’s type – GET, POST, UPDATE/PUT, DELETE.</a:t>
            </a:r>
          </a:p>
          <a:p>
            <a:pPr marL="342900" indent="-342900">
              <a:buAutoNum type="arabicParenR" startAt="2"/>
            </a:pPr>
            <a:r>
              <a:rPr lang="en-US" dirty="0"/>
              <a:t>Stateless – after the request is done, the connection is gone.</a:t>
            </a:r>
          </a:p>
          <a:p>
            <a:pPr marL="342900" indent="-342900">
              <a:buAutoNum type="arabicParenR" startAt="2"/>
            </a:pPr>
            <a:r>
              <a:rPr lang="en-US" dirty="0"/>
              <a:t>Data is sent with Headers – each data in the request, sent with a matching header </a:t>
            </a:r>
            <a:br>
              <a:rPr lang="en-US" dirty="0"/>
            </a:br>
            <a:r>
              <a:rPr lang="en-US" dirty="0"/>
              <a:t>(for example:  author info, credentials, connection info etc.)</a:t>
            </a:r>
          </a:p>
        </p:txBody>
      </p:sp>
      <p:pic>
        <p:nvPicPr>
          <p:cNvPr id="3" name="תמונה 2">
            <a:extLst>
              <a:ext uri="{FF2B5EF4-FFF2-40B4-BE49-F238E27FC236}">
                <a16:creationId xmlns:a16="http://schemas.microsoft.com/office/drawing/2014/main" id="{3C234404-7D82-4081-B1E7-CA5B23514881}"/>
              </a:ext>
            </a:extLst>
          </p:cNvPr>
          <p:cNvPicPr>
            <a:picLocks noChangeAspect="1"/>
          </p:cNvPicPr>
          <p:nvPr/>
        </p:nvPicPr>
        <p:blipFill>
          <a:blip r:embed="rId2"/>
          <a:stretch>
            <a:fillRect/>
          </a:stretch>
        </p:blipFill>
        <p:spPr>
          <a:xfrm>
            <a:off x="7098382" y="3208212"/>
            <a:ext cx="4925325" cy="1524044"/>
          </a:xfrm>
          <a:prstGeom prst="rect">
            <a:avLst/>
          </a:prstGeom>
        </p:spPr>
      </p:pic>
    </p:spTree>
    <p:extLst>
      <p:ext uri="{BB962C8B-B14F-4D97-AF65-F5344CB8AC3E}">
        <p14:creationId xmlns:p14="http://schemas.microsoft.com/office/powerpoint/2010/main" val="342062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HTTPS Protocol</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2739211"/>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What problems we may encounter when using HTTPS protocol?</a:t>
            </a:r>
          </a:p>
          <a:p>
            <a:endParaRPr lang="en-US" sz="2000" dirty="0"/>
          </a:p>
          <a:p>
            <a:pPr marL="800100" lvl="1" indent="-342900">
              <a:buFont typeface="Wingdings" panose="05000000000000000000" pitchFamily="2" charset="2"/>
              <a:buChar char="§"/>
            </a:pPr>
            <a:r>
              <a:rPr lang="en-US" dirty="0"/>
              <a:t>In some cases, we want the server to begin the data transfer, and not the client </a:t>
            </a:r>
          </a:p>
          <a:p>
            <a:pPr lvl="1"/>
            <a:r>
              <a:rPr lang="en-US" dirty="0"/>
              <a:t>      (for example – a leaderboard in real-time applications).</a:t>
            </a:r>
          </a:p>
          <a:p>
            <a:pPr lvl="1"/>
            <a:endParaRPr lang="en-US" dirty="0"/>
          </a:p>
          <a:p>
            <a:pPr marL="800100" lvl="1" indent="-342900">
              <a:buFont typeface="Wingdings" panose="05000000000000000000" pitchFamily="2" charset="2"/>
              <a:buChar char="§"/>
            </a:pPr>
            <a:r>
              <a:rPr lang="en-US" dirty="0"/>
              <a:t>In some cases, the importance of quick data </a:t>
            </a:r>
          </a:p>
          <a:p>
            <a:pPr lvl="1"/>
            <a:r>
              <a:rPr lang="en-US" dirty="0"/>
              <a:t>      transfer (performance) is very important</a:t>
            </a:r>
          </a:p>
          <a:p>
            <a:pPr lvl="1"/>
            <a:r>
              <a:rPr lang="en-US" dirty="0"/>
              <a:t>      (for example – live chat on a website).</a:t>
            </a:r>
          </a:p>
          <a:p>
            <a:pPr marL="342900" indent="-342900">
              <a:buFont typeface="Arial" panose="020B0604020202020204" pitchFamily="34" charset="0"/>
              <a:buChar char="•"/>
            </a:pPr>
            <a:endParaRPr lang="en-US" sz="2000" dirty="0"/>
          </a:p>
        </p:txBody>
      </p:sp>
      <p:pic>
        <p:nvPicPr>
          <p:cNvPr id="3" name="תמונה 2">
            <a:extLst>
              <a:ext uri="{FF2B5EF4-FFF2-40B4-BE49-F238E27FC236}">
                <a16:creationId xmlns:a16="http://schemas.microsoft.com/office/drawing/2014/main" id="{75C4A2E7-1447-4E9B-8DCD-91BEBF29603E}"/>
              </a:ext>
            </a:extLst>
          </p:cNvPr>
          <p:cNvPicPr>
            <a:picLocks noChangeAspect="1"/>
          </p:cNvPicPr>
          <p:nvPr/>
        </p:nvPicPr>
        <p:blipFill>
          <a:blip r:embed="rId2"/>
          <a:stretch>
            <a:fillRect/>
          </a:stretch>
        </p:blipFill>
        <p:spPr>
          <a:xfrm>
            <a:off x="7074153" y="3519115"/>
            <a:ext cx="4030727" cy="2433647"/>
          </a:xfrm>
          <a:prstGeom prst="rect">
            <a:avLst/>
          </a:prstGeom>
        </p:spPr>
      </p:pic>
    </p:spTree>
    <p:extLst>
      <p:ext uri="{BB962C8B-B14F-4D97-AF65-F5344CB8AC3E}">
        <p14:creationId xmlns:p14="http://schemas.microsoft.com/office/powerpoint/2010/main" val="1690285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HTTPS Protocol</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2739211"/>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How can we solve these problems?</a:t>
            </a:r>
          </a:p>
          <a:p>
            <a:endParaRPr lang="en-US" sz="2000" dirty="0"/>
          </a:p>
          <a:p>
            <a:r>
              <a:rPr lang="en-US" dirty="0"/>
              <a:t>There are many ways to deal with kinds of problems:</a:t>
            </a:r>
          </a:p>
          <a:p>
            <a:pPr marL="800100" lvl="1" indent="-342900">
              <a:buFont typeface="Wingdings" panose="05000000000000000000" pitchFamily="2" charset="2"/>
              <a:buChar char="§"/>
            </a:pPr>
            <a:r>
              <a:rPr lang="en-US" dirty="0"/>
              <a:t>Polling – send request for new data every X amount of time.</a:t>
            </a:r>
          </a:p>
          <a:p>
            <a:pPr marL="800100" lvl="1" indent="-342900">
              <a:buFont typeface="Wingdings" panose="05000000000000000000" pitchFamily="2" charset="2"/>
              <a:buChar char="§"/>
            </a:pPr>
            <a:r>
              <a:rPr lang="en-US" dirty="0"/>
              <a:t>Long Polling – send request to the server and keep the connection open until new data arrives.</a:t>
            </a:r>
          </a:p>
          <a:p>
            <a:endParaRPr lang="en-US" dirty="0"/>
          </a:p>
          <a:p>
            <a:r>
              <a:rPr lang="en-US" dirty="0"/>
              <a:t>Another solution that we are going to talk about is – </a:t>
            </a:r>
            <a:r>
              <a:rPr lang="en-US" b="1" dirty="0"/>
              <a:t>Websockets.</a:t>
            </a:r>
            <a:endParaRPr lang="en-US" dirty="0"/>
          </a:p>
          <a:p>
            <a:pPr marL="800100" lvl="1" indent="-342900">
              <a:buFont typeface="Wingdings" panose="05000000000000000000" pitchFamily="2" charset="2"/>
              <a:buChar char="§"/>
            </a:pPr>
            <a:endParaRPr lang="en-US" sz="2000" dirty="0"/>
          </a:p>
        </p:txBody>
      </p:sp>
    </p:spTree>
    <p:extLst>
      <p:ext uri="{BB962C8B-B14F-4D97-AF65-F5344CB8AC3E}">
        <p14:creationId xmlns:p14="http://schemas.microsoft.com/office/powerpoint/2010/main" val="269338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2985433"/>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What is a Websocket?</a:t>
            </a:r>
          </a:p>
          <a:p>
            <a:endParaRPr lang="en-US" sz="2000" dirty="0"/>
          </a:p>
          <a:p>
            <a:r>
              <a:rPr lang="en-US" dirty="0"/>
              <a:t>A Websocket is a persistent connection between a Client and Server.</a:t>
            </a:r>
          </a:p>
          <a:p>
            <a:endParaRPr lang="en-US" dirty="0"/>
          </a:p>
          <a:p>
            <a:r>
              <a:rPr lang="en-US" dirty="0"/>
              <a:t>Websocket characteristics:</a:t>
            </a:r>
          </a:p>
          <a:p>
            <a:pPr marL="342900" indent="-342900">
              <a:buAutoNum type="arabicParenR"/>
            </a:pPr>
            <a:r>
              <a:rPr lang="en-US" dirty="0"/>
              <a:t>A bidirectional (2-way) communication channel.</a:t>
            </a:r>
          </a:p>
          <a:p>
            <a:pPr marL="342900" indent="-342900">
              <a:buAutoNum type="arabicParenR"/>
            </a:pPr>
            <a:r>
              <a:rPr lang="en-US" dirty="0"/>
              <a:t>It operates over HTTP through a single TCP/IP socket connection.</a:t>
            </a:r>
          </a:p>
          <a:p>
            <a:pPr marL="342900" indent="-342900">
              <a:buAutoNum type="arabicParenR"/>
            </a:pPr>
            <a:r>
              <a:rPr lang="en-US" dirty="0"/>
              <a:t>Headers are sent only once (in the initial handshake –will be explained later) – Improving performance and saving a lot of unnecessary data transfers and requests.</a:t>
            </a:r>
          </a:p>
          <a:p>
            <a:pPr marL="342900" indent="-342900">
              <a:buAutoNum type="arabicParenR"/>
            </a:pPr>
            <a:r>
              <a:rPr lang="en-US" dirty="0"/>
              <a:t>Easier to implement (than HTTPS). </a:t>
            </a:r>
          </a:p>
        </p:txBody>
      </p:sp>
    </p:spTree>
    <p:extLst>
      <p:ext uri="{BB962C8B-B14F-4D97-AF65-F5344CB8AC3E}">
        <p14:creationId xmlns:p14="http://schemas.microsoft.com/office/powerpoint/2010/main" val="4235564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816429"/>
          </a:xfrm>
          <a:prstGeom prst="rect">
            <a:avLst/>
          </a:prstGeom>
          <a:noFill/>
        </p:spPr>
        <p:txBody>
          <a:bodyPr wrap="square" rtlCol="1">
            <a:spAutoFit/>
          </a:bodyPr>
          <a:lstStyle/>
          <a:p>
            <a:pPr marL="342900" indent="-342900">
              <a:buFont typeface="Arial" panose="020B0604020202020204" pitchFamily="34" charset="0"/>
              <a:buChar char="•"/>
            </a:pPr>
            <a:r>
              <a:rPr lang="en-US" sz="2400" dirty="0">
                <a:solidFill>
                  <a:srgbClr val="FF0000"/>
                </a:solidFill>
              </a:rPr>
              <a:t>How does Websocket works?</a:t>
            </a:r>
          </a:p>
          <a:p>
            <a:endParaRPr lang="en-US" sz="2000" dirty="0"/>
          </a:p>
          <a:p>
            <a:r>
              <a:rPr lang="en-US" dirty="0"/>
              <a:t>- When we want to use websockets, first the client send HTTP</a:t>
            </a:r>
          </a:p>
          <a:p>
            <a:r>
              <a:rPr lang="en-US" dirty="0"/>
              <a:t>request to server, asking “Hey server, let’s talk via websocket”?</a:t>
            </a:r>
          </a:p>
          <a:p>
            <a:endParaRPr lang="en-US" dirty="0"/>
          </a:p>
          <a:p>
            <a:endParaRPr lang="en-US" dirty="0"/>
          </a:p>
          <a:p>
            <a:pPr marL="285750" indent="-285750">
              <a:buFontTx/>
              <a:buChar char="-"/>
            </a:pPr>
            <a:r>
              <a:rPr lang="en-US" dirty="0"/>
              <a:t>Then, if the server agrees and return a “positive” </a:t>
            </a:r>
          </a:p>
          <a:p>
            <a:r>
              <a:rPr lang="en-US" dirty="0"/>
              <a:t>answer to that request (which is also HTTP), then the </a:t>
            </a:r>
          </a:p>
          <a:p>
            <a:r>
              <a:rPr lang="en-US" dirty="0"/>
              <a:t>websocket protocol created between the client and </a:t>
            </a:r>
          </a:p>
          <a:p>
            <a:r>
              <a:rPr lang="en-US" dirty="0"/>
              <a:t>the server.</a:t>
            </a:r>
          </a:p>
          <a:p>
            <a:endParaRPr lang="en-US" dirty="0"/>
          </a:p>
          <a:p>
            <a:endParaRPr lang="en-US" dirty="0"/>
          </a:p>
          <a:p>
            <a:r>
              <a:rPr lang="en-US" dirty="0"/>
              <a:t>That procedure is called – </a:t>
            </a:r>
            <a:r>
              <a:rPr lang="en-US" b="1" dirty="0"/>
              <a:t>The initial handshake.</a:t>
            </a:r>
            <a:endParaRPr lang="en-US" dirty="0"/>
          </a:p>
        </p:txBody>
      </p:sp>
      <p:pic>
        <p:nvPicPr>
          <p:cNvPr id="8" name="תמונה 7">
            <a:extLst>
              <a:ext uri="{FF2B5EF4-FFF2-40B4-BE49-F238E27FC236}">
                <a16:creationId xmlns:a16="http://schemas.microsoft.com/office/drawing/2014/main" id="{E3ACD8D9-879F-4906-A2AC-AFA1BD1443E4}"/>
              </a:ext>
            </a:extLst>
          </p:cNvPr>
          <p:cNvPicPr>
            <a:picLocks noChangeAspect="1"/>
          </p:cNvPicPr>
          <p:nvPr/>
        </p:nvPicPr>
        <p:blipFill>
          <a:blip r:embed="rId2"/>
          <a:stretch>
            <a:fillRect/>
          </a:stretch>
        </p:blipFill>
        <p:spPr>
          <a:xfrm>
            <a:off x="7456602" y="1960782"/>
            <a:ext cx="3648278" cy="1466464"/>
          </a:xfrm>
          <a:prstGeom prst="rect">
            <a:avLst/>
          </a:prstGeom>
        </p:spPr>
      </p:pic>
      <p:pic>
        <p:nvPicPr>
          <p:cNvPr id="10" name="תמונה 9">
            <a:extLst>
              <a:ext uri="{FF2B5EF4-FFF2-40B4-BE49-F238E27FC236}">
                <a16:creationId xmlns:a16="http://schemas.microsoft.com/office/drawing/2014/main" id="{5AA9EBC4-4DED-4B43-9A02-3DA077D518F8}"/>
              </a:ext>
            </a:extLst>
          </p:cNvPr>
          <p:cNvPicPr>
            <a:picLocks noChangeAspect="1"/>
          </p:cNvPicPr>
          <p:nvPr/>
        </p:nvPicPr>
        <p:blipFill>
          <a:blip r:embed="rId3"/>
          <a:stretch>
            <a:fillRect/>
          </a:stretch>
        </p:blipFill>
        <p:spPr>
          <a:xfrm>
            <a:off x="6742206" y="3548512"/>
            <a:ext cx="4362674" cy="952549"/>
          </a:xfrm>
          <a:prstGeom prst="rect">
            <a:avLst/>
          </a:prstGeom>
        </p:spPr>
      </p:pic>
    </p:spTree>
    <p:extLst>
      <p:ext uri="{BB962C8B-B14F-4D97-AF65-F5344CB8AC3E}">
        <p14:creationId xmlns:p14="http://schemas.microsoft.com/office/powerpoint/2010/main" val="389072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3416320"/>
          </a:xfrm>
          <a:prstGeom prst="rect">
            <a:avLst/>
          </a:prstGeom>
          <a:noFill/>
        </p:spPr>
        <p:txBody>
          <a:bodyPr wrap="square" rtlCol="1">
            <a:spAutoFit/>
          </a:bodyPr>
          <a:lstStyle/>
          <a:p>
            <a:endParaRPr lang="en-US" dirty="0"/>
          </a:p>
          <a:p>
            <a:endParaRPr lang="en-US" dirty="0"/>
          </a:p>
          <a:p>
            <a:r>
              <a:rPr lang="en-US" dirty="0"/>
              <a:t>- After the handshake,  the socket is open between the</a:t>
            </a:r>
          </a:p>
          <a:p>
            <a:r>
              <a:rPr lang="en-US" dirty="0"/>
              <a:t>client and the Server and they can communicate in both </a:t>
            </a:r>
          </a:p>
          <a:p>
            <a:r>
              <a:rPr lang="en-US" dirty="0"/>
              <a:t>ways freely (No headers needed). </a:t>
            </a:r>
          </a:p>
          <a:p>
            <a:endParaRPr lang="en-US" dirty="0"/>
          </a:p>
          <a:p>
            <a:r>
              <a:rPr lang="en-US" dirty="0"/>
              <a:t>- All the request sent in the websocket are WS/WSS </a:t>
            </a:r>
          </a:p>
          <a:p>
            <a:r>
              <a:rPr lang="en-US" dirty="0"/>
              <a:t>(and not HTTP requests).</a:t>
            </a:r>
          </a:p>
          <a:p>
            <a:endParaRPr lang="en-US" dirty="0"/>
          </a:p>
          <a:p>
            <a:pPr marL="285750" indent="-285750">
              <a:buFontTx/>
              <a:buChar char="-"/>
            </a:pPr>
            <a:r>
              <a:rPr lang="en-US" dirty="0"/>
              <a:t>The websocket will be closed when one of the sides </a:t>
            </a:r>
          </a:p>
          <a:p>
            <a:r>
              <a:rPr lang="en-US" dirty="0"/>
              <a:t>(client/server) close the connection or when the</a:t>
            </a:r>
          </a:p>
          <a:p>
            <a:r>
              <a:rPr lang="en-US" dirty="0"/>
              <a:t>client/server just gone. </a:t>
            </a:r>
          </a:p>
        </p:txBody>
      </p:sp>
      <p:pic>
        <p:nvPicPr>
          <p:cNvPr id="3" name="תמונה 2">
            <a:extLst>
              <a:ext uri="{FF2B5EF4-FFF2-40B4-BE49-F238E27FC236}">
                <a16:creationId xmlns:a16="http://schemas.microsoft.com/office/drawing/2014/main" id="{DFC0CE20-D60D-4224-A449-D7AE8DEC7B2B}"/>
              </a:ext>
            </a:extLst>
          </p:cNvPr>
          <p:cNvPicPr>
            <a:picLocks noChangeAspect="1"/>
          </p:cNvPicPr>
          <p:nvPr/>
        </p:nvPicPr>
        <p:blipFill>
          <a:blip r:embed="rId2"/>
          <a:stretch>
            <a:fillRect/>
          </a:stretch>
        </p:blipFill>
        <p:spPr>
          <a:xfrm>
            <a:off x="7204836" y="1958864"/>
            <a:ext cx="3900044" cy="3472363"/>
          </a:xfrm>
          <a:prstGeom prst="rect">
            <a:avLst/>
          </a:prstGeom>
        </p:spPr>
      </p:pic>
    </p:spTree>
    <p:extLst>
      <p:ext uri="{BB962C8B-B14F-4D97-AF65-F5344CB8AC3E}">
        <p14:creationId xmlns:p14="http://schemas.microsoft.com/office/powerpoint/2010/main" val="229083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2C6B25E5-3E92-4D2E-BBAF-83DCB43C871C}"/>
              </a:ext>
            </a:extLst>
          </p:cNvPr>
          <p:cNvSpPr txBox="1"/>
          <p:nvPr/>
        </p:nvSpPr>
        <p:spPr>
          <a:xfrm>
            <a:off x="1402080" y="731520"/>
            <a:ext cx="9083040" cy="1107996"/>
          </a:xfrm>
          <a:prstGeom prst="rect">
            <a:avLst/>
          </a:prstGeom>
          <a:noFill/>
        </p:spPr>
        <p:txBody>
          <a:bodyPr wrap="square" rtlCol="1">
            <a:spAutoFit/>
          </a:bodyPr>
          <a:lstStyle/>
          <a:p>
            <a:r>
              <a:rPr lang="en-US" sz="6600" dirty="0"/>
              <a:t>Websockets</a:t>
            </a:r>
            <a:endParaRPr lang="he-IL" dirty="0"/>
          </a:p>
        </p:txBody>
      </p:sp>
      <p:sp>
        <p:nvSpPr>
          <p:cNvPr id="6" name="תיבת טקסט 5">
            <a:extLst>
              <a:ext uri="{FF2B5EF4-FFF2-40B4-BE49-F238E27FC236}">
                <a16:creationId xmlns:a16="http://schemas.microsoft.com/office/drawing/2014/main" id="{5A1D2BB0-A53C-429B-ADBA-DD9D4E70445A}"/>
              </a:ext>
            </a:extLst>
          </p:cNvPr>
          <p:cNvSpPr txBox="1"/>
          <p:nvPr/>
        </p:nvSpPr>
        <p:spPr>
          <a:xfrm>
            <a:off x="1402080" y="1839516"/>
            <a:ext cx="9702800" cy="2123658"/>
          </a:xfrm>
          <a:prstGeom prst="rect">
            <a:avLst/>
          </a:prstGeom>
          <a:noFill/>
        </p:spPr>
        <p:txBody>
          <a:bodyPr wrap="square" rtlCol="1">
            <a:spAutoFit/>
          </a:bodyPr>
          <a:lstStyle/>
          <a:p>
            <a:pPr marL="285750" indent="-285750">
              <a:buFont typeface="Arial" panose="020B0604020202020204" pitchFamily="34" charset="0"/>
              <a:buChar char="•"/>
            </a:pPr>
            <a:r>
              <a:rPr lang="en-US" sz="2400" dirty="0">
                <a:solidFill>
                  <a:srgbClr val="FF0000"/>
                </a:solidFill>
              </a:rPr>
              <a:t>What are the use-cases for websockets?</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
            </a:pPr>
            <a:r>
              <a:rPr lang="en-US" dirty="0"/>
              <a:t>Web-based games.</a:t>
            </a:r>
          </a:p>
          <a:p>
            <a:pPr marL="742950" lvl="1" indent="-285750">
              <a:buFont typeface="Wingdings" panose="05000000000000000000" pitchFamily="2" charset="2"/>
              <a:buChar char="§"/>
            </a:pPr>
            <a:r>
              <a:rPr lang="en-US" dirty="0"/>
              <a:t>Chatting applications.</a:t>
            </a:r>
          </a:p>
          <a:p>
            <a:pPr marL="742950" lvl="1" indent="-285750">
              <a:buFont typeface="Arial" panose="020B0604020202020204" pitchFamily="34" charset="0"/>
              <a:buChar char="•"/>
            </a:pPr>
            <a:endParaRPr lang="en-US" dirty="0"/>
          </a:p>
          <a:p>
            <a:pPr marL="742950" lvl="1" indent="-285750">
              <a:buFont typeface="Wingdings" panose="05000000000000000000" pitchFamily="2" charset="2"/>
              <a:buChar char="§"/>
            </a:pPr>
            <a:r>
              <a:rPr lang="en-US" dirty="0"/>
              <a:t>In our case – Sending notifications to user in real-time </a:t>
            </a:r>
          </a:p>
          <a:p>
            <a:pPr lvl="1"/>
            <a:r>
              <a:rPr lang="en-US" dirty="0"/>
              <a:t>(real-time applications).</a:t>
            </a:r>
          </a:p>
        </p:txBody>
      </p:sp>
    </p:spTree>
    <p:extLst>
      <p:ext uri="{BB962C8B-B14F-4D97-AF65-F5344CB8AC3E}">
        <p14:creationId xmlns:p14="http://schemas.microsoft.com/office/powerpoint/2010/main" val="2751015498"/>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גלריה">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TM10001114[[fn=גלריה]]</Template>
  <TotalTime>6835</TotalTime>
  <Words>1200</Words>
  <Application>Microsoft Office PowerPoint</Application>
  <PresentationFormat>מסך רחב</PresentationFormat>
  <Paragraphs>157</Paragraphs>
  <Slides>16</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16</vt:i4>
      </vt:variant>
    </vt:vector>
  </HeadingPairs>
  <TitlesOfParts>
    <vt:vector size="20" baseType="lpstr">
      <vt:lpstr>Arial</vt:lpstr>
      <vt:lpstr>Gill Sans MT</vt:lpstr>
      <vt:lpstr>Wingdings</vt:lpstr>
      <vt:lpstr>גלריה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amit peled</dc:creator>
  <cp:lastModifiedBy>amit peled</cp:lastModifiedBy>
  <cp:revision>47</cp:revision>
  <cp:lastPrinted>2022-05-01T09:05:29Z</cp:lastPrinted>
  <dcterms:created xsi:type="dcterms:W3CDTF">2022-04-24T07:22:26Z</dcterms:created>
  <dcterms:modified xsi:type="dcterms:W3CDTF">2022-05-01T09:20:34Z</dcterms:modified>
</cp:coreProperties>
</file>