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Título"/>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0" name="9 Marcador de fecha"/>
          <p:cNvSpPr>
            <a:spLocks noGrp="1"/>
          </p:cNvSpPr>
          <p:nvPr>
            <p:ph type="dt" sz="half" idx="10"/>
          </p:nvPr>
        </p:nvSpPr>
        <p:spPr>
          <a:xfrm>
            <a:off x="5562600" y="6509004"/>
            <a:ext cx="3002280" cy="274320"/>
          </a:xfrm>
        </p:spPr>
        <p:txBody>
          <a:bodyPr vert="horz" rtlCol="0"/>
          <a:lstStyle>
            <a:extLst/>
          </a:lstStyle>
          <a:p>
            <a:fld id="{B42AAC77-997B-4945-BDA5-616548EC3D08}" type="datetimeFigureOut">
              <a:rPr lang="es-MX" smtClean="0"/>
              <a:pPr/>
              <a:t>24/08/2013</a:t>
            </a:fld>
            <a:endParaRPr lang="es-MX"/>
          </a:p>
        </p:txBody>
      </p:sp>
      <p:sp>
        <p:nvSpPr>
          <p:cNvPr id="11" name="10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6869DCF-53AA-4C42-9F6C-0866EDC668DF}" type="slidenum">
              <a:rPr lang="es-MX" smtClean="0"/>
              <a:pPr/>
              <a:t>‹Nº›</a:t>
            </a:fld>
            <a:endParaRPr lang="es-MX"/>
          </a:p>
        </p:txBody>
      </p:sp>
      <p:sp>
        <p:nvSpPr>
          <p:cNvPr id="12" name="11 Marcador de pie de página"/>
          <p:cNvSpPr>
            <a:spLocks noGrp="1"/>
          </p:cNvSpPr>
          <p:nvPr>
            <p:ph type="ftr" sz="quarter" idx="12"/>
          </p:nvPr>
        </p:nvSpPr>
        <p:spPr>
          <a:xfrm>
            <a:off x="1600200" y="6509004"/>
            <a:ext cx="3907464" cy="274320"/>
          </a:xfrm>
        </p:spPr>
        <p:txBody>
          <a:bodyPr vert="horz" rtlCol="0"/>
          <a:lstStyle>
            <a:extLst/>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42AAC77-997B-4945-BDA5-616548EC3D08}" type="datetimeFigureOut">
              <a:rPr lang="es-MX" smtClean="0"/>
              <a:pPr/>
              <a:t>24/08/2013</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6869DCF-53AA-4C42-9F6C-0866EDC668DF}"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lvl1pPr algn="l">
              <a:defRPr/>
            </a:lvl1pPr>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42AAC77-997B-4945-BDA5-616548EC3D08}" type="datetimeFigureOut">
              <a:rPr lang="es-MX" smtClean="0"/>
              <a:pPr/>
              <a:t>24/08/2013</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6869DCF-53AA-4C42-9F6C-0866EDC668DF}"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42AAC77-997B-4945-BDA5-616548EC3D08}" type="datetimeFigureOut">
              <a:rPr lang="es-MX" smtClean="0"/>
              <a:pPr/>
              <a:t>24/08/2013</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6869DCF-53AA-4C42-9F6C-0866EDC668DF}"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a:xfrm>
            <a:off x="5562600" y="6513670"/>
            <a:ext cx="3002280" cy="274320"/>
          </a:xfrm>
        </p:spPr>
        <p:txBody>
          <a:bodyPr vert="horz" rtlCol="0"/>
          <a:lstStyle>
            <a:extLst/>
          </a:lstStyle>
          <a:p>
            <a:fld id="{B42AAC77-997B-4945-BDA5-616548EC3D08}" type="datetimeFigureOut">
              <a:rPr lang="es-MX" smtClean="0"/>
              <a:pPr/>
              <a:t>24/08/2013</a:t>
            </a:fld>
            <a:endParaRPr lang="es-MX"/>
          </a:p>
        </p:txBody>
      </p:sp>
      <p:sp>
        <p:nvSpPr>
          <p:cNvPr id="9" name="8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6869DCF-53AA-4C42-9F6C-0866EDC668DF}" type="slidenum">
              <a:rPr lang="es-MX" smtClean="0"/>
              <a:pPr/>
              <a:t>‹Nº›</a:t>
            </a:fld>
            <a:endParaRPr lang="es-MX"/>
          </a:p>
        </p:txBody>
      </p:sp>
      <p:sp>
        <p:nvSpPr>
          <p:cNvPr id="10" name="9 Marcador de pie de página"/>
          <p:cNvSpPr>
            <a:spLocks noGrp="1"/>
          </p:cNvSpPr>
          <p:nvPr>
            <p:ph type="ftr" sz="quarter" idx="12"/>
          </p:nvPr>
        </p:nvSpPr>
        <p:spPr>
          <a:xfrm>
            <a:off x="1600200" y="6513670"/>
            <a:ext cx="3907464" cy="274320"/>
          </a:xfrm>
        </p:spPr>
        <p:txBody>
          <a:bodyPr vert="horz" rtlCol="0"/>
          <a:lstStyle>
            <a:extLst/>
          </a:lstStyle>
          <a:p>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B42AAC77-997B-4945-BDA5-616548EC3D08}" type="datetimeFigureOut">
              <a:rPr lang="es-MX" smtClean="0"/>
              <a:pPr/>
              <a:t>24/08/2013</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a:xfrm>
            <a:off x="8641080" y="6514568"/>
            <a:ext cx="464288" cy="274320"/>
          </a:xfrm>
        </p:spPr>
        <p:txBody>
          <a:bodyPr/>
          <a:lstStyle>
            <a:extLst/>
          </a:lstStyle>
          <a:p>
            <a:fld id="{76869DCF-53AA-4C42-9F6C-0866EDC668DF}" type="slidenum">
              <a:rPr lang="es-MX" smtClean="0"/>
              <a:pPr/>
              <a:t>‹Nº›</a:t>
            </a:fld>
            <a:endParaRPr lang="es-MX"/>
          </a:p>
        </p:txBody>
      </p:sp>
      <p:sp>
        <p:nvSpPr>
          <p:cNvPr id="10" name="9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10 Rectángulo"/>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1 Título"/>
          <p:cNvSpPr>
            <a:spLocks noGrp="1"/>
          </p:cNvSpPr>
          <p:nvPr>
            <p:ph type="title"/>
          </p:nvPr>
        </p:nvSpPr>
        <p:spPr>
          <a:xfrm>
            <a:off x="457200" y="251948"/>
            <a:ext cx="8229600"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B42AAC77-997B-4945-BDA5-616548EC3D08}" type="datetimeFigureOut">
              <a:rPr lang="es-MX" smtClean="0"/>
              <a:pPr/>
              <a:t>24/08/2013</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a:xfrm>
            <a:off x="8641080" y="6514568"/>
            <a:ext cx="464288" cy="274320"/>
          </a:xfrm>
        </p:spPr>
        <p:txBody>
          <a:bodyPr/>
          <a:lstStyle>
            <a:extLst/>
          </a:lstStyle>
          <a:p>
            <a:fld id="{76869DCF-53AA-4C42-9F6C-0866EDC668DF}"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3218"/>
            <a:ext cx="8229600"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B42AAC77-997B-4945-BDA5-616548EC3D08}" type="datetimeFigureOut">
              <a:rPr lang="es-MX" smtClean="0"/>
              <a:pPr/>
              <a:t>24/08/2013</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76869DCF-53AA-4C42-9F6C-0866EDC668DF}" type="slidenum">
              <a:rPr lang="es-MX" smtClean="0"/>
              <a:pPr/>
              <a:t>‹Nº›</a:t>
            </a:fld>
            <a:endParaRPr lang="es-MX"/>
          </a:p>
        </p:txBody>
      </p:sp>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B42AAC77-997B-4945-BDA5-616548EC3D08}" type="datetimeFigureOut">
              <a:rPr lang="es-MX" smtClean="0"/>
              <a:pPr/>
              <a:t>24/08/2013</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76869DCF-53AA-4C42-9F6C-0866EDC668DF}"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963136" y="304800"/>
            <a:ext cx="3931920" cy="762000"/>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9" name="8 Marcador de fecha"/>
          <p:cNvSpPr>
            <a:spLocks noGrp="1"/>
          </p:cNvSpPr>
          <p:nvPr>
            <p:ph type="dt" sz="half" idx="10"/>
          </p:nvPr>
        </p:nvSpPr>
        <p:spPr>
          <a:xfrm>
            <a:off x="5562600" y="6513670"/>
            <a:ext cx="3002280" cy="274320"/>
          </a:xfrm>
        </p:spPr>
        <p:txBody>
          <a:bodyPr vert="horz" rtlCol="0"/>
          <a:lstStyle>
            <a:extLst/>
          </a:lstStyle>
          <a:p>
            <a:fld id="{B42AAC77-997B-4945-BDA5-616548EC3D08}" type="datetimeFigureOut">
              <a:rPr lang="es-MX" smtClean="0"/>
              <a:pPr/>
              <a:t>24/08/2013</a:t>
            </a:fld>
            <a:endParaRPr lang="es-MX"/>
          </a:p>
        </p:txBody>
      </p:sp>
      <p:sp>
        <p:nvSpPr>
          <p:cNvPr id="10" name="9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6869DCF-53AA-4C42-9F6C-0866EDC668DF}" type="slidenum">
              <a:rPr lang="es-MX" smtClean="0"/>
              <a:pPr/>
              <a:t>‹Nº›</a:t>
            </a:fld>
            <a:endParaRPr lang="es-MX"/>
          </a:p>
        </p:txBody>
      </p:sp>
      <p:sp>
        <p:nvSpPr>
          <p:cNvPr id="11" name="10 Marcador de pie de página"/>
          <p:cNvSpPr>
            <a:spLocks noGrp="1"/>
          </p:cNvSpPr>
          <p:nvPr>
            <p:ph type="ftr" sz="quarter" idx="12"/>
          </p:nvPr>
        </p:nvSpPr>
        <p:spPr>
          <a:xfrm>
            <a:off x="1600200" y="6513670"/>
            <a:ext cx="3907464" cy="274320"/>
          </a:xfrm>
        </p:spPr>
        <p:txBody>
          <a:bodyPr vert="horz" rtlCol="0"/>
          <a:lstStyle>
            <a:extLst/>
          </a:lstStyle>
          <a:p>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6509004"/>
            <a:ext cx="3002280" cy="274320"/>
          </a:xfrm>
        </p:spPr>
        <p:txBody>
          <a:bodyPr vert="horz" rtlCol="0"/>
          <a:lstStyle>
            <a:extLst/>
          </a:lstStyle>
          <a:p>
            <a:fld id="{B42AAC77-997B-4945-BDA5-616548EC3D08}" type="datetimeFigureOut">
              <a:rPr lang="es-MX" smtClean="0"/>
              <a:pPr/>
              <a:t>24/08/2013</a:t>
            </a:fld>
            <a:endParaRPr lang="es-MX"/>
          </a:p>
        </p:txBody>
      </p:sp>
      <p:sp>
        <p:nvSpPr>
          <p:cNvPr id="9" name="8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6869DCF-53AA-4C42-9F6C-0866EDC668DF}" type="slidenum">
              <a:rPr lang="es-MX" smtClean="0"/>
              <a:pPr/>
              <a:t>‹Nº›</a:t>
            </a:fld>
            <a:endParaRPr lang="es-MX"/>
          </a:p>
        </p:txBody>
      </p:sp>
      <p:sp>
        <p:nvSpPr>
          <p:cNvPr id="10" name="9 Marcador de pie de página"/>
          <p:cNvSpPr>
            <a:spLocks noGrp="1"/>
          </p:cNvSpPr>
          <p:nvPr>
            <p:ph type="ftr" sz="quarter" idx="12"/>
          </p:nvPr>
        </p:nvSpPr>
        <p:spPr>
          <a:xfrm>
            <a:off x="1600200" y="6509004"/>
            <a:ext cx="3907464" cy="274320"/>
          </a:xfrm>
        </p:spPr>
        <p:txBody>
          <a:bodyPr vert="horz" rtlCol="0"/>
          <a:lstStyle>
            <a:extLst/>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Marcador de pie de página"/>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MX"/>
          </a:p>
        </p:txBody>
      </p:sp>
      <p:sp>
        <p:nvSpPr>
          <p:cNvPr id="14" name="13 Marcador de fecha"/>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B42AAC77-997B-4945-BDA5-616548EC3D08}" type="datetimeFigureOut">
              <a:rPr lang="es-MX" smtClean="0"/>
              <a:pPr/>
              <a:t>24/08/2013</a:t>
            </a:fld>
            <a:endParaRPr lang="es-MX"/>
          </a:p>
        </p:txBody>
      </p:sp>
      <p:sp>
        <p:nvSpPr>
          <p:cNvPr id="23" name="22 Marcador de número de diapositiva"/>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6869DCF-53AA-4C42-9F6C-0866EDC668DF}" type="slidenum">
              <a:rPr lang="es-MX" smtClean="0"/>
              <a:pPr/>
              <a:t>‹Nº›</a:t>
            </a:fld>
            <a:endParaRPr lang="es-MX"/>
          </a:p>
        </p:txBody>
      </p:sp>
      <p:sp>
        <p:nvSpPr>
          <p:cNvPr id="22" name="21 Marcador de título"/>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3608" y="260648"/>
            <a:ext cx="7772400" cy="1470025"/>
          </a:xfrm>
        </p:spPr>
        <p:txBody>
          <a:bodyPr/>
          <a:lstStyle/>
          <a:p>
            <a:pPr algn="ctr"/>
            <a:r>
              <a:rPr lang="es-MX" dirty="0" smtClean="0"/>
              <a:t>Clase </a:t>
            </a:r>
            <a:r>
              <a:rPr lang="es-MX" dirty="0" err="1" smtClean="0"/>
              <a:t>Integer</a:t>
            </a:r>
            <a:endParaRPr lang="es-MX" dirty="0"/>
          </a:p>
        </p:txBody>
      </p:sp>
      <p:sp>
        <p:nvSpPr>
          <p:cNvPr id="4" name="3 Subtítulo"/>
          <p:cNvSpPr>
            <a:spLocks noGrp="1"/>
          </p:cNvSpPr>
          <p:nvPr>
            <p:ph type="subTitle" idx="1"/>
          </p:nvPr>
        </p:nvSpPr>
        <p:spPr>
          <a:xfrm>
            <a:off x="467544" y="1988840"/>
            <a:ext cx="8280920" cy="4680520"/>
          </a:xfrm>
        </p:spPr>
        <p:txBody>
          <a:bodyPr/>
          <a:lstStyle/>
          <a:p>
            <a:pPr algn="l"/>
            <a:r>
              <a:rPr lang="es-MX" dirty="0" smtClean="0"/>
              <a:t>Cada tipo numérico tiene su propia clase de objetos, así el tipo </a:t>
            </a:r>
            <a:r>
              <a:rPr lang="es-MX" dirty="0" err="1" smtClean="0"/>
              <a:t>int</a:t>
            </a:r>
            <a:r>
              <a:rPr lang="es-MX" dirty="0" smtClean="0"/>
              <a:t> tiene el objeto </a:t>
            </a:r>
            <a:r>
              <a:rPr lang="es-MX" dirty="0" err="1" smtClean="0"/>
              <a:t>Integer</a:t>
            </a:r>
            <a:r>
              <a:rPr lang="es-MX" dirty="0" smtClean="0"/>
              <a:t>. La declaración de esta clase en Java es la siguiente:</a:t>
            </a:r>
          </a:p>
          <a:p>
            <a:pPr algn="l"/>
            <a:endParaRPr lang="es-MX" dirty="0" smtClean="0"/>
          </a:p>
          <a:p>
            <a:pPr algn="l"/>
            <a:r>
              <a:rPr lang="es-MX" dirty="0" err="1" smtClean="0">
                <a:solidFill>
                  <a:schemeClr val="bg1">
                    <a:lumMod val="85000"/>
                    <a:lumOff val="15000"/>
                  </a:schemeClr>
                </a:solidFill>
              </a:rPr>
              <a:t>public</a:t>
            </a:r>
            <a:r>
              <a:rPr lang="es-MX" dirty="0" smtClean="0">
                <a:solidFill>
                  <a:schemeClr val="bg1">
                    <a:lumMod val="85000"/>
                    <a:lumOff val="15000"/>
                  </a:schemeClr>
                </a:solidFill>
              </a:rPr>
              <a:t> final </a:t>
            </a:r>
            <a:r>
              <a:rPr lang="es-MX" dirty="0" err="1" smtClean="0">
                <a:solidFill>
                  <a:schemeClr val="bg1">
                    <a:lumMod val="85000"/>
                    <a:lumOff val="15000"/>
                  </a:schemeClr>
                </a:solidFill>
              </a:rPr>
              <a:t>Class</a:t>
            </a:r>
            <a:r>
              <a:rPr lang="es-MX" dirty="0" smtClean="0">
                <a:solidFill>
                  <a:schemeClr val="bg1">
                    <a:lumMod val="85000"/>
                    <a:lumOff val="15000"/>
                  </a:schemeClr>
                </a:solidFill>
              </a:rPr>
              <a:t> </a:t>
            </a:r>
            <a:r>
              <a:rPr lang="es-MX" dirty="0" err="1" smtClean="0">
                <a:solidFill>
                  <a:srgbClr val="0070C0"/>
                </a:solidFill>
              </a:rPr>
              <a:t>Integer</a:t>
            </a:r>
            <a:r>
              <a:rPr lang="es-MX" dirty="0" smtClean="0">
                <a:solidFill>
                  <a:schemeClr val="bg1">
                    <a:lumMod val="85000"/>
                    <a:lumOff val="15000"/>
                  </a:schemeClr>
                </a:solidFill>
              </a:rPr>
              <a:t> </a:t>
            </a:r>
          </a:p>
          <a:p>
            <a:pPr algn="l"/>
            <a:r>
              <a:rPr lang="es-MX" dirty="0" smtClean="0">
                <a:solidFill>
                  <a:schemeClr val="bg1">
                    <a:lumMod val="85000"/>
                    <a:lumOff val="15000"/>
                  </a:schemeClr>
                </a:solidFill>
              </a:rPr>
              <a:t>       </a:t>
            </a:r>
            <a:r>
              <a:rPr lang="es-MX" dirty="0" err="1" smtClean="0">
                <a:solidFill>
                  <a:schemeClr val="bg1">
                    <a:lumMod val="85000"/>
                    <a:lumOff val="15000"/>
                  </a:schemeClr>
                </a:solidFill>
              </a:rPr>
              <a:t>extends</a:t>
            </a:r>
            <a:r>
              <a:rPr lang="es-MX" dirty="0" smtClean="0">
                <a:solidFill>
                  <a:schemeClr val="bg1">
                    <a:lumMod val="85000"/>
                    <a:lumOff val="15000"/>
                  </a:schemeClr>
                </a:solidFill>
              </a:rPr>
              <a:t> </a:t>
            </a:r>
            <a:r>
              <a:rPr lang="es-MX" dirty="0" err="1" smtClean="0">
                <a:solidFill>
                  <a:srgbClr val="0070C0"/>
                </a:solidFill>
              </a:rPr>
              <a:t>Number</a:t>
            </a:r>
            <a:endParaRPr lang="es-MX" dirty="0" smtClean="0">
              <a:solidFill>
                <a:srgbClr val="0070C0"/>
              </a:solidFill>
            </a:endParaRPr>
          </a:p>
          <a:p>
            <a:pPr algn="l"/>
            <a:r>
              <a:rPr lang="es-MX" dirty="0" smtClean="0">
                <a:solidFill>
                  <a:schemeClr val="bg1">
                    <a:lumMod val="85000"/>
                    <a:lumOff val="15000"/>
                  </a:schemeClr>
                </a:solidFill>
              </a:rPr>
              <a:t>              </a:t>
            </a:r>
            <a:r>
              <a:rPr lang="es-MX" dirty="0" err="1" smtClean="0">
                <a:solidFill>
                  <a:schemeClr val="bg1">
                    <a:lumMod val="85000"/>
                    <a:lumOff val="15000"/>
                  </a:schemeClr>
                </a:solidFill>
              </a:rPr>
              <a:t>implements</a:t>
            </a:r>
            <a:r>
              <a:rPr lang="es-MX" dirty="0" smtClean="0">
                <a:solidFill>
                  <a:schemeClr val="bg1">
                    <a:lumMod val="85000"/>
                    <a:lumOff val="15000"/>
                  </a:schemeClr>
                </a:solidFill>
              </a:rPr>
              <a:t> </a:t>
            </a:r>
            <a:r>
              <a:rPr lang="es-MX" dirty="0" smtClean="0">
                <a:solidFill>
                  <a:schemeClr val="accent6">
                    <a:lumMod val="50000"/>
                  </a:schemeClr>
                </a:solidFill>
              </a:rPr>
              <a:t>Comparable</a:t>
            </a:r>
            <a:r>
              <a:rPr lang="es-MX" dirty="0" smtClean="0">
                <a:solidFill>
                  <a:schemeClr val="bg1">
                    <a:lumMod val="85000"/>
                    <a:lumOff val="15000"/>
                  </a:schemeClr>
                </a:solidFill>
              </a:rPr>
              <a:t>&lt;</a:t>
            </a:r>
            <a:r>
              <a:rPr lang="es-MX" dirty="0" err="1" smtClean="0">
                <a:solidFill>
                  <a:srgbClr val="0070C0"/>
                </a:solidFill>
              </a:rPr>
              <a:t>Integer</a:t>
            </a:r>
            <a:r>
              <a:rPr lang="es-MX" dirty="0" smtClean="0">
                <a:solidFill>
                  <a:schemeClr val="bg1">
                    <a:lumMod val="85000"/>
                    <a:lumOff val="15000"/>
                  </a:schemeClr>
                </a:solidFill>
              </a:rPr>
              <a:t>&gt;</a:t>
            </a:r>
            <a:endParaRPr lang="es-MX" dirty="0">
              <a:solidFill>
                <a:schemeClr val="bg1">
                  <a:lumMod val="85000"/>
                  <a:lumOff val="1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pPr algn="ctr"/>
            <a:r>
              <a:rPr lang="es-MX" dirty="0" smtClean="0"/>
              <a:t>Campos</a:t>
            </a:r>
            <a:endParaRPr lang="es-MX" dirty="0"/>
          </a:p>
        </p:txBody>
      </p:sp>
      <p:sp>
        <p:nvSpPr>
          <p:cNvPr id="3" name="2 Marcador de contenido"/>
          <p:cNvSpPr>
            <a:spLocks noGrp="1"/>
          </p:cNvSpPr>
          <p:nvPr>
            <p:ph idx="1"/>
          </p:nvPr>
        </p:nvSpPr>
        <p:spPr>
          <a:xfrm>
            <a:off x="467544" y="1340768"/>
            <a:ext cx="8229600" cy="4951115"/>
          </a:xfrm>
        </p:spPr>
        <p:txBody>
          <a:bodyPr>
            <a:normAutofit lnSpcReduction="10000"/>
          </a:bodyPr>
          <a:lstStyle/>
          <a:p>
            <a:r>
              <a:rPr lang="es-MX" dirty="0" err="1" smtClean="0"/>
              <a:t>static</a:t>
            </a:r>
            <a:r>
              <a:rPr lang="es-MX" dirty="0" smtClean="0"/>
              <a:t> </a:t>
            </a:r>
            <a:r>
              <a:rPr lang="es-MX" dirty="0" err="1" smtClean="0"/>
              <a:t>int</a:t>
            </a:r>
            <a:r>
              <a:rPr lang="es-MX" dirty="0" smtClean="0"/>
              <a:t> MAX_VALUE</a:t>
            </a:r>
          </a:p>
          <a:p>
            <a:pPr>
              <a:buNone/>
            </a:pPr>
            <a:r>
              <a:rPr lang="es-MX" sz="2400" dirty="0" smtClean="0"/>
              <a:t>Constante que contiene el valor máximo que un entero puede tener ( 2</a:t>
            </a:r>
            <a:r>
              <a:rPr lang="es-MX" sz="2400" baseline="30000" dirty="0" smtClean="0"/>
              <a:t>31 </a:t>
            </a:r>
            <a:r>
              <a:rPr lang="es-MX" sz="2400" dirty="0" smtClean="0"/>
              <a:t>- 1)</a:t>
            </a:r>
          </a:p>
          <a:p>
            <a:pPr>
              <a:buNone/>
            </a:pPr>
            <a:endParaRPr lang="es-MX" sz="2400" dirty="0" smtClean="0"/>
          </a:p>
          <a:p>
            <a:r>
              <a:rPr lang="es-MX" dirty="0" err="1" smtClean="0"/>
              <a:t>static</a:t>
            </a:r>
            <a:r>
              <a:rPr lang="es-MX" dirty="0" smtClean="0"/>
              <a:t> </a:t>
            </a:r>
            <a:r>
              <a:rPr lang="es-MX" dirty="0" err="1" smtClean="0"/>
              <a:t>int</a:t>
            </a:r>
            <a:r>
              <a:rPr lang="es-MX" dirty="0" smtClean="0"/>
              <a:t> MIN_VALUE</a:t>
            </a:r>
          </a:p>
          <a:p>
            <a:pPr>
              <a:buNone/>
            </a:pPr>
            <a:r>
              <a:rPr lang="es-MX" sz="2400" dirty="0" smtClean="0"/>
              <a:t>Constante que  contiene el valor mínimo que un entero puede tener(-2</a:t>
            </a:r>
            <a:r>
              <a:rPr lang="es-MX" sz="2400" baseline="30000" dirty="0" smtClean="0"/>
              <a:t>31</a:t>
            </a:r>
            <a:r>
              <a:rPr lang="es-MX" sz="2400" dirty="0" smtClean="0"/>
              <a:t> )</a:t>
            </a:r>
          </a:p>
          <a:p>
            <a:endParaRPr lang="es-MX" sz="2400" dirty="0" smtClean="0"/>
          </a:p>
          <a:p>
            <a:r>
              <a:rPr lang="es-MX" dirty="0" err="1" smtClean="0"/>
              <a:t>static</a:t>
            </a:r>
            <a:r>
              <a:rPr lang="es-MX" dirty="0" smtClean="0"/>
              <a:t> </a:t>
            </a:r>
            <a:r>
              <a:rPr lang="es-MX" dirty="0" err="1" smtClean="0"/>
              <a:t>int</a:t>
            </a:r>
            <a:r>
              <a:rPr lang="es-MX" dirty="0" smtClean="0"/>
              <a:t> SIZE</a:t>
            </a:r>
          </a:p>
          <a:p>
            <a:pPr>
              <a:buNone/>
            </a:pPr>
            <a:r>
              <a:rPr lang="es-MX" sz="2400" dirty="0" smtClean="0"/>
              <a:t>El numero de  bits usados para representar el valor de un entero en forma de complemento a 2 en binario</a:t>
            </a:r>
            <a:r>
              <a:rPr lang="es-MX" dirty="0" smtClean="0"/>
              <a:t> </a:t>
            </a:r>
          </a:p>
          <a:p>
            <a:pPr>
              <a:buNone/>
            </a:pPr>
            <a:r>
              <a:rPr lang="es-MX" dirty="0" smtClean="0"/>
              <a:t> </a:t>
            </a:r>
          </a:p>
          <a:p>
            <a:pPr>
              <a:buNone/>
            </a:pPr>
            <a:endParaRPr lang="es-MX" dirty="0" smtClean="0"/>
          </a:p>
          <a:p>
            <a:pPr>
              <a:buNone/>
            </a:pPr>
            <a:endParaRPr lang="es-MX" dirty="0" smtClean="0"/>
          </a:p>
          <a:p>
            <a:pPr>
              <a:buNone/>
            </a:pPr>
            <a:endParaRPr lang="es-MX"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Constructores</a:t>
            </a:r>
            <a:endParaRPr lang="es-MX" dirty="0"/>
          </a:p>
        </p:txBody>
      </p:sp>
      <p:sp>
        <p:nvSpPr>
          <p:cNvPr id="3" name="2 Marcador de contenido"/>
          <p:cNvSpPr>
            <a:spLocks noGrp="1"/>
          </p:cNvSpPr>
          <p:nvPr>
            <p:ph idx="1"/>
          </p:nvPr>
        </p:nvSpPr>
        <p:spPr/>
        <p:txBody>
          <a:bodyPr/>
          <a:lstStyle/>
          <a:p>
            <a:r>
              <a:rPr lang="es-MX" dirty="0" err="1" smtClean="0"/>
              <a:t>Integer</a:t>
            </a:r>
            <a:r>
              <a:rPr lang="es-MX" dirty="0" smtClean="0"/>
              <a:t> (</a:t>
            </a:r>
            <a:r>
              <a:rPr lang="es-MX" dirty="0" err="1" smtClean="0"/>
              <a:t>int</a:t>
            </a:r>
            <a:r>
              <a:rPr lang="es-MX" dirty="0" smtClean="0"/>
              <a:t> valor)</a:t>
            </a:r>
          </a:p>
          <a:p>
            <a:pPr>
              <a:buNone/>
            </a:pPr>
            <a:r>
              <a:rPr lang="es-MX" sz="2400" dirty="0" smtClean="0"/>
              <a:t>Crea un objeto con el valor del entero que se envía como parámetro</a:t>
            </a:r>
          </a:p>
          <a:p>
            <a:pPr>
              <a:buNone/>
            </a:pPr>
            <a:endParaRPr lang="es-MX" dirty="0" smtClean="0"/>
          </a:p>
          <a:p>
            <a:r>
              <a:rPr lang="es-MX" dirty="0" err="1" smtClean="0"/>
              <a:t>Integer</a:t>
            </a:r>
            <a:r>
              <a:rPr lang="es-MX" dirty="0" smtClean="0"/>
              <a:t> (</a:t>
            </a:r>
            <a:r>
              <a:rPr lang="es-MX" dirty="0" err="1" smtClean="0"/>
              <a:t>String</a:t>
            </a:r>
            <a:r>
              <a:rPr lang="es-MX" dirty="0" smtClean="0"/>
              <a:t> </a:t>
            </a:r>
            <a:r>
              <a:rPr lang="es-MX" dirty="0" err="1" smtClean="0"/>
              <a:t>cad</a:t>
            </a:r>
            <a:r>
              <a:rPr lang="es-MX" dirty="0" smtClean="0"/>
              <a:t>)</a:t>
            </a:r>
          </a:p>
          <a:p>
            <a:pPr>
              <a:buNone/>
            </a:pPr>
            <a:r>
              <a:rPr lang="es-MX" sz="2400" dirty="0" smtClean="0"/>
              <a:t>Crea un objeto con el valor del entero que representa la cadena que se envía como parámetro (en caso de una cadena que no pueda reconocer ese valor lanza la excepción: </a:t>
            </a:r>
            <a:r>
              <a:rPr lang="es-MX" sz="2400" dirty="0" err="1" smtClean="0">
                <a:solidFill>
                  <a:srgbClr val="FF0000"/>
                </a:solidFill>
              </a:rPr>
              <a:t>NumberFormatException</a:t>
            </a:r>
            <a:r>
              <a:rPr lang="es-MX" sz="2400" dirty="0" smtClean="0"/>
              <a:t>)</a:t>
            </a:r>
            <a:endParaRPr lang="es-MX"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err="1" smtClean="0"/>
              <a:t>Metodos</a:t>
            </a:r>
            <a:endParaRPr lang="es-MX" dirty="0"/>
          </a:p>
        </p:txBody>
      </p:sp>
      <p:sp>
        <p:nvSpPr>
          <p:cNvPr id="3" name="2 Marcador de contenido"/>
          <p:cNvSpPr>
            <a:spLocks noGrp="1"/>
          </p:cNvSpPr>
          <p:nvPr>
            <p:ph idx="1"/>
          </p:nvPr>
        </p:nvSpPr>
        <p:spPr/>
        <p:txBody>
          <a:bodyPr/>
          <a:lstStyle/>
          <a:p>
            <a:pPr>
              <a:buNone/>
            </a:pPr>
            <a:r>
              <a:rPr lang="es-MX" b="1" dirty="0" smtClean="0"/>
              <a:t>Conversiones Objeto/variable </a:t>
            </a:r>
          </a:p>
          <a:p>
            <a:pPr>
              <a:buNone/>
            </a:pPr>
            <a:endParaRPr lang="es-MX" dirty="0" smtClean="0"/>
          </a:p>
          <a:p>
            <a:r>
              <a:rPr lang="es-MX" dirty="0" err="1" smtClean="0"/>
              <a:t>int</a:t>
            </a:r>
            <a:r>
              <a:rPr lang="es-MX" dirty="0" smtClean="0"/>
              <a:t> </a:t>
            </a:r>
            <a:r>
              <a:rPr lang="es-MX" dirty="0" err="1" smtClean="0"/>
              <a:t>intValue</a:t>
            </a:r>
            <a:r>
              <a:rPr lang="es-MX" dirty="0" smtClean="0"/>
              <a:t>() </a:t>
            </a:r>
          </a:p>
          <a:p>
            <a:r>
              <a:rPr lang="es-MX" dirty="0" err="1" smtClean="0"/>
              <a:t>long</a:t>
            </a:r>
            <a:r>
              <a:rPr lang="es-MX" dirty="0" smtClean="0"/>
              <a:t> </a:t>
            </a:r>
            <a:r>
              <a:rPr lang="es-MX" dirty="0" err="1" smtClean="0"/>
              <a:t>longValue</a:t>
            </a:r>
            <a:r>
              <a:rPr lang="es-MX" dirty="0" smtClean="0"/>
              <a:t>() </a:t>
            </a:r>
          </a:p>
          <a:p>
            <a:r>
              <a:rPr lang="es-MX" dirty="0" err="1" smtClean="0"/>
              <a:t>float</a:t>
            </a:r>
            <a:r>
              <a:rPr lang="es-MX" dirty="0" smtClean="0"/>
              <a:t> </a:t>
            </a:r>
            <a:r>
              <a:rPr lang="es-MX" dirty="0" err="1" smtClean="0"/>
              <a:t>floatValue</a:t>
            </a:r>
            <a:r>
              <a:rPr lang="es-MX" dirty="0" smtClean="0"/>
              <a:t>() </a:t>
            </a:r>
          </a:p>
          <a:p>
            <a:r>
              <a:rPr lang="es-MX" dirty="0" err="1" smtClean="0"/>
              <a:t>double</a:t>
            </a:r>
            <a:r>
              <a:rPr lang="es-MX" dirty="0" smtClean="0"/>
              <a:t> </a:t>
            </a:r>
            <a:r>
              <a:rPr lang="es-MX" dirty="0" err="1" smtClean="0"/>
              <a:t>doubleValue</a:t>
            </a:r>
            <a:r>
              <a:rPr lang="es-MX" dirty="0" smtClean="0"/>
              <a:t>()</a:t>
            </a:r>
          </a:p>
          <a:p>
            <a:pPr>
              <a:buNone/>
            </a:pPr>
            <a:r>
              <a:rPr lang="es-MX" dirty="0" smtClean="0"/>
              <a:t>Ejemplo:</a:t>
            </a:r>
          </a:p>
          <a:p>
            <a:pPr>
              <a:buNone/>
            </a:pPr>
            <a:r>
              <a:rPr lang="es-MX" sz="2800" dirty="0" err="1" smtClean="0">
                <a:solidFill>
                  <a:srgbClr val="00B0F0"/>
                </a:solidFill>
              </a:rPr>
              <a:t>Integer</a:t>
            </a:r>
            <a:r>
              <a:rPr lang="es-MX" sz="2800" dirty="0" smtClean="0">
                <a:solidFill>
                  <a:srgbClr val="00B0F0"/>
                </a:solidFill>
              </a:rPr>
              <a:t> I = new </a:t>
            </a:r>
            <a:r>
              <a:rPr lang="es-MX" sz="2800" dirty="0" err="1" smtClean="0">
                <a:solidFill>
                  <a:srgbClr val="00B0F0"/>
                </a:solidFill>
              </a:rPr>
              <a:t>Integer</a:t>
            </a:r>
            <a:r>
              <a:rPr lang="es-MX" sz="2800" dirty="0" smtClean="0">
                <a:solidFill>
                  <a:srgbClr val="00B0F0"/>
                </a:solidFill>
              </a:rPr>
              <a:t>(55);</a:t>
            </a:r>
          </a:p>
          <a:p>
            <a:pPr>
              <a:buNone/>
            </a:pPr>
            <a:r>
              <a:rPr lang="es-MX" sz="2800" dirty="0" err="1" smtClean="0">
                <a:solidFill>
                  <a:srgbClr val="00B0F0"/>
                </a:solidFill>
              </a:rPr>
              <a:t>Double</a:t>
            </a:r>
            <a:r>
              <a:rPr lang="es-MX" sz="2800" dirty="0" smtClean="0">
                <a:solidFill>
                  <a:srgbClr val="00B0F0"/>
                </a:solidFill>
              </a:rPr>
              <a:t> d = new </a:t>
            </a:r>
            <a:r>
              <a:rPr lang="es-MX" sz="2800" dirty="0" err="1" smtClean="0">
                <a:solidFill>
                  <a:srgbClr val="00B0F0"/>
                </a:solidFill>
              </a:rPr>
              <a:t>Double</a:t>
            </a:r>
            <a:r>
              <a:rPr lang="es-MX" sz="2800" dirty="0" smtClean="0">
                <a:solidFill>
                  <a:srgbClr val="00B0F0"/>
                </a:solidFill>
              </a:rPr>
              <a:t>(</a:t>
            </a:r>
            <a:r>
              <a:rPr lang="es-MX" sz="2800" dirty="0" err="1" smtClean="0">
                <a:solidFill>
                  <a:srgbClr val="00B0F0"/>
                </a:solidFill>
              </a:rPr>
              <a:t>I.doubleValue</a:t>
            </a:r>
            <a:r>
              <a:rPr lang="es-MX" sz="2800" dirty="0" smtClean="0">
                <a:solidFill>
                  <a:srgbClr val="00B0F0"/>
                </a:solidFill>
              </a:rPr>
              <a:t>()); </a:t>
            </a:r>
            <a:endParaRPr lang="es-MX" sz="2800" dirty="0">
              <a:solidFill>
                <a:srgbClr val="00B0F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err="1" smtClean="0"/>
              <a:t>Metodos</a:t>
            </a:r>
            <a:endParaRPr lang="es-MX" dirty="0"/>
          </a:p>
        </p:txBody>
      </p:sp>
      <p:sp>
        <p:nvSpPr>
          <p:cNvPr id="3" name="2 Marcador de contenido"/>
          <p:cNvSpPr>
            <a:spLocks noGrp="1"/>
          </p:cNvSpPr>
          <p:nvPr>
            <p:ph idx="1"/>
          </p:nvPr>
        </p:nvSpPr>
        <p:spPr/>
        <p:txBody>
          <a:bodyPr/>
          <a:lstStyle/>
          <a:p>
            <a:pPr>
              <a:buNone/>
            </a:pPr>
            <a:r>
              <a:rPr lang="es-MX" b="1" dirty="0" smtClean="0"/>
              <a:t>Conversiones de Clase/Cadena </a:t>
            </a:r>
          </a:p>
          <a:p>
            <a:pPr>
              <a:buNone/>
            </a:pPr>
            <a:endParaRPr lang="es-MX" b="1" dirty="0" smtClean="0"/>
          </a:p>
          <a:p>
            <a:r>
              <a:rPr lang="es-MX" dirty="0" err="1" smtClean="0"/>
              <a:t>String</a:t>
            </a:r>
            <a:r>
              <a:rPr lang="es-MX" dirty="0" smtClean="0"/>
              <a:t> </a:t>
            </a:r>
            <a:r>
              <a:rPr lang="es-MX" dirty="0" err="1" smtClean="0"/>
              <a:t>toString</a:t>
            </a:r>
            <a:r>
              <a:rPr lang="es-MX" dirty="0" smtClean="0"/>
              <a:t>() </a:t>
            </a:r>
          </a:p>
          <a:p>
            <a:r>
              <a:rPr lang="es-MX" dirty="0" err="1" smtClean="0"/>
              <a:t>Integer</a:t>
            </a:r>
            <a:r>
              <a:rPr lang="es-MX" dirty="0" smtClean="0"/>
              <a:t> </a:t>
            </a:r>
            <a:r>
              <a:rPr lang="es-MX" dirty="0" err="1" smtClean="0"/>
              <a:t>valueOf</a:t>
            </a:r>
            <a:r>
              <a:rPr lang="es-MX" dirty="0" smtClean="0"/>
              <a:t>(</a:t>
            </a:r>
            <a:r>
              <a:rPr lang="es-MX" dirty="0" err="1" smtClean="0"/>
              <a:t>String</a:t>
            </a:r>
            <a:r>
              <a:rPr lang="es-MX" dirty="0" smtClean="0"/>
              <a:t> s) </a:t>
            </a:r>
          </a:p>
          <a:p>
            <a:r>
              <a:rPr lang="es-MX" dirty="0" err="1" smtClean="0"/>
              <a:t>int</a:t>
            </a:r>
            <a:r>
              <a:rPr lang="es-MX" dirty="0" smtClean="0"/>
              <a:t> </a:t>
            </a:r>
            <a:r>
              <a:rPr lang="es-MX" dirty="0" err="1" smtClean="0"/>
              <a:t>parseInt</a:t>
            </a:r>
            <a:r>
              <a:rPr lang="es-MX" dirty="0" smtClean="0"/>
              <a:t>(</a:t>
            </a:r>
            <a:r>
              <a:rPr lang="es-MX" dirty="0" err="1" smtClean="0"/>
              <a:t>String</a:t>
            </a:r>
            <a:r>
              <a:rPr lang="es-MX" dirty="0" smtClean="0"/>
              <a:t> s) </a:t>
            </a:r>
          </a:p>
          <a:p>
            <a:pPr>
              <a:buNone/>
            </a:pPr>
            <a:r>
              <a:rPr lang="es-MX" dirty="0" smtClean="0"/>
              <a:t>Ejemplo:</a:t>
            </a:r>
          </a:p>
          <a:p>
            <a:pPr>
              <a:buNone/>
            </a:pPr>
            <a:endParaRPr lang="es-MX" dirty="0" smtClean="0"/>
          </a:p>
          <a:p>
            <a:pPr>
              <a:buNone/>
            </a:pPr>
            <a:r>
              <a:rPr lang="es-MX" sz="2800" dirty="0" err="1" smtClean="0">
                <a:solidFill>
                  <a:srgbClr val="00B0F0"/>
                </a:solidFill>
              </a:rPr>
              <a:t>String</a:t>
            </a:r>
            <a:r>
              <a:rPr lang="es-MX" sz="2800" dirty="0" smtClean="0">
                <a:solidFill>
                  <a:srgbClr val="00B0F0"/>
                </a:solidFill>
              </a:rPr>
              <a:t> cadena = "1011";</a:t>
            </a:r>
          </a:p>
          <a:p>
            <a:pPr>
              <a:buNone/>
            </a:pPr>
            <a:r>
              <a:rPr lang="es-MX" sz="2800" dirty="0" err="1" smtClean="0">
                <a:solidFill>
                  <a:srgbClr val="00B0F0"/>
                </a:solidFill>
              </a:rPr>
              <a:t>Integer</a:t>
            </a:r>
            <a:r>
              <a:rPr lang="es-MX" sz="2800" dirty="0" smtClean="0">
                <a:solidFill>
                  <a:srgbClr val="00B0F0"/>
                </a:solidFill>
              </a:rPr>
              <a:t> A = </a:t>
            </a:r>
            <a:r>
              <a:rPr lang="es-MX" sz="2800" u="sng" dirty="0" err="1" smtClean="0">
                <a:solidFill>
                  <a:srgbClr val="00B0F0"/>
                </a:solidFill>
              </a:rPr>
              <a:t>I.</a:t>
            </a:r>
            <a:r>
              <a:rPr lang="es-MX" sz="2800" i="1" u="sng" dirty="0" err="1" smtClean="0">
                <a:solidFill>
                  <a:srgbClr val="00B0F0"/>
                </a:solidFill>
              </a:rPr>
              <a:t>valueOf</a:t>
            </a:r>
            <a:r>
              <a:rPr lang="es-MX" sz="2800" i="1" u="sng" dirty="0" smtClean="0">
                <a:solidFill>
                  <a:srgbClr val="00B0F0"/>
                </a:solidFill>
              </a:rPr>
              <a:t>(cadena);</a:t>
            </a:r>
            <a:endParaRPr lang="es-MX" sz="2800" dirty="0">
              <a:solidFill>
                <a:srgbClr val="00B0F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err="1" smtClean="0"/>
              <a:t>Metodos</a:t>
            </a:r>
            <a:r>
              <a:rPr lang="es-MX" dirty="0" smtClean="0"/>
              <a:t> de la clase</a:t>
            </a:r>
            <a:endParaRPr lang="es-MX" dirty="0"/>
          </a:p>
        </p:txBody>
      </p:sp>
      <p:sp>
        <p:nvSpPr>
          <p:cNvPr id="3" name="2 Marcador de contenido"/>
          <p:cNvSpPr>
            <a:spLocks noGrp="1"/>
          </p:cNvSpPr>
          <p:nvPr>
            <p:ph idx="1"/>
          </p:nvPr>
        </p:nvSpPr>
        <p:spPr/>
        <p:txBody>
          <a:bodyPr/>
          <a:lstStyle/>
          <a:p>
            <a:r>
              <a:rPr lang="es-MX" dirty="0" err="1" smtClean="0"/>
              <a:t>s</a:t>
            </a:r>
            <a:r>
              <a:rPr lang="es-MX" dirty="0" err="1" smtClean="0"/>
              <a:t>tatic</a:t>
            </a:r>
            <a:r>
              <a:rPr lang="es-MX" dirty="0" smtClean="0"/>
              <a:t> </a:t>
            </a:r>
            <a:r>
              <a:rPr lang="es-MX" dirty="0" err="1" smtClean="0"/>
              <a:t>int</a:t>
            </a:r>
            <a:r>
              <a:rPr lang="es-MX" dirty="0" smtClean="0"/>
              <a:t> </a:t>
            </a:r>
            <a:r>
              <a:rPr lang="es-MX" dirty="0" err="1" smtClean="0"/>
              <a:t>bitcount</a:t>
            </a:r>
            <a:r>
              <a:rPr lang="es-MX" dirty="0" smtClean="0"/>
              <a:t> (</a:t>
            </a:r>
            <a:r>
              <a:rPr lang="es-MX" dirty="0" err="1" smtClean="0"/>
              <a:t>int</a:t>
            </a:r>
            <a:r>
              <a:rPr lang="es-MX" dirty="0" smtClean="0"/>
              <a:t> i</a:t>
            </a:r>
            <a:r>
              <a:rPr lang="es-MX" dirty="0" smtClean="0"/>
              <a:t>)</a:t>
            </a:r>
          </a:p>
          <a:p>
            <a:pPr>
              <a:buNone/>
            </a:pPr>
            <a:r>
              <a:rPr lang="es-MX" sz="2400" dirty="0" smtClean="0"/>
              <a:t>Devuelve el número de </a:t>
            </a:r>
            <a:r>
              <a:rPr lang="es-MX" sz="2400" dirty="0" smtClean="0"/>
              <a:t>bit-uno </a:t>
            </a:r>
            <a:r>
              <a:rPr lang="es-MX" sz="2400" dirty="0" smtClean="0"/>
              <a:t>en una representación binaria del complemento a dos del </a:t>
            </a:r>
            <a:r>
              <a:rPr lang="es-MX" sz="2400" dirty="0" smtClean="0"/>
              <a:t>especificado</a:t>
            </a:r>
            <a:r>
              <a:rPr lang="es-MX" sz="2400" dirty="0" smtClean="0"/>
              <a:t> </a:t>
            </a:r>
            <a:r>
              <a:rPr lang="es-MX" sz="2400" dirty="0" smtClean="0"/>
              <a:t>valor</a:t>
            </a:r>
          </a:p>
          <a:p>
            <a:endParaRPr lang="es-MX" sz="2400" b="1" dirty="0" smtClean="0"/>
          </a:p>
          <a:p>
            <a:r>
              <a:rPr lang="es-MX" sz="2400" b="1" dirty="0" err="1" smtClean="0"/>
              <a:t>static</a:t>
            </a:r>
            <a:r>
              <a:rPr lang="es-MX" sz="2400" b="1" dirty="0" smtClean="0"/>
              <a:t> </a:t>
            </a:r>
            <a:r>
              <a:rPr lang="es-MX" sz="2400" b="1" dirty="0" err="1" smtClean="0"/>
              <a:t>int</a:t>
            </a:r>
            <a:r>
              <a:rPr lang="es-MX" sz="2400" b="1" dirty="0" smtClean="0"/>
              <a:t> </a:t>
            </a:r>
            <a:r>
              <a:rPr lang="es-MX" sz="2400" b="1" dirty="0" err="1" smtClean="0"/>
              <a:t>highestOneBit</a:t>
            </a:r>
            <a:r>
              <a:rPr lang="es-MX" sz="2400" b="1" dirty="0" smtClean="0"/>
              <a:t> (</a:t>
            </a:r>
            <a:r>
              <a:rPr lang="es-MX" sz="2400" b="1" dirty="0" err="1" smtClean="0"/>
              <a:t>int</a:t>
            </a:r>
            <a:r>
              <a:rPr lang="es-MX" sz="2400" b="1" dirty="0" smtClean="0"/>
              <a:t> i</a:t>
            </a:r>
            <a:r>
              <a:rPr lang="es-MX" sz="2400" b="1" dirty="0" smtClean="0"/>
              <a:t>)</a:t>
            </a:r>
          </a:p>
          <a:p>
            <a:pPr>
              <a:buNone/>
            </a:pPr>
            <a:r>
              <a:rPr lang="es-MX" sz="2400" dirty="0" smtClean="0"/>
              <a:t>Devuelve el valor del bit de mayor peso del valor especificado</a:t>
            </a:r>
          </a:p>
          <a:p>
            <a:pPr>
              <a:buNone/>
            </a:pPr>
            <a:endParaRPr lang="es-MX" sz="2400" dirty="0" smtClean="0"/>
          </a:p>
          <a:p>
            <a:r>
              <a:rPr lang="es-MX" sz="2400" b="1" dirty="0" err="1" smtClean="0"/>
              <a:t>static</a:t>
            </a:r>
            <a:r>
              <a:rPr lang="es-MX" sz="2400" b="1" dirty="0" smtClean="0"/>
              <a:t> </a:t>
            </a:r>
            <a:r>
              <a:rPr lang="es-MX" sz="2400" b="1" dirty="0" err="1" smtClean="0"/>
              <a:t>int</a:t>
            </a:r>
            <a:r>
              <a:rPr lang="es-MX" sz="2400" b="1" dirty="0" smtClean="0"/>
              <a:t> </a:t>
            </a:r>
            <a:r>
              <a:rPr lang="es-MX" sz="2400" b="1" dirty="0" err="1" smtClean="0"/>
              <a:t>lowestOneBit</a:t>
            </a:r>
            <a:r>
              <a:rPr lang="es-MX" sz="2400" b="1" dirty="0" smtClean="0"/>
              <a:t> (</a:t>
            </a:r>
            <a:r>
              <a:rPr lang="es-MX" sz="2400" b="1" dirty="0" err="1" smtClean="0"/>
              <a:t>int</a:t>
            </a:r>
            <a:r>
              <a:rPr lang="es-MX" sz="2400" b="1" dirty="0" smtClean="0"/>
              <a:t> i)</a:t>
            </a:r>
          </a:p>
          <a:p>
            <a:pPr>
              <a:buNone/>
            </a:pPr>
            <a:r>
              <a:rPr lang="es-MX" sz="2400" dirty="0" smtClean="0"/>
              <a:t>Devuelve el valor del bit de </a:t>
            </a:r>
            <a:r>
              <a:rPr lang="es-MX" sz="2400" dirty="0" smtClean="0"/>
              <a:t>menor peso del valor especificado</a:t>
            </a:r>
            <a:endParaRPr lang="es-MX" sz="2400" dirty="0" smtClean="0"/>
          </a:p>
          <a:p>
            <a:pPr>
              <a:buNone/>
            </a:pPr>
            <a:endParaRPr lang="es-MX"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err="1" smtClean="0"/>
              <a:t>Metodos</a:t>
            </a:r>
            <a:r>
              <a:rPr lang="es-MX" dirty="0" smtClean="0"/>
              <a:t> de la clase</a:t>
            </a:r>
            <a:endParaRPr lang="es-MX" dirty="0"/>
          </a:p>
        </p:txBody>
      </p:sp>
      <p:sp>
        <p:nvSpPr>
          <p:cNvPr id="3" name="2 Marcador de contenido"/>
          <p:cNvSpPr>
            <a:spLocks noGrp="1"/>
          </p:cNvSpPr>
          <p:nvPr>
            <p:ph idx="1"/>
          </p:nvPr>
        </p:nvSpPr>
        <p:spPr/>
        <p:txBody>
          <a:bodyPr/>
          <a:lstStyle/>
          <a:p>
            <a:r>
              <a:rPr lang="es-MX" dirty="0" err="1" smtClean="0"/>
              <a:t>s</a:t>
            </a:r>
            <a:r>
              <a:rPr lang="es-MX" dirty="0" err="1" smtClean="0"/>
              <a:t>tatic</a:t>
            </a:r>
            <a:r>
              <a:rPr lang="es-MX" dirty="0" smtClean="0"/>
              <a:t> </a:t>
            </a:r>
            <a:r>
              <a:rPr lang="es-MX" dirty="0" err="1" smtClean="0"/>
              <a:t>int</a:t>
            </a:r>
            <a:r>
              <a:rPr lang="es-MX" dirty="0" smtClean="0"/>
              <a:t> </a:t>
            </a:r>
            <a:r>
              <a:rPr lang="es-MX" dirty="0" err="1" smtClean="0"/>
              <a:t>rotateLeft</a:t>
            </a:r>
            <a:r>
              <a:rPr lang="es-MX" dirty="0" smtClean="0"/>
              <a:t> (</a:t>
            </a:r>
            <a:r>
              <a:rPr lang="es-MX" dirty="0" err="1" smtClean="0"/>
              <a:t>int</a:t>
            </a:r>
            <a:r>
              <a:rPr lang="es-MX" dirty="0" smtClean="0"/>
              <a:t> i, </a:t>
            </a:r>
            <a:r>
              <a:rPr lang="es-MX" dirty="0" err="1" smtClean="0"/>
              <a:t>int</a:t>
            </a:r>
            <a:r>
              <a:rPr lang="es-MX" dirty="0" smtClean="0"/>
              <a:t> </a:t>
            </a:r>
            <a:r>
              <a:rPr lang="es-MX" dirty="0" err="1" smtClean="0"/>
              <a:t>dist</a:t>
            </a:r>
            <a:r>
              <a:rPr lang="es-MX" dirty="0" smtClean="0"/>
              <a:t>)</a:t>
            </a:r>
          </a:p>
          <a:p>
            <a:pPr>
              <a:buNone/>
            </a:pPr>
            <a:r>
              <a:rPr lang="es-MX" sz="2400" dirty="0" smtClean="0"/>
              <a:t>Devuelve </a:t>
            </a:r>
            <a:r>
              <a:rPr lang="es-MX" sz="2400" dirty="0" smtClean="0"/>
              <a:t>el valor obtenido al rotar la representación binaria del complemento a </a:t>
            </a:r>
            <a:r>
              <a:rPr lang="es-MX" sz="2400" dirty="0" smtClean="0"/>
              <a:t>dos hacia la izquierda según el valor de </a:t>
            </a:r>
            <a:r>
              <a:rPr lang="es-MX" sz="2400" dirty="0" err="1" smtClean="0"/>
              <a:t>dist</a:t>
            </a:r>
            <a:r>
              <a:rPr lang="es-MX" sz="2400" dirty="0" smtClean="0"/>
              <a:t>.</a:t>
            </a:r>
          </a:p>
          <a:p>
            <a:pPr>
              <a:buNone/>
            </a:pPr>
            <a:endParaRPr lang="es-MX" sz="2400" dirty="0" smtClean="0"/>
          </a:p>
          <a:p>
            <a:r>
              <a:rPr lang="es-MX" dirty="0" err="1" smtClean="0"/>
              <a:t>s</a:t>
            </a:r>
            <a:r>
              <a:rPr lang="es-MX" dirty="0" err="1" smtClean="0"/>
              <a:t>tatic</a:t>
            </a:r>
            <a:r>
              <a:rPr lang="es-MX" dirty="0" smtClean="0"/>
              <a:t> </a:t>
            </a:r>
            <a:r>
              <a:rPr lang="es-MX" dirty="0" err="1" smtClean="0"/>
              <a:t>int</a:t>
            </a:r>
            <a:r>
              <a:rPr lang="es-MX" dirty="0" smtClean="0"/>
              <a:t> </a:t>
            </a:r>
            <a:r>
              <a:rPr lang="es-MX" dirty="0" err="1" smtClean="0"/>
              <a:t>rotateRight</a:t>
            </a:r>
            <a:r>
              <a:rPr lang="es-MX" dirty="0" smtClean="0"/>
              <a:t>(</a:t>
            </a:r>
            <a:r>
              <a:rPr lang="es-MX" dirty="0" err="1" smtClean="0"/>
              <a:t>int</a:t>
            </a:r>
            <a:r>
              <a:rPr lang="es-MX" dirty="0" smtClean="0"/>
              <a:t> i, </a:t>
            </a:r>
            <a:r>
              <a:rPr lang="es-MX" dirty="0" err="1" smtClean="0"/>
              <a:t>int</a:t>
            </a:r>
            <a:r>
              <a:rPr lang="es-MX" dirty="0" smtClean="0"/>
              <a:t> </a:t>
            </a:r>
            <a:r>
              <a:rPr lang="es-MX" dirty="0" err="1" smtClean="0"/>
              <a:t>dist</a:t>
            </a:r>
            <a:r>
              <a:rPr lang="es-MX" dirty="0" smtClean="0"/>
              <a:t>)</a:t>
            </a:r>
          </a:p>
          <a:p>
            <a:pPr>
              <a:buNone/>
            </a:pPr>
            <a:r>
              <a:rPr lang="es-MX" sz="2400" dirty="0" smtClean="0"/>
              <a:t>Devuelve el valor obtenido al rotar la representación binaria del complemento a dos hacia la izquierda según el valor de </a:t>
            </a:r>
            <a:r>
              <a:rPr lang="es-MX" sz="2400" dirty="0" err="1" smtClean="0"/>
              <a:t>dist</a:t>
            </a:r>
            <a:r>
              <a:rPr lang="es-MX" sz="2400" dirty="0" smtClean="0"/>
              <a:t>.</a:t>
            </a:r>
            <a:endParaRPr lang="es-MX" dirty="0" smtClean="0"/>
          </a:p>
          <a:p>
            <a:pPr>
              <a:buNone/>
            </a:pPr>
            <a:endParaRPr lang="es-MX" dirty="0" smtClean="0"/>
          </a:p>
          <a:p>
            <a:endParaRPr lang="es-MX"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Ejemplos</a:t>
            </a:r>
            <a:endParaRPr lang="es-MX" dirty="0"/>
          </a:p>
        </p:txBody>
      </p:sp>
      <p:sp>
        <p:nvSpPr>
          <p:cNvPr id="3" name="2 Marcador de contenido"/>
          <p:cNvSpPr>
            <a:spLocks noGrp="1"/>
          </p:cNvSpPr>
          <p:nvPr>
            <p:ph idx="1"/>
          </p:nvPr>
        </p:nvSpPr>
        <p:spPr>
          <a:xfrm>
            <a:off x="539552" y="1412776"/>
            <a:ext cx="8229600" cy="5184576"/>
          </a:xfrm>
        </p:spPr>
        <p:txBody>
          <a:bodyPr>
            <a:normAutofit lnSpcReduction="10000"/>
          </a:bodyPr>
          <a:lstStyle/>
          <a:p>
            <a:pPr>
              <a:buNone/>
            </a:pPr>
            <a:r>
              <a:rPr lang="es-MX" sz="2400" dirty="0" err="1" smtClean="0"/>
              <a:t>int</a:t>
            </a:r>
            <a:r>
              <a:rPr lang="es-MX" sz="2400" dirty="0" smtClean="0"/>
              <a:t> </a:t>
            </a:r>
            <a:r>
              <a:rPr lang="es-MX" sz="2400" dirty="0" err="1" smtClean="0"/>
              <a:t>nBitsUno</a:t>
            </a:r>
            <a:r>
              <a:rPr lang="es-MX" sz="2400" dirty="0" smtClean="0"/>
              <a:t> = </a:t>
            </a:r>
            <a:r>
              <a:rPr lang="es-MX" sz="2400" dirty="0" err="1" smtClean="0"/>
              <a:t>Integer.</a:t>
            </a:r>
            <a:r>
              <a:rPr lang="es-MX" sz="2400" i="1" dirty="0" err="1" smtClean="0"/>
              <a:t>bitCount</a:t>
            </a:r>
            <a:r>
              <a:rPr lang="es-MX" sz="2400" i="1" dirty="0" smtClean="0"/>
              <a:t>(42</a:t>
            </a:r>
            <a:r>
              <a:rPr lang="es-MX" sz="2400" i="1" dirty="0" smtClean="0"/>
              <a:t>);  // </a:t>
            </a:r>
            <a:r>
              <a:rPr lang="es-MX" sz="2400" i="1" dirty="0" smtClean="0">
                <a:solidFill>
                  <a:srgbClr val="FF0000"/>
                </a:solidFill>
              </a:rPr>
              <a:t>1</a:t>
            </a:r>
            <a:r>
              <a:rPr lang="es-MX" sz="2400" i="1" dirty="0" smtClean="0"/>
              <a:t>0</a:t>
            </a:r>
            <a:r>
              <a:rPr lang="es-MX" sz="2400" i="1" dirty="0" smtClean="0">
                <a:solidFill>
                  <a:srgbClr val="FF0000"/>
                </a:solidFill>
              </a:rPr>
              <a:t>1</a:t>
            </a:r>
            <a:r>
              <a:rPr lang="es-MX" sz="2400" i="1" dirty="0" smtClean="0"/>
              <a:t>0</a:t>
            </a:r>
            <a:r>
              <a:rPr lang="es-MX" sz="2400" i="1" dirty="0" smtClean="0">
                <a:solidFill>
                  <a:srgbClr val="FF0000"/>
                </a:solidFill>
              </a:rPr>
              <a:t>1</a:t>
            </a:r>
            <a:r>
              <a:rPr lang="es-MX" sz="2400" i="1" dirty="0" smtClean="0"/>
              <a:t>0</a:t>
            </a:r>
            <a:endParaRPr lang="es-MX" sz="2400" i="1" dirty="0" smtClean="0"/>
          </a:p>
          <a:p>
            <a:pPr>
              <a:buNone/>
            </a:pPr>
            <a:r>
              <a:rPr lang="es-MX" sz="2400" dirty="0" err="1" smtClean="0"/>
              <a:t>System.</a:t>
            </a:r>
            <a:r>
              <a:rPr lang="es-MX" sz="2400" i="1" dirty="0" err="1" smtClean="0"/>
              <a:t>out.println</a:t>
            </a:r>
            <a:r>
              <a:rPr lang="es-MX" sz="2400" i="1" dirty="0" smtClean="0"/>
              <a:t>(</a:t>
            </a:r>
            <a:r>
              <a:rPr lang="es-MX" sz="2400" i="1" dirty="0" err="1" smtClean="0"/>
              <a:t>nBitsUno</a:t>
            </a:r>
            <a:r>
              <a:rPr lang="es-MX" sz="2400" i="1" dirty="0" smtClean="0"/>
              <a:t>);  // 3</a:t>
            </a:r>
            <a:endParaRPr lang="es-MX" sz="2400" dirty="0" smtClean="0"/>
          </a:p>
          <a:p>
            <a:pPr>
              <a:buNone/>
            </a:pPr>
            <a:r>
              <a:rPr lang="es-MX" sz="2400" dirty="0" err="1" smtClean="0"/>
              <a:t>int</a:t>
            </a:r>
            <a:r>
              <a:rPr lang="es-MX" sz="2400" dirty="0" smtClean="0"/>
              <a:t> </a:t>
            </a:r>
            <a:r>
              <a:rPr lang="es-MX" sz="2400" dirty="0" smtClean="0"/>
              <a:t>mayor = </a:t>
            </a:r>
            <a:r>
              <a:rPr lang="es-MX" sz="2400" dirty="0" err="1" smtClean="0"/>
              <a:t>Integer.</a:t>
            </a:r>
            <a:r>
              <a:rPr lang="es-MX" sz="2400" i="1" dirty="0" err="1" smtClean="0"/>
              <a:t>highestOneBit</a:t>
            </a:r>
            <a:r>
              <a:rPr lang="es-MX" sz="2400" i="1" dirty="0" smtClean="0"/>
              <a:t>(42</a:t>
            </a:r>
            <a:r>
              <a:rPr lang="es-MX" sz="2400" i="1" dirty="0" smtClean="0"/>
              <a:t>);  // </a:t>
            </a:r>
            <a:r>
              <a:rPr lang="es-MX" sz="2400" i="1" dirty="0" smtClean="0">
                <a:solidFill>
                  <a:srgbClr val="FF0000"/>
                </a:solidFill>
              </a:rPr>
              <a:t>1</a:t>
            </a:r>
            <a:r>
              <a:rPr lang="es-MX" sz="2400" i="1" dirty="0" smtClean="0"/>
              <a:t>01010</a:t>
            </a:r>
            <a:endParaRPr lang="es-MX" sz="2400" i="1" dirty="0" smtClean="0"/>
          </a:p>
          <a:p>
            <a:pPr>
              <a:buNone/>
            </a:pPr>
            <a:r>
              <a:rPr lang="es-MX" sz="2400" dirty="0" err="1" smtClean="0"/>
              <a:t>System.</a:t>
            </a:r>
            <a:r>
              <a:rPr lang="es-MX" sz="2400" i="1" dirty="0" err="1" smtClean="0"/>
              <a:t>out.println</a:t>
            </a:r>
            <a:r>
              <a:rPr lang="es-MX" sz="2400" i="1" dirty="0" smtClean="0"/>
              <a:t>(mayor</a:t>
            </a:r>
            <a:r>
              <a:rPr lang="es-MX" sz="2400" i="1" dirty="0" smtClean="0"/>
              <a:t>);  // 32</a:t>
            </a:r>
            <a:endParaRPr lang="es-MX" sz="2400" dirty="0" smtClean="0"/>
          </a:p>
          <a:p>
            <a:pPr>
              <a:buNone/>
            </a:pPr>
            <a:r>
              <a:rPr lang="es-MX" sz="2400" dirty="0" err="1" smtClean="0"/>
              <a:t>int</a:t>
            </a:r>
            <a:r>
              <a:rPr lang="es-MX" sz="2400" dirty="0" smtClean="0"/>
              <a:t> </a:t>
            </a:r>
            <a:r>
              <a:rPr lang="es-MX" sz="2400" dirty="0" smtClean="0"/>
              <a:t>menor = </a:t>
            </a:r>
            <a:r>
              <a:rPr lang="es-MX" sz="2400" dirty="0" err="1" smtClean="0"/>
              <a:t>Integer.</a:t>
            </a:r>
            <a:r>
              <a:rPr lang="es-MX" sz="2400" i="1" dirty="0" err="1" smtClean="0"/>
              <a:t>lowestOneBit</a:t>
            </a:r>
            <a:r>
              <a:rPr lang="es-MX" sz="2400" i="1" dirty="0" smtClean="0"/>
              <a:t>(42</a:t>
            </a:r>
            <a:r>
              <a:rPr lang="es-MX" sz="2400" i="1" dirty="0" smtClean="0"/>
              <a:t>);  //1010</a:t>
            </a:r>
            <a:r>
              <a:rPr lang="es-MX" sz="2400" i="1" dirty="0" smtClean="0">
                <a:solidFill>
                  <a:srgbClr val="FF0000"/>
                </a:solidFill>
              </a:rPr>
              <a:t>1</a:t>
            </a:r>
            <a:r>
              <a:rPr lang="es-MX" sz="2400" i="1" dirty="0" smtClean="0"/>
              <a:t>0</a:t>
            </a:r>
            <a:endParaRPr lang="es-MX" sz="2400" i="1" dirty="0" smtClean="0"/>
          </a:p>
          <a:p>
            <a:pPr>
              <a:buNone/>
            </a:pPr>
            <a:r>
              <a:rPr lang="es-MX" sz="2400" dirty="0" err="1" smtClean="0"/>
              <a:t>System.</a:t>
            </a:r>
            <a:r>
              <a:rPr lang="es-MX" sz="2400" i="1" dirty="0" err="1" smtClean="0"/>
              <a:t>out.println</a:t>
            </a:r>
            <a:r>
              <a:rPr lang="es-MX" sz="2400" i="1" dirty="0" smtClean="0"/>
              <a:t>(menor</a:t>
            </a:r>
            <a:r>
              <a:rPr lang="es-MX" sz="2400" i="1" dirty="0" smtClean="0"/>
              <a:t>);  //2</a:t>
            </a:r>
            <a:endParaRPr lang="es-MX" sz="2400" i="1" dirty="0" smtClean="0"/>
          </a:p>
          <a:p>
            <a:pPr>
              <a:buNone/>
            </a:pPr>
            <a:r>
              <a:rPr lang="es-MX" sz="2400" dirty="0" err="1" smtClean="0"/>
              <a:t>int</a:t>
            </a:r>
            <a:r>
              <a:rPr lang="es-MX" sz="2400" dirty="0" smtClean="0"/>
              <a:t> valor = </a:t>
            </a:r>
            <a:r>
              <a:rPr lang="es-MX" sz="2400" dirty="0" err="1" smtClean="0"/>
              <a:t>Integer.</a:t>
            </a:r>
            <a:r>
              <a:rPr lang="es-MX" sz="2400" i="1" dirty="0" err="1" smtClean="0"/>
              <a:t>rotateLeft</a:t>
            </a:r>
            <a:r>
              <a:rPr lang="es-MX" sz="2400" i="1" dirty="0" smtClean="0"/>
              <a:t>(21, 2</a:t>
            </a:r>
            <a:r>
              <a:rPr lang="es-MX" sz="2400" i="1" dirty="0" smtClean="0"/>
              <a:t>);  //10101</a:t>
            </a:r>
            <a:r>
              <a:rPr lang="es-MX" sz="2400" i="1" dirty="0" smtClean="0">
                <a:solidFill>
                  <a:srgbClr val="FF0000"/>
                </a:solidFill>
              </a:rPr>
              <a:t>00</a:t>
            </a:r>
            <a:endParaRPr lang="es-MX" sz="2400" i="1" dirty="0" smtClean="0">
              <a:solidFill>
                <a:srgbClr val="FF0000"/>
              </a:solidFill>
            </a:endParaRPr>
          </a:p>
          <a:p>
            <a:pPr>
              <a:buNone/>
            </a:pPr>
            <a:r>
              <a:rPr lang="es-MX" sz="2400" dirty="0" err="1" smtClean="0"/>
              <a:t>System.</a:t>
            </a:r>
            <a:r>
              <a:rPr lang="es-MX" sz="2400" i="1" dirty="0" err="1" smtClean="0"/>
              <a:t>out.println</a:t>
            </a:r>
            <a:r>
              <a:rPr lang="es-MX" sz="2400" i="1" dirty="0" smtClean="0"/>
              <a:t>(valor</a:t>
            </a:r>
            <a:r>
              <a:rPr lang="es-MX" sz="2400" i="1" dirty="0" smtClean="0"/>
              <a:t>);  //84</a:t>
            </a:r>
            <a:endParaRPr lang="es-MX" sz="2400" i="1" dirty="0" smtClean="0"/>
          </a:p>
          <a:p>
            <a:pPr>
              <a:buNone/>
            </a:pPr>
            <a:r>
              <a:rPr lang="es-MX" sz="2400" dirty="0" smtClean="0"/>
              <a:t>valor = </a:t>
            </a:r>
            <a:r>
              <a:rPr lang="es-MX" sz="2400" dirty="0" err="1" smtClean="0"/>
              <a:t>Integer.</a:t>
            </a:r>
            <a:r>
              <a:rPr lang="es-MX" sz="2400" i="1" dirty="0" err="1" smtClean="0"/>
              <a:t>rotateRight</a:t>
            </a:r>
            <a:r>
              <a:rPr lang="es-MX" sz="2400" i="1" dirty="0" smtClean="0"/>
              <a:t>(valor, 2</a:t>
            </a:r>
            <a:r>
              <a:rPr lang="es-MX" sz="2400" i="1" dirty="0" smtClean="0"/>
              <a:t>);  //</a:t>
            </a:r>
            <a:r>
              <a:rPr lang="es-MX" sz="2400" i="1" dirty="0" smtClean="0">
                <a:solidFill>
                  <a:srgbClr val="FF0000"/>
                </a:solidFill>
              </a:rPr>
              <a:t>0</a:t>
            </a:r>
            <a:r>
              <a:rPr lang="es-MX" sz="2400" i="1" dirty="0" smtClean="0">
                <a:solidFill>
                  <a:srgbClr val="00B0F0"/>
                </a:solidFill>
              </a:rPr>
              <a:t>|</a:t>
            </a:r>
            <a:r>
              <a:rPr lang="es-MX" sz="2400" i="1" dirty="0" smtClean="0">
                <a:solidFill>
                  <a:srgbClr val="FF0000"/>
                </a:solidFill>
              </a:rPr>
              <a:t>0</a:t>
            </a:r>
            <a:r>
              <a:rPr lang="es-MX" sz="2400" i="1" dirty="0" smtClean="0"/>
              <a:t>..10101</a:t>
            </a:r>
            <a:endParaRPr lang="es-MX" sz="2400" i="1" dirty="0" smtClean="0"/>
          </a:p>
          <a:p>
            <a:pPr>
              <a:buNone/>
            </a:pPr>
            <a:r>
              <a:rPr lang="es-MX" sz="2400" dirty="0" err="1" smtClean="0"/>
              <a:t>System.</a:t>
            </a:r>
            <a:r>
              <a:rPr lang="es-MX" sz="2400" i="1" dirty="0" err="1" smtClean="0"/>
              <a:t>out.println</a:t>
            </a:r>
            <a:r>
              <a:rPr lang="es-MX" sz="2400" i="1" dirty="0" smtClean="0"/>
              <a:t>(valor</a:t>
            </a:r>
            <a:r>
              <a:rPr lang="es-MX" sz="2400" i="1" dirty="0" smtClean="0"/>
              <a:t>);  //21</a:t>
            </a:r>
          </a:p>
          <a:p>
            <a:pPr>
              <a:buNone/>
            </a:pPr>
            <a:r>
              <a:rPr lang="es-MX" sz="2400" dirty="0" smtClean="0"/>
              <a:t>valor = </a:t>
            </a:r>
            <a:r>
              <a:rPr lang="es-MX" sz="2400" dirty="0" err="1" smtClean="0"/>
              <a:t>Integer.</a:t>
            </a:r>
            <a:r>
              <a:rPr lang="es-MX" sz="2400" i="1" dirty="0" err="1" smtClean="0"/>
              <a:t>rotateRight</a:t>
            </a:r>
            <a:r>
              <a:rPr lang="es-MX" sz="2400" i="1" dirty="0" smtClean="0"/>
              <a:t>(valor, </a:t>
            </a:r>
            <a:r>
              <a:rPr lang="es-MX" sz="2400" i="1" dirty="0" smtClean="0"/>
              <a:t>1);  //</a:t>
            </a:r>
            <a:r>
              <a:rPr lang="es-MX" sz="2400" i="1" dirty="0" smtClean="0">
                <a:solidFill>
                  <a:srgbClr val="FF0000"/>
                </a:solidFill>
              </a:rPr>
              <a:t>1</a:t>
            </a:r>
            <a:r>
              <a:rPr lang="es-MX" sz="2400" i="1" dirty="0" smtClean="0">
                <a:solidFill>
                  <a:srgbClr val="00B0F0"/>
                </a:solidFill>
              </a:rPr>
              <a:t>|</a:t>
            </a:r>
            <a:r>
              <a:rPr lang="es-MX" sz="2400" i="1" dirty="0" smtClean="0">
                <a:solidFill>
                  <a:srgbClr val="FF0000"/>
                </a:solidFill>
              </a:rPr>
              <a:t>0</a:t>
            </a:r>
            <a:r>
              <a:rPr lang="es-MX" sz="2400" i="1" smtClean="0"/>
              <a:t>..</a:t>
            </a:r>
            <a:r>
              <a:rPr lang="es-MX" sz="2400" i="1" smtClean="0"/>
              <a:t>1010</a:t>
            </a:r>
            <a:endParaRPr lang="es-MX" sz="2400" i="1" dirty="0" smtClean="0"/>
          </a:p>
          <a:p>
            <a:pPr>
              <a:buNone/>
            </a:pPr>
            <a:r>
              <a:rPr lang="es-MX" sz="2400" dirty="0" err="1" smtClean="0"/>
              <a:t>System.</a:t>
            </a:r>
            <a:r>
              <a:rPr lang="es-MX" sz="2400" i="1" dirty="0" err="1" smtClean="0"/>
              <a:t>out.println</a:t>
            </a:r>
            <a:r>
              <a:rPr lang="es-MX" sz="2400" i="1" dirty="0" smtClean="0"/>
              <a:t>(valor);  </a:t>
            </a:r>
            <a:r>
              <a:rPr lang="es-MX" sz="2400" i="1" dirty="0" smtClean="0"/>
              <a:t>//</a:t>
            </a:r>
            <a:r>
              <a:rPr lang="es-MX" sz="2400" dirty="0" smtClean="0"/>
              <a:t>-</a:t>
            </a:r>
            <a:r>
              <a:rPr lang="es-MX" sz="2400" dirty="0" smtClean="0"/>
              <a:t>2147483638</a:t>
            </a:r>
            <a:br>
              <a:rPr lang="es-MX" sz="2400" dirty="0" smtClean="0"/>
            </a:br>
            <a:r>
              <a:rPr lang="es-MX" sz="2400" dirty="0" smtClean="0"/>
              <a:t>(resultado que genera al </a:t>
            </a:r>
            <a:r>
              <a:rPr lang="es-MX" sz="2400" dirty="0" err="1" smtClean="0"/>
              <a:t>descoplementar</a:t>
            </a:r>
            <a:r>
              <a:rPr lang="es-MX" sz="2400" dirty="0" smtClean="0"/>
              <a:t> </a:t>
            </a:r>
            <a:br>
              <a:rPr lang="es-MX" sz="2400" dirty="0" smtClean="0"/>
            </a:br>
            <a:r>
              <a:rPr lang="es-MX" sz="2400" dirty="0" smtClean="0"/>
              <a:t>ese numero: (</a:t>
            </a:r>
            <a:r>
              <a:rPr lang="es-MX" sz="2400" dirty="0" smtClean="0">
                <a:solidFill>
                  <a:srgbClr val="00B0F0"/>
                </a:solidFill>
              </a:rPr>
              <a:t>1|11..0110</a:t>
            </a:r>
            <a:r>
              <a:rPr lang="es-MX" sz="2400" dirty="0" smtClean="0"/>
              <a:t>) )</a:t>
            </a:r>
            <a:endParaRPr lang="es-MX" sz="2400" dirty="0" smtClean="0"/>
          </a:p>
          <a:p>
            <a:pPr>
              <a:buNone/>
            </a:pPr>
            <a:endParaRPr lang="es-MX" sz="2400" i="1" dirty="0" smtClean="0"/>
          </a:p>
          <a:p>
            <a:pPr>
              <a:buNone/>
            </a:pPr>
            <a:endParaRPr lang="es-MX" sz="2400" i="1" dirty="0" smtClean="0"/>
          </a:p>
          <a:p>
            <a:pPr>
              <a:buNone/>
            </a:pPr>
            <a:endParaRPr lang="es-MX"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500</TotalTime>
  <Words>264</Words>
  <Application>Microsoft Office PowerPoint</Application>
  <PresentationFormat>Presentación en pantalla (4:3)</PresentationFormat>
  <Paragraphs>72</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Fundición</vt:lpstr>
      <vt:lpstr>Clase Integer</vt:lpstr>
      <vt:lpstr>Campos</vt:lpstr>
      <vt:lpstr>Constructores</vt:lpstr>
      <vt:lpstr>Metodos</vt:lpstr>
      <vt:lpstr>Metodos</vt:lpstr>
      <vt:lpstr>Metodos de la clase</vt:lpstr>
      <vt:lpstr>Metodos de la clase</vt:lpstr>
      <vt:lpstr>Ejemplos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Integer</dc:title>
  <dc:creator>Personal</dc:creator>
  <cp:lastModifiedBy>Personal</cp:lastModifiedBy>
  <cp:revision>34</cp:revision>
  <dcterms:created xsi:type="dcterms:W3CDTF">2013-08-21T02:14:54Z</dcterms:created>
  <dcterms:modified xsi:type="dcterms:W3CDTF">2013-08-25T04:41:34Z</dcterms:modified>
</cp:coreProperties>
</file>