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0" r:id="rId7"/>
    <p:sldId id="261" r:id="rId8"/>
    <p:sldId id="259" r:id="rId9"/>
    <p:sldId id="262" r:id="rId10"/>
    <p:sldId id="263"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4DFD729B-2F88-4598-B43F-E07B1166A723}" type="datetimeFigureOut">
              <a:rPr lang="es-MX" smtClean="0"/>
              <a:t>19/08/2013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0C86C5-7780-452A-BC63-4B1347AFBE72}" type="slidenum">
              <a:rPr lang="es-MX" smtClean="0"/>
              <a:t>‹Nº›</a:t>
            </a:fld>
            <a:endParaRPr lang="es-MX"/>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FD729B-2F88-4598-B43F-E07B1166A723}" type="datetimeFigureOut">
              <a:rPr lang="es-MX" smtClean="0"/>
              <a:t>19/08/2013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0C86C5-7780-452A-BC63-4B1347AFBE72}" type="slidenum">
              <a:rPr lang="es-MX" smtClean="0"/>
              <a:t>‹Nº›</a:t>
            </a:fld>
            <a:endParaRPr lang="es-MX"/>
          </a:p>
        </p:txBody>
      </p:sp>
    </p:spTree>
    <p:extLst>
      <p:ext uri="{BB962C8B-B14F-4D97-AF65-F5344CB8AC3E}">
        <p14:creationId xmlns:p14="http://schemas.microsoft.com/office/powerpoint/2010/main" val="12009262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D729B-2F88-4598-B43F-E07B1166A723}" type="datetimeFigureOut">
              <a:rPr lang="es-MX" smtClean="0"/>
              <a:t>19/08/2013</a:t>
            </a:fld>
            <a:endParaRPr lang="es-MX"/>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C86C5-7780-452A-BC63-4B1347AFBE72}" type="slidenum">
              <a:rPr lang="es-MX" smtClean="0"/>
              <a:t>‹Nº›</a:t>
            </a:fld>
            <a:endParaRPr lang="es-MX"/>
          </a:p>
        </p:txBody>
      </p:sp>
    </p:spTree>
    <p:extLst>
      <p:ext uri="{BB962C8B-B14F-4D97-AF65-F5344CB8AC3E}">
        <p14:creationId xmlns:p14="http://schemas.microsoft.com/office/powerpoint/2010/main" val="2320159511"/>
      </p:ext>
    </p:extLst>
  </p:cSld>
  <p:clrMap bg1="dk1" tx1="lt1" bg2="dk2" tx2="lt2" accent1="accent1" accent2="accent2" accent3="accent3" accent4="accent4" accent5="accent5" accent6="accent6" hlink="hlink" folHlink="folHlink"/>
  <p:sldLayoutIdLst>
    <p:sldLayoutId id="2147483661" r:id="rId1"/>
    <p:sldLayoutId id="2147483662" r:id="rId2"/>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548680"/>
            <a:ext cx="7772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MX" sz="5400" b="1" i="1" spc="50" dirty="0" smtClean="0">
                <a:ln w="11430"/>
                <a:gradFill>
                  <a:gsLst>
                    <a:gs pos="25000">
                      <a:schemeClr val="accent2">
                        <a:satMod val="155000"/>
                      </a:schemeClr>
                    </a:gs>
                    <a:gs pos="100000">
                      <a:schemeClr val="accent2">
                        <a:shade val="45000"/>
                        <a:satMod val="165000"/>
                      </a:schemeClr>
                    </a:gs>
                  </a:gsLst>
                  <a:lin ang="5400000"/>
                </a:gradFill>
                <a:effectLst>
                  <a:outerShdw blurRad="75057" dist="38100" dir="5400000" sy="-20000" rotWithShape="0">
                    <a:prstClr val="black">
                      <a:alpha val="25000"/>
                    </a:prstClr>
                  </a:outerShdw>
                </a:effectLst>
                <a:latin typeface="Berlin Sans FB" pitchFamily="34" charset="0"/>
              </a:rPr>
              <a:t>HERENCIA</a:t>
            </a:r>
            <a:endParaRPr lang="es-MX" b="1" i="1" spc="50" dirty="0">
              <a:ln w="11430"/>
              <a:gradFill>
                <a:gsLst>
                  <a:gs pos="25000">
                    <a:schemeClr val="accent2">
                      <a:satMod val="155000"/>
                    </a:schemeClr>
                  </a:gs>
                  <a:gs pos="100000">
                    <a:schemeClr val="accent2">
                      <a:shade val="45000"/>
                      <a:satMod val="165000"/>
                    </a:schemeClr>
                  </a:gs>
                </a:gsLst>
                <a:lin ang="5400000"/>
              </a:gradFill>
              <a:effectLst>
                <a:outerShdw blurRad="75057" dist="38100" dir="5400000" sy="-20000" rotWithShape="0">
                  <a:prstClr val="black">
                    <a:alpha val="25000"/>
                  </a:prstClr>
                </a:outerShdw>
              </a:effectLst>
              <a:latin typeface="Berlin Sans FB" pitchFamily="34" charset="0"/>
            </a:endParaRPr>
          </a:p>
        </p:txBody>
      </p:sp>
      <p:sp>
        <p:nvSpPr>
          <p:cNvPr id="3" name="2 Subtítulo"/>
          <p:cNvSpPr>
            <a:spLocks noGrp="1"/>
          </p:cNvSpPr>
          <p:nvPr>
            <p:ph type="subTitle" idx="1"/>
          </p:nvPr>
        </p:nvSpPr>
        <p:spPr>
          <a:xfrm>
            <a:off x="251520" y="5085184"/>
            <a:ext cx="8208912" cy="1440160"/>
          </a:xfrm>
        </p:spPr>
        <p:txBody>
          <a:bodyPr>
            <a:normAutofit fontScale="85000" lnSpcReduction="10000"/>
            <a:scene3d>
              <a:camera prst="orthographicFront"/>
              <a:lightRig rig="soft" dir="t">
                <a:rot lat="0" lon="0" rev="10800000"/>
              </a:lightRig>
            </a:scene3d>
            <a:sp3d>
              <a:bevelT w="27940" h="12700"/>
              <a:contourClr>
                <a:srgbClr val="DDDDDD"/>
              </a:contourClr>
            </a:sp3d>
          </a:bodyPr>
          <a:lstStyle/>
          <a:p>
            <a:pPr algn="l"/>
            <a:r>
              <a:rPr lang="es-MX"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Berlin Sans FB" pitchFamily="34" charset="0"/>
              </a:rPr>
              <a:t>TALLER DE PROGRAMACIÓN DE SISTEMAS</a:t>
            </a:r>
          </a:p>
          <a:p>
            <a:pPr algn="l"/>
            <a:endParaRPr lang="es-MX" sz="2400" b="1" spc="150" dirty="0" smtClean="0">
              <a:ln w="11430"/>
              <a:solidFill>
                <a:srgbClr val="F8F8F8"/>
              </a:solidFill>
              <a:effectLst>
                <a:outerShdw blurRad="25400" algn="tl" rotWithShape="0">
                  <a:srgbClr val="000000">
                    <a:alpha val="43000"/>
                  </a:srgbClr>
                </a:outerShdw>
              </a:effectLst>
              <a:latin typeface="Berlin Sans FB" pitchFamily="34" charset="0"/>
            </a:endParaRPr>
          </a:p>
          <a:p>
            <a:pPr algn="l"/>
            <a:r>
              <a:rPr lang="es-MX" sz="2400" b="1" spc="150" dirty="0" smtClean="0">
                <a:ln w="11430"/>
                <a:solidFill>
                  <a:srgbClr val="F8F8F8"/>
                </a:solidFill>
                <a:effectLst>
                  <a:outerShdw blurRad="25400" algn="tl" rotWithShape="0">
                    <a:srgbClr val="000000">
                      <a:alpha val="43000"/>
                    </a:srgbClr>
                  </a:outerShdw>
                </a:effectLst>
                <a:latin typeface="Berlin Sans FB" pitchFamily="34" charset="0"/>
              </a:rPr>
              <a:t>DIEGO ISMAEL VALTIERRA ALVAREZ</a:t>
            </a:r>
          </a:p>
          <a:p>
            <a:pPr algn="l"/>
            <a:endParaRPr lang="es-MX" b="1" spc="150" dirty="0">
              <a:ln w="11430"/>
              <a:solidFill>
                <a:srgbClr val="F8F8F8"/>
              </a:solidFill>
              <a:effectLst>
                <a:outerShdw blurRad="25400" algn="tl" rotWithShape="0">
                  <a:srgbClr val="000000">
                    <a:alpha val="43000"/>
                  </a:srgbClr>
                </a:outerShdw>
              </a:effectLst>
            </a:endParaRP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48" y="2204863"/>
            <a:ext cx="2664296" cy="2131435"/>
          </a:xfrm>
          <a:prstGeom prst="rect">
            <a:avLst/>
          </a:prstGeom>
          <a:effectLst>
            <a:softEdge rad="317500"/>
          </a:effectLst>
        </p:spPr>
      </p:pic>
    </p:spTree>
    <p:extLst>
      <p:ext uri="{BB962C8B-B14F-4D97-AF65-F5344CB8AC3E}">
        <p14:creationId xmlns:p14="http://schemas.microsoft.com/office/powerpoint/2010/main" val="216298753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16632"/>
            <a:ext cx="7772400" cy="1152128"/>
          </a:xfrm>
        </p:spPr>
        <p:txBody>
          <a:bodyPr/>
          <a:lstStyle/>
          <a:p>
            <a:r>
              <a:rPr lang="es-MX" sz="4000" dirty="0" smtClean="0">
                <a:effectLst>
                  <a:glow rad="101600">
                    <a:schemeClr val="accent1">
                      <a:alpha val="60000"/>
                    </a:schemeClr>
                  </a:glow>
                </a:effectLst>
              </a:rPr>
              <a:t>EJEMPLO</a:t>
            </a:r>
            <a:endParaRPr lang="es-MX" dirty="0">
              <a:effectLst>
                <a:glow rad="101600">
                  <a:schemeClr val="accent1">
                    <a:alpha val="60000"/>
                  </a:schemeClr>
                </a:glow>
              </a:effectLst>
            </a:endParaRPr>
          </a:p>
        </p:txBody>
      </p:sp>
      <p:sp>
        <p:nvSpPr>
          <p:cNvPr id="3" name="2 Subtítulo"/>
          <p:cNvSpPr>
            <a:spLocks noGrp="1"/>
          </p:cNvSpPr>
          <p:nvPr>
            <p:ph type="subTitle" idx="1"/>
          </p:nvPr>
        </p:nvSpPr>
        <p:spPr>
          <a:xfrm>
            <a:off x="683568" y="1196752"/>
            <a:ext cx="7992888" cy="5184576"/>
          </a:xfrm>
        </p:spPr>
        <p:txBody>
          <a:bodyPr>
            <a:normAutofit fontScale="92500" lnSpcReduction="20000"/>
          </a:bodyPr>
          <a:lstStyle/>
          <a:p>
            <a:pPr algn="l"/>
            <a:r>
              <a:rPr lang="es-MX" sz="2400" dirty="0" smtClean="0"/>
              <a:t>Diríamos </a:t>
            </a:r>
            <a:r>
              <a:rPr lang="es-MX" sz="2400" dirty="0"/>
              <a:t>que la clase Ejecutivo extiende o hereda la clase Empleado. Esto en Java se hace con la clausula </a:t>
            </a:r>
            <a:r>
              <a:rPr lang="es-MX" sz="2400" b="1" dirty="0" err="1"/>
              <a:t>extends</a:t>
            </a:r>
            <a:r>
              <a:rPr lang="es-MX" sz="2400" dirty="0"/>
              <a:t> que se incorpora en la definición de la clase, de la siguiente forma:</a:t>
            </a:r>
            <a:endParaRPr lang="es-MX" sz="2400" b="1" dirty="0" smtClean="0">
              <a:latin typeface="Berlin Sans FB" pitchFamily="34" charset="0"/>
            </a:endParaRPr>
          </a:p>
          <a:p>
            <a:pPr algn="l"/>
            <a:r>
              <a:rPr lang="es-MX" sz="2400" b="1" dirty="0" err="1" smtClean="0">
                <a:latin typeface="Berlin Sans FB" pitchFamily="34" charset="0"/>
              </a:rPr>
              <a:t>class</a:t>
            </a:r>
            <a:r>
              <a:rPr lang="es-MX" sz="2400" dirty="0">
                <a:latin typeface="Berlin Sans FB" pitchFamily="34" charset="0"/>
              </a:rPr>
              <a:t> Ejecutivo </a:t>
            </a:r>
            <a:r>
              <a:rPr lang="es-MX" sz="2400" b="1" dirty="0" err="1">
                <a:latin typeface="Berlin Sans FB" pitchFamily="34" charset="0"/>
              </a:rPr>
              <a:t>extends</a:t>
            </a:r>
            <a:r>
              <a:rPr lang="es-MX" sz="2400" dirty="0">
                <a:latin typeface="Berlin Sans FB" pitchFamily="34" charset="0"/>
              </a:rPr>
              <a:t> Empleado {</a:t>
            </a:r>
            <a:r>
              <a:rPr lang="es-MX" sz="2400" dirty="0">
                <a:latin typeface="Berlin Sans FB" pitchFamily="34" charset="0"/>
              </a:rPr>
              <a:t/>
            </a:r>
            <a:br>
              <a:rPr lang="es-MX" sz="2400" dirty="0">
                <a:latin typeface="Berlin Sans FB" pitchFamily="34" charset="0"/>
              </a:rPr>
            </a:br>
            <a:r>
              <a:rPr lang="es-MX" sz="2400" dirty="0">
                <a:latin typeface="Berlin Sans FB" pitchFamily="34" charset="0"/>
              </a:rPr>
              <a:t>    </a:t>
            </a:r>
            <a:r>
              <a:rPr lang="es-MX" sz="2400" b="1" dirty="0" err="1">
                <a:latin typeface="Berlin Sans FB" pitchFamily="34" charset="0"/>
              </a:rPr>
              <a:t>int</a:t>
            </a:r>
            <a:r>
              <a:rPr lang="es-MX" sz="2400" dirty="0">
                <a:latin typeface="Berlin Sans FB" pitchFamily="34" charset="0"/>
              </a:rPr>
              <a:t> presupuesto;</a:t>
            </a:r>
            <a:r>
              <a:rPr lang="es-MX" sz="2400" dirty="0">
                <a:latin typeface="Berlin Sans FB" pitchFamily="34" charset="0"/>
              </a:rPr>
              <a:t/>
            </a:r>
            <a:br>
              <a:rPr lang="es-MX" sz="2400" dirty="0">
                <a:latin typeface="Berlin Sans FB" pitchFamily="34" charset="0"/>
              </a:rPr>
            </a:br>
            <a:r>
              <a:rPr lang="es-MX" sz="2400" dirty="0">
                <a:latin typeface="Berlin Sans FB" pitchFamily="34" charset="0"/>
              </a:rPr>
              <a:t>    </a:t>
            </a:r>
            <a:r>
              <a:rPr lang="es-MX" sz="2400" b="1" dirty="0" err="1">
                <a:latin typeface="Berlin Sans FB" pitchFamily="34" charset="0"/>
              </a:rPr>
              <a:t>void</a:t>
            </a:r>
            <a:r>
              <a:rPr lang="es-MX" sz="2400" dirty="0">
                <a:latin typeface="Berlin Sans FB" pitchFamily="34" charset="0"/>
              </a:rPr>
              <a:t> </a:t>
            </a:r>
            <a:r>
              <a:rPr lang="es-MX" sz="2400" dirty="0" err="1">
                <a:latin typeface="Berlin Sans FB" pitchFamily="34" charset="0"/>
              </a:rPr>
              <a:t>asignarPresupuesto</a:t>
            </a:r>
            <a:r>
              <a:rPr lang="es-MX" sz="2400" dirty="0">
                <a:latin typeface="Berlin Sans FB" pitchFamily="34" charset="0"/>
              </a:rPr>
              <a:t>(</a:t>
            </a:r>
            <a:r>
              <a:rPr lang="es-MX" sz="2400" dirty="0" err="1">
                <a:latin typeface="Berlin Sans FB" pitchFamily="34" charset="0"/>
              </a:rPr>
              <a:t>int</a:t>
            </a:r>
            <a:r>
              <a:rPr lang="es-MX" sz="2400" dirty="0">
                <a:latin typeface="Berlin Sans FB" pitchFamily="34" charset="0"/>
              </a:rPr>
              <a:t> p) {</a:t>
            </a:r>
            <a:r>
              <a:rPr lang="es-MX" sz="2400" dirty="0">
                <a:latin typeface="Berlin Sans FB" pitchFamily="34" charset="0"/>
              </a:rPr>
              <a:t/>
            </a:r>
            <a:br>
              <a:rPr lang="es-MX" sz="2400" dirty="0">
                <a:latin typeface="Berlin Sans FB" pitchFamily="34" charset="0"/>
              </a:rPr>
            </a:br>
            <a:r>
              <a:rPr lang="es-MX" sz="2400" dirty="0">
                <a:latin typeface="Berlin Sans FB" pitchFamily="34" charset="0"/>
              </a:rPr>
              <a:t>        presupuesto = p;</a:t>
            </a:r>
            <a:r>
              <a:rPr lang="es-MX" sz="2400" dirty="0">
                <a:latin typeface="Berlin Sans FB" pitchFamily="34" charset="0"/>
              </a:rPr>
              <a:t/>
            </a:r>
            <a:br>
              <a:rPr lang="es-MX" sz="2400" dirty="0">
                <a:latin typeface="Berlin Sans FB" pitchFamily="34" charset="0"/>
              </a:rPr>
            </a:br>
            <a:r>
              <a:rPr lang="es-MX" sz="2400" dirty="0">
                <a:latin typeface="Berlin Sans FB" pitchFamily="34" charset="0"/>
              </a:rPr>
              <a:t>    }</a:t>
            </a:r>
            <a:r>
              <a:rPr lang="es-MX" sz="2400" dirty="0">
                <a:latin typeface="Berlin Sans FB" pitchFamily="34" charset="0"/>
              </a:rPr>
              <a:t/>
            </a:r>
            <a:br>
              <a:rPr lang="es-MX" sz="2400" dirty="0">
                <a:latin typeface="Berlin Sans FB" pitchFamily="34" charset="0"/>
              </a:rPr>
            </a:br>
            <a:r>
              <a:rPr lang="es-MX" sz="2400" dirty="0" smtClean="0">
                <a:latin typeface="Berlin Sans FB" pitchFamily="34" charset="0"/>
              </a:rPr>
              <a:t>}</a:t>
            </a:r>
          </a:p>
          <a:p>
            <a:pPr algn="l"/>
            <a:r>
              <a:rPr lang="es-MX" sz="2400" dirty="0">
                <a:latin typeface="Berlin Sans FB" pitchFamily="34" charset="0"/>
              </a:rPr>
              <a:t>Los objetos de las clases derivadas se crean igual que los de la clase base y pueden acceder tanto sus datos y métodos como a los de la clase base. Por ejemplo:</a:t>
            </a:r>
          </a:p>
          <a:p>
            <a:pPr algn="l"/>
            <a:endParaRPr lang="es-MX" sz="2400" dirty="0" smtClean="0">
              <a:latin typeface="Berlin Sans FB" pitchFamily="34" charset="0"/>
            </a:endParaRPr>
          </a:p>
          <a:p>
            <a:pPr algn="l"/>
            <a:r>
              <a:rPr lang="es-MX" sz="2400" dirty="0">
                <a:latin typeface="Berlin Sans FB" pitchFamily="34" charset="0"/>
              </a:rPr>
              <a:t>Ejecutivo jefe = </a:t>
            </a:r>
            <a:r>
              <a:rPr lang="es-MX" sz="2400" b="1" dirty="0">
                <a:latin typeface="Berlin Sans FB" pitchFamily="34" charset="0"/>
              </a:rPr>
              <a:t>new</a:t>
            </a:r>
            <a:r>
              <a:rPr lang="es-MX" sz="2400" dirty="0">
                <a:latin typeface="Berlin Sans FB" pitchFamily="34" charset="0"/>
              </a:rPr>
              <a:t> Ejecutivo( "Armando Mucho", 1000);</a:t>
            </a:r>
            <a:r>
              <a:rPr lang="es-MX" sz="2400" dirty="0">
                <a:latin typeface="Berlin Sans FB" pitchFamily="34" charset="0"/>
              </a:rPr>
              <a:t/>
            </a:r>
            <a:br>
              <a:rPr lang="es-MX" sz="2400" dirty="0">
                <a:latin typeface="Berlin Sans FB" pitchFamily="34" charset="0"/>
              </a:rPr>
            </a:br>
            <a:r>
              <a:rPr lang="es-MX" sz="2400" dirty="0" err="1">
                <a:latin typeface="Berlin Sans FB" pitchFamily="34" charset="0"/>
              </a:rPr>
              <a:t>jefe.asignarPresupuesto</a:t>
            </a:r>
            <a:r>
              <a:rPr lang="es-MX" sz="2400" dirty="0">
                <a:latin typeface="Berlin Sans FB" pitchFamily="34" charset="0"/>
              </a:rPr>
              <a:t>(1500);</a:t>
            </a:r>
            <a:r>
              <a:rPr lang="es-MX" sz="2400" dirty="0">
                <a:latin typeface="Berlin Sans FB" pitchFamily="34" charset="0"/>
              </a:rPr>
              <a:t/>
            </a:r>
            <a:br>
              <a:rPr lang="es-MX" sz="2400" dirty="0">
                <a:latin typeface="Berlin Sans FB" pitchFamily="34" charset="0"/>
              </a:rPr>
            </a:br>
            <a:r>
              <a:rPr lang="es-MX" sz="2400" dirty="0" err="1">
                <a:latin typeface="Berlin Sans FB" pitchFamily="34" charset="0"/>
              </a:rPr>
              <a:t>jefe.aumentarSueldo</a:t>
            </a:r>
            <a:r>
              <a:rPr lang="es-MX" sz="2400" dirty="0">
                <a:latin typeface="Berlin Sans FB" pitchFamily="34" charset="0"/>
              </a:rPr>
              <a:t>(5</a:t>
            </a:r>
            <a:r>
              <a:rPr lang="es-MX" dirty="0"/>
              <a:t>);</a:t>
            </a:r>
            <a:endParaRPr lang="es-MX" dirty="0"/>
          </a:p>
        </p:txBody>
      </p:sp>
    </p:spTree>
    <p:extLst>
      <p:ext uri="{BB962C8B-B14F-4D97-AF65-F5344CB8AC3E}">
        <p14:creationId xmlns:p14="http://schemas.microsoft.com/office/powerpoint/2010/main" val="37633460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04664"/>
            <a:ext cx="7772400" cy="2736304"/>
          </a:xfrm>
        </p:spPr>
        <p:txBody>
          <a:bodyPr>
            <a:noAutofit/>
          </a:bodyPr>
          <a:lstStyle/>
          <a:p>
            <a:r>
              <a:rPr lang="es-MX" sz="2400" dirty="0">
                <a:latin typeface="Berlin Sans FB" pitchFamily="34" charset="0"/>
              </a:rPr>
              <a:t>La herencia es específica de la programación orientada a objetos, donde una clase nueva se crea a partir de una clase existente. La herencia </a:t>
            </a:r>
            <a:r>
              <a:rPr lang="es-MX" sz="2400" dirty="0" smtClean="0">
                <a:latin typeface="Berlin Sans FB" pitchFamily="34" charset="0"/>
              </a:rPr>
              <a:t>proviene </a:t>
            </a:r>
            <a:r>
              <a:rPr lang="es-MX" sz="2400" dirty="0">
                <a:latin typeface="Berlin Sans FB" pitchFamily="34" charset="0"/>
              </a:rPr>
              <a:t>del hecho de que la </a:t>
            </a:r>
            <a:r>
              <a:rPr lang="es-MX" sz="2400" dirty="0" smtClean="0">
                <a:latin typeface="Berlin Sans FB" pitchFamily="34" charset="0"/>
              </a:rPr>
              <a:t>subclase </a:t>
            </a:r>
            <a:r>
              <a:rPr lang="es-MX" sz="2400" dirty="0">
                <a:latin typeface="Berlin Sans FB" pitchFamily="34" charset="0"/>
              </a:rPr>
              <a:t>contiene las atributos y métodos de la clase </a:t>
            </a:r>
            <a:r>
              <a:rPr lang="es-MX" sz="2400" dirty="0" smtClean="0">
                <a:latin typeface="Berlin Sans FB" pitchFamily="34" charset="0"/>
              </a:rPr>
              <a:t>primaria.</a:t>
            </a:r>
            <a:endParaRPr lang="es-MX" sz="2400" dirty="0">
              <a:latin typeface="Berlin Sans FB" pitchFamily="34" charset="0"/>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852936"/>
            <a:ext cx="4009034" cy="3603056"/>
          </a:xfrm>
          <a:prstGeom prst="rect">
            <a:avLst/>
          </a:prstGeom>
        </p:spPr>
      </p:pic>
    </p:spTree>
    <p:extLst>
      <p:ext uri="{BB962C8B-B14F-4D97-AF65-F5344CB8AC3E}">
        <p14:creationId xmlns:p14="http://schemas.microsoft.com/office/powerpoint/2010/main" val="10301602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27584" y="3717032"/>
            <a:ext cx="7416824" cy="2304256"/>
          </a:xfrm>
        </p:spPr>
        <p:txBody>
          <a:bodyPr>
            <a:normAutofit/>
          </a:bodyPr>
          <a:lstStyle/>
          <a:p>
            <a:r>
              <a:rPr lang="es-MX" sz="2400" dirty="0">
                <a:latin typeface="Berlin Sans FB" pitchFamily="34" charset="0"/>
              </a:rPr>
              <a:t>La clase de la que se hereda se suele denominar </a:t>
            </a:r>
            <a:r>
              <a:rPr lang="es-MX" sz="2400" i="1" dirty="0">
                <a:latin typeface="Berlin Sans FB" pitchFamily="34" charset="0"/>
              </a:rPr>
              <a:t>clase base</a:t>
            </a:r>
            <a:r>
              <a:rPr lang="es-MX" sz="2400" dirty="0">
                <a:latin typeface="Berlin Sans FB" pitchFamily="34" charset="0"/>
              </a:rPr>
              <a:t>, </a:t>
            </a:r>
            <a:r>
              <a:rPr lang="es-MX" sz="2400" i="1" dirty="0">
                <a:latin typeface="Berlin Sans FB" pitchFamily="34" charset="0"/>
              </a:rPr>
              <a:t>clase padre</a:t>
            </a:r>
            <a:r>
              <a:rPr lang="es-MX" sz="2400" dirty="0">
                <a:latin typeface="Berlin Sans FB" pitchFamily="34" charset="0"/>
              </a:rPr>
              <a:t>, </a:t>
            </a:r>
            <a:r>
              <a:rPr lang="es-MX" sz="2400" i="1" dirty="0">
                <a:latin typeface="Berlin Sans FB" pitchFamily="34" charset="0"/>
              </a:rPr>
              <a:t>superclase</a:t>
            </a:r>
            <a:r>
              <a:rPr lang="es-MX" sz="2400" dirty="0">
                <a:latin typeface="Berlin Sans FB" pitchFamily="34" charset="0"/>
              </a:rPr>
              <a:t>, </a:t>
            </a:r>
            <a:r>
              <a:rPr lang="es-MX" sz="2400" i="1" dirty="0">
                <a:latin typeface="Berlin Sans FB" pitchFamily="34" charset="0"/>
              </a:rPr>
              <a:t>clase </a:t>
            </a:r>
            <a:r>
              <a:rPr lang="es-MX" sz="2400" i="1" dirty="0" smtClean="0">
                <a:latin typeface="Berlin Sans FB" pitchFamily="34" charset="0"/>
              </a:rPr>
              <a:t>ancestro.</a:t>
            </a:r>
          </a:p>
          <a:p>
            <a:r>
              <a:rPr lang="es-MX" sz="2400" dirty="0">
                <a:latin typeface="Berlin Sans FB" pitchFamily="34" charset="0"/>
              </a:rPr>
              <a:t>La principal ventaja de la herencia es la capacidad para definir atributos y métodos nuevos para la subclase, que luego se aplican a los atributos y métodos </a:t>
            </a:r>
            <a:r>
              <a:rPr lang="es-MX" sz="2400" dirty="0" smtClean="0">
                <a:latin typeface="Berlin Sans FB" pitchFamily="34" charset="0"/>
              </a:rPr>
              <a:t>heredados.</a:t>
            </a:r>
            <a:endParaRPr lang="es-MX" sz="2400" i="1" dirty="0" smtClean="0">
              <a:latin typeface="Berlin Sans FB" pitchFamily="34" charset="0"/>
            </a:endParaRPr>
          </a:p>
          <a:p>
            <a:endParaRPr lang="es-MX" sz="2400" dirty="0">
              <a:latin typeface="Berlin Sans FB" pitchFamily="34"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64987"/>
            <a:ext cx="4320480" cy="3168352"/>
          </a:xfrm>
          <a:prstGeom prst="rect">
            <a:avLst/>
          </a:prstGeom>
        </p:spPr>
      </p:pic>
    </p:spTree>
    <p:extLst>
      <p:ext uri="{BB962C8B-B14F-4D97-AF65-F5344CB8AC3E}">
        <p14:creationId xmlns:p14="http://schemas.microsoft.com/office/powerpoint/2010/main" val="12566439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71600" y="908720"/>
            <a:ext cx="7272808" cy="2304256"/>
          </a:xfrm>
        </p:spPr>
        <p:txBody>
          <a:bodyPr>
            <a:normAutofit/>
          </a:bodyPr>
          <a:lstStyle/>
          <a:p>
            <a:pPr algn="l" fontAlgn="base"/>
            <a:r>
              <a:rPr lang="es-MX" sz="2400" dirty="0">
                <a:latin typeface="Berlin Sans FB" pitchFamily="34" charset="0"/>
              </a:rPr>
              <a:t>Cuando hablamos de Herencia tenemos dos tipos:</a:t>
            </a:r>
          </a:p>
          <a:p>
            <a:pPr marL="457200" indent="-457200" algn="l" fontAlgn="base">
              <a:buFont typeface="Wingdings" pitchFamily="2" charset="2"/>
              <a:buChar char="q"/>
            </a:pPr>
            <a:r>
              <a:rPr lang="es-MX" sz="2400" dirty="0">
                <a:latin typeface="Berlin Sans FB" pitchFamily="34" charset="0"/>
              </a:rPr>
              <a:t>Herencia Simple</a:t>
            </a:r>
          </a:p>
          <a:p>
            <a:pPr marL="457200" indent="-457200" algn="l" fontAlgn="base">
              <a:buFont typeface="Wingdings" pitchFamily="2" charset="2"/>
              <a:buChar char="q"/>
            </a:pPr>
            <a:r>
              <a:rPr lang="es-MX" sz="2400" dirty="0">
                <a:latin typeface="Berlin Sans FB" pitchFamily="34" charset="0"/>
              </a:rPr>
              <a:t>Herencia Múltiple</a:t>
            </a:r>
          </a:p>
          <a:p>
            <a:pPr algn="l" fontAlgn="base"/>
            <a:r>
              <a:rPr lang="es-MX" sz="2400" dirty="0">
                <a:latin typeface="Berlin Sans FB" pitchFamily="34" charset="0"/>
              </a:rPr>
              <a:t>La </a:t>
            </a:r>
            <a:r>
              <a:rPr lang="es-MX" sz="2400" dirty="0" smtClean="0">
                <a:latin typeface="Berlin Sans FB" pitchFamily="34" charset="0"/>
              </a:rPr>
              <a:t>herencia</a:t>
            </a:r>
            <a:r>
              <a:rPr lang="es-MX" sz="2400" b="1" dirty="0" smtClean="0">
                <a:latin typeface="Berlin Sans FB" pitchFamily="34" charset="0"/>
              </a:rPr>
              <a:t> </a:t>
            </a:r>
            <a:r>
              <a:rPr lang="es-MX" sz="2400" b="1" dirty="0">
                <a:latin typeface="Berlin Sans FB" pitchFamily="34" charset="0"/>
              </a:rPr>
              <a:t>Simple</a:t>
            </a:r>
            <a:r>
              <a:rPr lang="es-MX" sz="2400" dirty="0">
                <a:latin typeface="Berlin Sans FB" pitchFamily="34" charset="0"/>
              </a:rPr>
              <a:t> indica que podemos definir n clases nuevas a partir de una clase padre o clase inicial</a:t>
            </a:r>
            <a:r>
              <a:rPr lang="es-MX" sz="2400" dirty="0" smtClean="0">
                <a:latin typeface="Berlin Sans FB" pitchFamily="34" charset="0"/>
              </a:rPr>
              <a:t>.</a:t>
            </a:r>
            <a:endParaRPr lang="es-MX" sz="2400" dirty="0">
              <a:latin typeface="Berlin Sans FB" pitchFamily="34" charset="0"/>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573016"/>
            <a:ext cx="3240360" cy="2261259"/>
          </a:xfrm>
          <a:prstGeom prst="rect">
            <a:avLst/>
          </a:prstGeom>
        </p:spPr>
      </p:pic>
    </p:spTree>
    <p:extLst>
      <p:ext uri="{BB962C8B-B14F-4D97-AF65-F5344CB8AC3E}">
        <p14:creationId xmlns:p14="http://schemas.microsoft.com/office/powerpoint/2010/main" val="423253741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99592" y="476672"/>
            <a:ext cx="7272808" cy="1512168"/>
          </a:xfrm>
        </p:spPr>
        <p:txBody>
          <a:bodyPr>
            <a:normAutofit/>
          </a:bodyPr>
          <a:lstStyle/>
          <a:p>
            <a:pPr algn="l" fontAlgn="base"/>
            <a:r>
              <a:rPr lang="es-MX" sz="2400" dirty="0" smtClean="0">
                <a:latin typeface="Berlin Sans FB" pitchFamily="34" charset="0"/>
              </a:rPr>
              <a:t>Mientras </a:t>
            </a:r>
            <a:r>
              <a:rPr lang="es-MX" sz="2400" dirty="0">
                <a:latin typeface="Berlin Sans FB" pitchFamily="34" charset="0"/>
              </a:rPr>
              <a:t>que la </a:t>
            </a:r>
            <a:r>
              <a:rPr lang="es-MX" sz="2400" dirty="0">
                <a:latin typeface="Berlin Sans FB" pitchFamily="34" charset="0"/>
              </a:rPr>
              <a:t>h</a:t>
            </a:r>
            <a:r>
              <a:rPr lang="es-MX" sz="2400" dirty="0" smtClean="0">
                <a:latin typeface="Berlin Sans FB" pitchFamily="34" charset="0"/>
              </a:rPr>
              <a:t>erencia</a:t>
            </a:r>
            <a:r>
              <a:rPr lang="es-MX" sz="2400" b="1" dirty="0" smtClean="0">
                <a:latin typeface="Berlin Sans FB" pitchFamily="34" charset="0"/>
              </a:rPr>
              <a:t> </a:t>
            </a:r>
            <a:r>
              <a:rPr lang="es-MX" sz="2400" b="1" dirty="0">
                <a:latin typeface="Berlin Sans FB" pitchFamily="34" charset="0"/>
              </a:rPr>
              <a:t>m</a:t>
            </a:r>
            <a:r>
              <a:rPr lang="es-MX" sz="2400" b="1" dirty="0" smtClean="0">
                <a:latin typeface="Berlin Sans FB" pitchFamily="34" charset="0"/>
              </a:rPr>
              <a:t>últiple</a:t>
            </a:r>
            <a:r>
              <a:rPr lang="es-MX" sz="2400" dirty="0">
                <a:latin typeface="Berlin Sans FB" pitchFamily="34" charset="0"/>
              </a:rPr>
              <a:t> indica que se pueden definir n clases nuevas a partir de varias clases padres o iniciales.</a:t>
            </a:r>
          </a:p>
          <a:p>
            <a:pPr algn="l"/>
            <a:endParaRPr lang="es-MX"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4968552" cy="2592288"/>
          </a:xfrm>
          <a:prstGeom prst="rect">
            <a:avLst/>
          </a:prstGeom>
        </p:spPr>
      </p:pic>
      <p:sp>
        <p:nvSpPr>
          <p:cNvPr id="5" name="2 Subtítulo"/>
          <p:cNvSpPr txBox="1">
            <a:spLocks/>
          </p:cNvSpPr>
          <p:nvPr/>
        </p:nvSpPr>
        <p:spPr>
          <a:xfrm>
            <a:off x="971600" y="4344113"/>
            <a:ext cx="7128792" cy="230425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MX" sz="2400" dirty="0" smtClean="0">
                <a:latin typeface="Berlin Sans FB" pitchFamily="34" charset="0"/>
              </a:rPr>
              <a:t>Si comparamos ambas formas de Herencia notamos que el diseño propio del lenguaje Java, imposibilita pensar el diseño de un programa aplicando herencia múltiple, sin embargo dicho concepto se podría aplicar por ejemplo en C++</a:t>
            </a:r>
            <a:endParaRPr lang="es-MX" sz="2400" dirty="0">
              <a:latin typeface="Berlin Sans FB" pitchFamily="34" charset="0"/>
            </a:endParaRPr>
          </a:p>
        </p:txBody>
      </p:sp>
    </p:spTree>
    <p:extLst>
      <p:ext uri="{BB962C8B-B14F-4D97-AF65-F5344CB8AC3E}">
        <p14:creationId xmlns:p14="http://schemas.microsoft.com/office/powerpoint/2010/main" val="34658903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404664"/>
            <a:ext cx="6480720" cy="1224136"/>
          </a:xfrm>
          <a:effectLst>
            <a:outerShdw blurRad="152400" dist="317500" dir="5400000" sx="90000" sy="-19000" rotWithShape="0">
              <a:prstClr val="black">
                <a:alpha val="15000"/>
              </a:prstClr>
            </a:outerShdw>
          </a:effectLst>
        </p:spPr>
        <p:txBody>
          <a:bodyPr>
            <a:normAutofit fontScale="90000"/>
          </a:bodyPr>
          <a:lstStyle/>
          <a:p>
            <a:r>
              <a:rPr lang="es-MX" dirty="0" smtClean="0">
                <a:effectLst>
                  <a:glow rad="101600">
                    <a:schemeClr val="accent1">
                      <a:alpha val="60000"/>
                    </a:schemeClr>
                  </a:glow>
                </a:effectLst>
                <a:latin typeface="Berlin Sans FB" pitchFamily="34" charset="0"/>
              </a:rPr>
              <a:t>JERARQUÍA DE CLASE</a:t>
            </a:r>
            <a:r>
              <a:rPr lang="es-MX" dirty="0"/>
              <a:t/>
            </a:r>
            <a:br>
              <a:rPr lang="es-MX" dirty="0"/>
            </a:br>
            <a:endParaRPr lang="es-MX" dirty="0"/>
          </a:p>
        </p:txBody>
      </p:sp>
      <p:sp>
        <p:nvSpPr>
          <p:cNvPr id="3" name="2 Subtítulo"/>
          <p:cNvSpPr>
            <a:spLocks noGrp="1"/>
          </p:cNvSpPr>
          <p:nvPr>
            <p:ph type="subTitle" idx="1"/>
          </p:nvPr>
        </p:nvSpPr>
        <p:spPr>
          <a:xfrm>
            <a:off x="899592" y="1124744"/>
            <a:ext cx="7704856" cy="3096344"/>
          </a:xfrm>
        </p:spPr>
        <p:txBody>
          <a:bodyPr>
            <a:noAutofit/>
          </a:bodyPr>
          <a:lstStyle/>
          <a:p>
            <a:r>
              <a:rPr lang="es-MX" sz="2400" dirty="0">
                <a:latin typeface="Berlin Sans FB" pitchFamily="34" charset="0"/>
              </a:rPr>
              <a:t>La relación primaria-secundaria entre clases puede representarse desde un punto de vista jerárquico, denominado vista de clases en árbol. La vista en árbol comienza con una clase general llamada </a:t>
            </a:r>
            <a:r>
              <a:rPr lang="es-MX" sz="2400" dirty="0" smtClean="0">
                <a:latin typeface="Berlin Sans FB" pitchFamily="34" charset="0"/>
              </a:rPr>
              <a:t>superclase. </a:t>
            </a:r>
            <a:r>
              <a:rPr lang="es-MX" sz="2400" dirty="0">
                <a:latin typeface="Berlin Sans FB" pitchFamily="34" charset="0"/>
              </a:rPr>
              <a:t>Las clases </a:t>
            </a:r>
            <a:r>
              <a:rPr lang="es-MX" sz="2400" dirty="0" smtClean="0">
                <a:latin typeface="Berlin Sans FB" pitchFamily="34" charset="0"/>
              </a:rPr>
              <a:t>derivadas </a:t>
            </a:r>
            <a:r>
              <a:rPr lang="es-MX" sz="2400" dirty="0">
                <a:latin typeface="Berlin Sans FB" pitchFamily="34" charset="0"/>
              </a:rPr>
              <a:t>se vuelven cada vez más especializadas a medida que van descendiendo el árbol. </a:t>
            </a:r>
            <a:endParaRPr lang="es-MX" sz="2400" dirty="0">
              <a:latin typeface="Berlin Sans FB" pitchFamily="34" charset="0"/>
            </a:endParaRPr>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68691"/>
            <a:ext cx="3816424" cy="2649433"/>
          </a:xfrm>
          <a:prstGeom prst="rect">
            <a:avLst/>
          </a:prstGeom>
        </p:spPr>
      </p:pic>
    </p:spTree>
    <p:extLst>
      <p:ext uri="{BB962C8B-B14F-4D97-AF65-F5344CB8AC3E}">
        <p14:creationId xmlns:p14="http://schemas.microsoft.com/office/powerpoint/2010/main" val="18405863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8"/>
            <a:ext cx="7772400" cy="1470025"/>
          </a:xfrm>
        </p:spPr>
        <p:txBody>
          <a:bodyPr>
            <a:normAutofit/>
          </a:bodyPr>
          <a:lstStyle/>
          <a:p>
            <a:r>
              <a:rPr lang="es-MX" sz="4000" dirty="0" smtClean="0">
                <a:effectLst>
                  <a:glow rad="101600">
                    <a:schemeClr val="accent1">
                      <a:alpha val="60000"/>
                    </a:schemeClr>
                  </a:glow>
                </a:effectLst>
                <a:latin typeface="Berlin Sans FB" pitchFamily="34" charset="0"/>
              </a:rPr>
              <a:t>ACCESO PROTEGIDO</a:t>
            </a:r>
            <a:endParaRPr lang="es-MX" sz="4000" dirty="0">
              <a:effectLst>
                <a:glow rad="101600">
                  <a:schemeClr val="accent1">
                    <a:alpha val="60000"/>
                  </a:schemeClr>
                </a:glow>
              </a:effectLst>
              <a:latin typeface="Berlin Sans FB" pitchFamily="34" charset="0"/>
            </a:endParaRPr>
          </a:p>
        </p:txBody>
      </p:sp>
      <p:sp>
        <p:nvSpPr>
          <p:cNvPr id="4" name="3 Subtítulo"/>
          <p:cNvSpPr>
            <a:spLocks noGrp="1"/>
          </p:cNvSpPr>
          <p:nvPr>
            <p:ph type="subTitle" idx="1"/>
          </p:nvPr>
        </p:nvSpPr>
        <p:spPr>
          <a:xfrm>
            <a:off x="683568" y="1700808"/>
            <a:ext cx="7776864" cy="4176464"/>
          </a:xfrm>
        </p:spPr>
        <p:txBody>
          <a:bodyPr>
            <a:noAutofit/>
          </a:bodyPr>
          <a:lstStyle/>
          <a:p>
            <a:r>
              <a:rPr lang="es-MX" sz="2400" dirty="0"/>
              <a:t>Una subclase hereda todos los atributos definidos en la superclase , pero no puede acceder a los </a:t>
            </a:r>
            <a:r>
              <a:rPr lang="es-MX" sz="2400" dirty="0" smtClean="0"/>
              <a:t>campos privados</a:t>
            </a:r>
            <a:endParaRPr lang="es-MX" sz="2400" dirty="0"/>
          </a:p>
          <a:p>
            <a:r>
              <a:rPr lang="es-MX" sz="2400" dirty="0"/>
              <a:t>Para permitir que un método de la subclase se pueda acceder a una característica (atributo o método) de la superclase, éste tiene que declararse como </a:t>
            </a:r>
            <a:r>
              <a:rPr lang="es-MX" sz="2400" dirty="0" err="1"/>
              <a:t>protected</a:t>
            </a:r>
            <a:r>
              <a:rPr lang="es-MX" sz="2400" dirty="0" smtClean="0"/>
              <a:t>.</a:t>
            </a:r>
          </a:p>
          <a:p>
            <a:endParaRPr lang="es-MX" sz="2400" dirty="0" smtClean="0"/>
          </a:p>
          <a:p>
            <a:pPr marL="457200" indent="-457200">
              <a:buFont typeface="Courier New" pitchFamily="49" charset="0"/>
              <a:buChar char="o"/>
            </a:pPr>
            <a:r>
              <a:rPr lang="es-MX" sz="2400" dirty="0" smtClean="0"/>
              <a:t>Es discutible la visibilidad </a:t>
            </a:r>
            <a:r>
              <a:rPr lang="es-MX" sz="2400" dirty="0" err="1" smtClean="0"/>
              <a:t>prtegida</a:t>
            </a:r>
            <a:r>
              <a:rPr lang="es-MX" sz="2400" dirty="0" smtClean="0"/>
              <a:t> para los atributos </a:t>
            </a:r>
          </a:p>
          <a:p>
            <a:pPr marL="457200" indent="-457200">
              <a:buFont typeface="Courier New" pitchFamily="49" charset="0"/>
              <a:buChar char="o"/>
            </a:pPr>
            <a:r>
              <a:rPr lang="es-MX" sz="2400" dirty="0" smtClean="0"/>
              <a:t>Es útil la visibilidad protegida para los métodos</a:t>
            </a:r>
          </a:p>
          <a:p>
            <a:endParaRPr lang="es-MX" sz="2400" dirty="0"/>
          </a:p>
        </p:txBody>
      </p:sp>
    </p:spTree>
    <p:extLst>
      <p:ext uri="{BB962C8B-B14F-4D97-AF65-F5344CB8AC3E}">
        <p14:creationId xmlns:p14="http://schemas.microsoft.com/office/powerpoint/2010/main" val="36426846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332656"/>
            <a:ext cx="7772400" cy="1470025"/>
          </a:xfrm>
        </p:spPr>
        <p:txBody>
          <a:bodyPr>
            <a:normAutofit/>
          </a:bodyPr>
          <a:lstStyle/>
          <a:p>
            <a:pPr algn="l"/>
            <a:r>
              <a:rPr lang="es-MX"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Del </a:t>
            </a:r>
            <a:r>
              <a:rPr lang="es-MX"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más restrictivo a menos:</a:t>
            </a:r>
          </a:p>
        </p:txBody>
      </p:sp>
      <p:sp>
        <p:nvSpPr>
          <p:cNvPr id="3" name="2 Subtítulo"/>
          <p:cNvSpPr>
            <a:spLocks noGrp="1"/>
          </p:cNvSpPr>
          <p:nvPr>
            <p:ph type="subTitle" idx="1"/>
          </p:nvPr>
        </p:nvSpPr>
        <p:spPr>
          <a:xfrm>
            <a:off x="467544" y="1772816"/>
            <a:ext cx="8064896" cy="4680520"/>
          </a:xfrm>
        </p:spPr>
        <p:txBody>
          <a:bodyPr>
            <a:normAutofit/>
          </a:bodyPr>
          <a:lstStyle/>
          <a:p>
            <a:pPr marL="457200" indent="-457200" algn="l">
              <a:buFont typeface="Wingdings" pitchFamily="2" charset="2"/>
              <a:buChar char="Ø"/>
            </a:pPr>
            <a:r>
              <a:rPr lang="es-MX"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PRIVATE: </a:t>
            </a:r>
          </a:p>
          <a:p>
            <a:pPr algn="l"/>
            <a:r>
              <a:rPr lang="es-MX" sz="2800" dirty="0"/>
              <a:t> </a:t>
            </a:r>
            <a:r>
              <a:rPr lang="es-MX" sz="2800" dirty="0" smtClean="0"/>
              <a:t>    Visible </a:t>
            </a:r>
            <a:r>
              <a:rPr lang="es-MX" sz="2800" dirty="0"/>
              <a:t>sólo en la clase donde se </a:t>
            </a:r>
            <a:r>
              <a:rPr lang="es-MX" sz="2800" dirty="0" smtClean="0"/>
              <a:t>define</a:t>
            </a:r>
          </a:p>
          <a:p>
            <a:pPr marL="457200" indent="-457200" algn="l">
              <a:buFont typeface="Wingdings" pitchFamily="2" charset="2"/>
              <a:buChar char="Ø"/>
            </a:pPr>
            <a:r>
              <a:rPr lang="es-MX"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PROTECTED:</a:t>
            </a:r>
          </a:p>
          <a:p>
            <a:pPr algn="l"/>
            <a:r>
              <a:rPr lang="es-MX" sz="2800" dirty="0"/>
              <a:t>     </a:t>
            </a:r>
            <a:r>
              <a:rPr lang="es-MX" sz="2800" dirty="0" smtClean="0"/>
              <a:t>Visible </a:t>
            </a:r>
            <a:r>
              <a:rPr lang="es-MX" sz="2800" dirty="0"/>
              <a:t>a las subclases y al resto de clases del </a:t>
            </a:r>
            <a:r>
              <a:rPr lang="es-MX" sz="2800" dirty="0" smtClean="0"/>
              <a:t>         paquete</a:t>
            </a:r>
          </a:p>
          <a:p>
            <a:pPr marL="457200" indent="-457200" algn="l">
              <a:buFont typeface="Wingdings" pitchFamily="2" charset="2"/>
              <a:buChar char="Ø"/>
            </a:pPr>
            <a:r>
              <a:rPr lang="es-MX"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PUBLIC:</a:t>
            </a:r>
          </a:p>
          <a:p>
            <a:pPr algn="l"/>
            <a:r>
              <a:rPr lang="es-MX" sz="2800" dirty="0" smtClean="0"/>
              <a:t>      Visible </a:t>
            </a:r>
            <a:r>
              <a:rPr lang="es-MX" sz="2800" dirty="0"/>
              <a:t>a todas las clases</a:t>
            </a:r>
          </a:p>
        </p:txBody>
      </p:sp>
    </p:spTree>
    <p:extLst>
      <p:ext uri="{BB962C8B-B14F-4D97-AF65-F5344CB8AC3E}">
        <p14:creationId xmlns:p14="http://schemas.microsoft.com/office/powerpoint/2010/main" val="427253944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16632"/>
            <a:ext cx="7772400" cy="1152128"/>
          </a:xfrm>
        </p:spPr>
        <p:txBody>
          <a:bodyPr/>
          <a:lstStyle/>
          <a:p>
            <a:r>
              <a:rPr lang="es-MX" sz="4000" dirty="0" smtClean="0">
                <a:effectLst>
                  <a:glow rad="101600">
                    <a:schemeClr val="accent1">
                      <a:alpha val="60000"/>
                    </a:schemeClr>
                  </a:glow>
                </a:effectLst>
              </a:rPr>
              <a:t>EJEMPLO</a:t>
            </a:r>
            <a:endParaRPr lang="es-MX" dirty="0">
              <a:effectLst>
                <a:glow rad="101600">
                  <a:schemeClr val="accent1">
                    <a:alpha val="60000"/>
                  </a:schemeClr>
                </a:glow>
              </a:effectLst>
            </a:endParaRPr>
          </a:p>
        </p:txBody>
      </p:sp>
      <p:sp>
        <p:nvSpPr>
          <p:cNvPr id="3" name="2 Subtítulo"/>
          <p:cNvSpPr>
            <a:spLocks noGrp="1"/>
          </p:cNvSpPr>
          <p:nvPr>
            <p:ph type="subTitle" idx="1"/>
          </p:nvPr>
        </p:nvSpPr>
        <p:spPr>
          <a:xfrm>
            <a:off x="683568" y="1196752"/>
            <a:ext cx="7992888" cy="5184576"/>
          </a:xfrm>
        </p:spPr>
        <p:txBody>
          <a:bodyPr>
            <a:normAutofit fontScale="55000" lnSpcReduction="20000"/>
          </a:bodyPr>
          <a:lstStyle/>
          <a:p>
            <a:pPr algn="l"/>
            <a:r>
              <a:rPr lang="es-MX" b="1" dirty="0" err="1" smtClean="0">
                <a:latin typeface="Berlin Sans FB" pitchFamily="34" charset="0"/>
              </a:rPr>
              <a:t>class</a:t>
            </a:r>
            <a:r>
              <a:rPr lang="es-MX" dirty="0" smtClean="0">
                <a:latin typeface="Berlin Sans FB" pitchFamily="34" charset="0"/>
              </a:rPr>
              <a:t> Empleado {</a:t>
            </a:r>
            <a:br>
              <a:rPr lang="es-MX" dirty="0" smtClean="0">
                <a:latin typeface="Berlin Sans FB" pitchFamily="34" charset="0"/>
              </a:rPr>
            </a:br>
            <a:r>
              <a:rPr lang="es-MX" dirty="0" smtClean="0">
                <a:latin typeface="Berlin Sans FB" pitchFamily="34" charset="0"/>
              </a:rPr>
              <a:t>    </a:t>
            </a:r>
            <a:r>
              <a:rPr lang="es-MX" dirty="0" err="1" smtClean="0">
                <a:latin typeface="Berlin Sans FB" pitchFamily="34" charset="0"/>
              </a:rPr>
              <a:t>String</a:t>
            </a:r>
            <a:r>
              <a:rPr lang="es-MX" dirty="0" smtClean="0">
                <a:latin typeface="Berlin Sans FB" pitchFamily="34" charset="0"/>
              </a:rPr>
              <a:t> nombre;</a:t>
            </a:r>
            <a:br>
              <a:rPr lang="es-MX" dirty="0" smtClean="0">
                <a:latin typeface="Berlin Sans FB" pitchFamily="34" charset="0"/>
              </a:rPr>
            </a:br>
            <a:r>
              <a:rPr lang="es-MX" dirty="0" smtClean="0">
                <a:latin typeface="Berlin Sans FB" pitchFamily="34" charset="0"/>
              </a:rPr>
              <a:t>    </a:t>
            </a:r>
            <a:r>
              <a:rPr lang="es-MX" b="1" dirty="0" err="1" smtClean="0">
                <a:latin typeface="Berlin Sans FB" pitchFamily="34" charset="0"/>
              </a:rPr>
              <a:t>int</a:t>
            </a:r>
            <a:r>
              <a:rPr lang="es-MX" dirty="0" smtClean="0">
                <a:latin typeface="Berlin Sans FB" pitchFamily="34" charset="0"/>
              </a:rPr>
              <a:t> </a:t>
            </a:r>
            <a:r>
              <a:rPr lang="es-MX" dirty="0" err="1" smtClean="0">
                <a:latin typeface="Berlin Sans FB" pitchFamily="34" charset="0"/>
              </a:rPr>
              <a:t>numEmpleado</a:t>
            </a:r>
            <a:r>
              <a:rPr lang="es-MX" dirty="0" smtClean="0">
                <a:latin typeface="Berlin Sans FB" pitchFamily="34" charset="0"/>
              </a:rPr>
              <a:t> , sueldo;</a:t>
            </a:r>
            <a:br>
              <a:rPr lang="es-MX" dirty="0" smtClean="0">
                <a:latin typeface="Berlin Sans FB" pitchFamily="34" charset="0"/>
              </a:rPr>
            </a:br>
            <a:r>
              <a:rPr lang="es-MX" dirty="0" smtClean="0">
                <a:latin typeface="Berlin Sans FB" pitchFamily="34" charset="0"/>
              </a:rPr>
              <a:t/>
            </a:r>
            <a:br>
              <a:rPr lang="es-MX" dirty="0" smtClean="0">
                <a:latin typeface="Berlin Sans FB" pitchFamily="34" charset="0"/>
              </a:rPr>
            </a:br>
            <a:r>
              <a:rPr lang="es-MX" dirty="0" smtClean="0">
                <a:latin typeface="Berlin Sans FB" pitchFamily="34" charset="0"/>
              </a:rPr>
              <a:t>    </a:t>
            </a:r>
            <a:r>
              <a:rPr lang="es-MX" b="1" dirty="0" err="1" smtClean="0">
                <a:latin typeface="Berlin Sans FB" pitchFamily="34" charset="0"/>
              </a:rPr>
              <a:t>static</a:t>
            </a:r>
            <a:r>
              <a:rPr lang="es-MX" dirty="0" smtClean="0">
                <a:latin typeface="Berlin Sans FB" pitchFamily="34" charset="0"/>
              </a:rPr>
              <a:t> </a:t>
            </a:r>
            <a:r>
              <a:rPr lang="es-MX" b="1" dirty="0" err="1" smtClean="0">
                <a:latin typeface="Berlin Sans FB" pitchFamily="34" charset="0"/>
              </a:rPr>
              <a:t>private</a:t>
            </a:r>
            <a:r>
              <a:rPr lang="es-MX" dirty="0" smtClean="0">
                <a:latin typeface="Berlin Sans FB" pitchFamily="34" charset="0"/>
              </a:rPr>
              <a:t> </a:t>
            </a:r>
            <a:r>
              <a:rPr lang="es-MX" b="1" dirty="0" err="1" smtClean="0">
                <a:latin typeface="Berlin Sans FB" pitchFamily="34" charset="0"/>
              </a:rPr>
              <a:t>int</a:t>
            </a:r>
            <a:r>
              <a:rPr lang="es-MX" dirty="0" smtClean="0">
                <a:latin typeface="Berlin Sans FB" pitchFamily="34" charset="0"/>
              </a:rPr>
              <a:t> contador = 0;</a:t>
            </a:r>
            <a:br>
              <a:rPr lang="es-MX" dirty="0" smtClean="0">
                <a:latin typeface="Berlin Sans FB" pitchFamily="34" charset="0"/>
              </a:rPr>
            </a:br>
            <a:r>
              <a:rPr lang="es-MX" dirty="0" smtClean="0">
                <a:latin typeface="Berlin Sans FB" pitchFamily="34" charset="0"/>
              </a:rPr>
              <a:t/>
            </a:r>
            <a:br>
              <a:rPr lang="es-MX" dirty="0" smtClean="0">
                <a:latin typeface="Berlin Sans FB" pitchFamily="34" charset="0"/>
              </a:rPr>
            </a:br>
            <a:r>
              <a:rPr lang="es-MX" dirty="0" smtClean="0">
                <a:latin typeface="Berlin Sans FB" pitchFamily="34" charset="0"/>
              </a:rPr>
              <a:t>    Empleado(</a:t>
            </a:r>
            <a:r>
              <a:rPr lang="es-MX" dirty="0" err="1" smtClean="0">
                <a:latin typeface="Berlin Sans FB" pitchFamily="34" charset="0"/>
              </a:rPr>
              <a:t>String</a:t>
            </a:r>
            <a:r>
              <a:rPr lang="es-MX" dirty="0" smtClean="0">
                <a:latin typeface="Berlin Sans FB" pitchFamily="34" charset="0"/>
              </a:rPr>
              <a:t> nombre, </a:t>
            </a:r>
            <a:r>
              <a:rPr lang="es-MX" b="1" dirty="0" err="1" smtClean="0">
                <a:latin typeface="Berlin Sans FB" pitchFamily="34" charset="0"/>
              </a:rPr>
              <a:t>int</a:t>
            </a:r>
            <a:r>
              <a:rPr lang="es-MX" dirty="0" smtClean="0">
                <a:latin typeface="Berlin Sans FB" pitchFamily="34" charset="0"/>
              </a:rPr>
              <a:t> sueldo) {</a:t>
            </a:r>
            <a:br>
              <a:rPr lang="es-MX" dirty="0" smtClean="0">
                <a:latin typeface="Berlin Sans FB" pitchFamily="34" charset="0"/>
              </a:rPr>
            </a:br>
            <a:r>
              <a:rPr lang="es-MX" dirty="0" smtClean="0">
                <a:latin typeface="Berlin Sans FB" pitchFamily="34" charset="0"/>
              </a:rPr>
              <a:t>        </a:t>
            </a:r>
            <a:r>
              <a:rPr lang="es-MX" b="1" dirty="0" err="1" smtClean="0">
                <a:latin typeface="Berlin Sans FB" pitchFamily="34" charset="0"/>
              </a:rPr>
              <a:t>this</a:t>
            </a:r>
            <a:r>
              <a:rPr lang="es-MX" dirty="0" err="1" smtClean="0">
                <a:latin typeface="Berlin Sans FB" pitchFamily="34" charset="0"/>
              </a:rPr>
              <a:t>.nombre</a:t>
            </a:r>
            <a:r>
              <a:rPr lang="es-MX" dirty="0" smtClean="0">
                <a:latin typeface="Berlin Sans FB" pitchFamily="34" charset="0"/>
              </a:rPr>
              <a:t> = nombre;</a:t>
            </a:r>
            <a:br>
              <a:rPr lang="es-MX" dirty="0" smtClean="0">
                <a:latin typeface="Berlin Sans FB" pitchFamily="34" charset="0"/>
              </a:rPr>
            </a:br>
            <a:r>
              <a:rPr lang="es-MX" dirty="0" smtClean="0">
                <a:latin typeface="Berlin Sans FB" pitchFamily="34" charset="0"/>
              </a:rPr>
              <a:t>        </a:t>
            </a:r>
            <a:r>
              <a:rPr lang="es-MX" b="1" dirty="0" err="1" smtClean="0">
                <a:latin typeface="Berlin Sans FB" pitchFamily="34" charset="0"/>
              </a:rPr>
              <a:t>this</a:t>
            </a:r>
            <a:r>
              <a:rPr lang="es-MX" dirty="0" err="1" smtClean="0">
                <a:latin typeface="Berlin Sans FB" pitchFamily="34" charset="0"/>
              </a:rPr>
              <a:t>.sueldo</a:t>
            </a:r>
            <a:r>
              <a:rPr lang="es-MX" dirty="0" smtClean="0">
                <a:latin typeface="Berlin Sans FB" pitchFamily="34" charset="0"/>
              </a:rPr>
              <a:t> = sueldo;</a:t>
            </a:r>
            <a:br>
              <a:rPr lang="es-MX" dirty="0" smtClean="0">
                <a:latin typeface="Berlin Sans FB" pitchFamily="34" charset="0"/>
              </a:rPr>
            </a:br>
            <a:r>
              <a:rPr lang="es-MX" dirty="0" smtClean="0">
                <a:latin typeface="Berlin Sans FB" pitchFamily="34" charset="0"/>
              </a:rPr>
              <a:t>        </a:t>
            </a:r>
            <a:r>
              <a:rPr lang="es-MX" dirty="0" err="1" smtClean="0">
                <a:latin typeface="Berlin Sans FB" pitchFamily="34" charset="0"/>
              </a:rPr>
              <a:t>numEmpleado</a:t>
            </a:r>
            <a:r>
              <a:rPr lang="es-MX" dirty="0" smtClean="0">
                <a:latin typeface="Berlin Sans FB" pitchFamily="34" charset="0"/>
              </a:rPr>
              <a:t> = ++contador;</a:t>
            </a:r>
            <a:br>
              <a:rPr lang="es-MX" dirty="0" smtClean="0">
                <a:latin typeface="Berlin Sans FB" pitchFamily="34" charset="0"/>
              </a:rPr>
            </a:br>
            <a:r>
              <a:rPr lang="es-MX" dirty="0" smtClean="0">
                <a:latin typeface="Berlin Sans FB" pitchFamily="34" charset="0"/>
              </a:rPr>
              <a:t>    }</a:t>
            </a:r>
            <a:br>
              <a:rPr lang="es-MX" dirty="0" smtClean="0">
                <a:latin typeface="Berlin Sans FB" pitchFamily="34" charset="0"/>
              </a:rPr>
            </a:br>
            <a:r>
              <a:rPr lang="es-MX" dirty="0" smtClean="0">
                <a:latin typeface="Berlin Sans FB" pitchFamily="34" charset="0"/>
              </a:rPr>
              <a:t/>
            </a:r>
            <a:br>
              <a:rPr lang="es-MX" dirty="0" smtClean="0">
                <a:latin typeface="Berlin Sans FB" pitchFamily="34" charset="0"/>
              </a:rPr>
            </a:br>
            <a:r>
              <a:rPr lang="es-MX" dirty="0" smtClean="0">
                <a:latin typeface="Berlin Sans FB" pitchFamily="34" charset="0"/>
              </a:rPr>
              <a:t>    </a:t>
            </a:r>
            <a:r>
              <a:rPr lang="es-MX" b="1" dirty="0" err="1" smtClean="0">
                <a:latin typeface="Berlin Sans FB" pitchFamily="34" charset="0"/>
              </a:rPr>
              <a:t>public</a:t>
            </a:r>
            <a:r>
              <a:rPr lang="es-MX" dirty="0" smtClean="0">
                <a:latin typeface="Berlin Sans FB" pitchFamily="34" charset="0"/>
              </a:rPr>
              <a:t> </a:t>
            </a:r>
            <a:r>
              <a:rPr lang="es-MX" b="1" dirty="0" err="1" smtClean="0">
                <a:latin typeface="Berlin Sans FB" pitchFamily="34" charset="0"/>
              </a:rPr>
              <a:t>void</a:t>
            </a:r>
            <a:r>
              <a:rPr lang="es-MX" dirty="0" smtClean="0">
                <a:latin typeface="Berlin Sans FB" pitchFamily="34" charset="0"/>
              </a:rPr>
              <a:t> </a:t>
            </a:r>
            <a:r>
              <a:rPr lang="es-MX" dirty="0" err="1" smtClean="0">
                <a:latin typeface="Berlin Sans FB" pitchFamily="34" charset="0"/>
              </a:rPr>
              <a:t>aumentarSueldo</a:t>
            </a:r>
            <a:r>
              <a:rPr lang="es-MX" dirty="0" smtClean="0">
                <a:latin typeface="Berlin Sans FB" pitchFamily="34" charset="0"/>
              </a:rPr>
              <a:t>(</a:t>
            </a:r>
            <a:r>
              <a:rPr lang="es-MX" b="1" dirty="0" err="1" smtClean="0">
                <a:latin typeface="Berlin Sans FB" pitchFamily="34" charset="0"/>
              </a:rPr>
              <a:t>int</a:t>
            </a:r>
            <a:r>
              <a:rPr lang="es-MX" dirty="0" smtClean="0">
                <a:latin typeface="Berlin Sans FB" pitchFamily="34" charset="0"/>
              </a:rPr>
              <a:t> porcentaje) {</a:t>
            </a:r>
            <a:br>
              <a:rPr lang="es-MX" dirty="0" smtClean="0">
                <a:latin typeface="Berlin Sans FB" pitchFamily="34" charset="0"/>
              </a:rPr>
            </a:br>
            <a:r>
              <a:rPr lang="es-MX" dirty="0" smtClean="0">
                <a:latin typeface="Berlin Sans FB" pitchFamily="34" charset="0"/>
              </a:rPr>
              <a:t>        sueldo += (</a:t>
            </a:r>
            <a:r>
              <a:rPr lang="es-MX" b="1" dirty="0" err="1" smtClean="0">
                <a:latin typeface="Berlin Sans FB" pitchFamily="34" charset="0"/>
              </a:rPr>
              <a:t>int</a:t>
            </a:r>
            <a:r>
              <a:rPr lang="es-MX" dirty="0" smtClean="0">
                <a:latin typeface="Berlin Sans FB" pitchFamily="34" charset="0"/>
              </a:rPr>
              <a:t>)(sueldo * aumento / 100);</a:t>
            </a:r>
            <a:br>
              <a:rPr lang="es-MX" dirty="0" smtClean="0">
                <a:latin typeface="Berlin Sans FB" pitchFamily="34" charset="0"/>
              </a:rPr>
            </a:br>
            <a:r>
              <a:rPr lang="es-MX" dirty="0" smtClean="0">
                <a:latin typeface="Berlin Sans FB" pitchFamily="34" charset="0"/>
              </a:rPr>
              <a:t>    }</a:t>
            </a:r>
            <a:br>
              <a:rPr lang="es-MX" dirty="0" smtClean="0">
                <a:latin typeface="Berlin Sans FB" pitchFamily="34" charset="0"/>
              </a:rPr>
            </a:br>
            <a:r>
              <a:rPr lang="es-MX" dirty="0" smtClean="0">
                <a:latin typeface="Berlin Sans FB" pitchFamily="34" charset="0"/>
              </a:rPr>
              <a:t/>
            </a:r>
            <a:br>
              <a:rPr lang="es-MX" dirty="0" smtClean="0">
                <a:latin typeface="Berlin Sans FB" pitchFamily="34" charset="0"/>
              </a:rPr>
            </a:br>
            <a:r>
              <a:rPr lang="es-MX" dirty="0" smtClean="0">
                <a:latin typeface="Berlin Sans FB" pitchFamily="34" charset="0"/>
              </a:rPr>
              <a:t>    </a:t>
            </a:r>
            <a:r>
              <a:rPr lang="es-MX" b="1" dirty="0" err="1" smtClean="0">
                <a:latin typeface="Berlin Sans FB" pitchFamily="34" charset="0"/>
              </a:rPr>
              <a:t>public</a:t>
            </a:r>
            <a:r>
              <a:rPr lang="es-MX" dirty="0" smtClean="0">
                <a:latin typeface="Berlin Sans FB" pitchFamily="34" charset="0"/>
              </a:rPr>
              <a:t> </a:t>
            </a:r>
            <a:r>
              <a:rPr lang="es-MX" dirty="0" err="1" smtClean="0">
                <a:latin typeface="Berlin Sans FB" pitchFamily="34" charset="0"/>
              </a:rPr>
              <a:t>String</a:t>
            </a:r>
            <a:r>
              <a:rPr lang="es-MX" dirty="0" smtClean="0">
                <a:latin typeface="Berlin Sans FB" pitchFamily="34" charset="0"/>
              </a:rPr>
              <a:t> </a:t>
            </a:r>
            <a:r>
              <a:rPr lang="es-MX" dirty="0" err="1" smtClean="0">
                <a:latin typeface="Berlin Sans FB" pitchFamily="34" charset="0"/>
              </a:rPr>
              <a:t>toString</a:t>
            </a:r>
            <a:r>
              <a:rPr lang="es-MX" dirty="0" smtClean="0">
                <a:latin typeface="Berlin Sans FB" pitchFamily="34" charset="0"/>
              </a:rPr>
              <a:t>() {</a:t>
            </a:r>
            <a:br>
              <a:rPr lang="es-MX" dirty="0" smtClean="0">
                <a:latin typeface="Berlin Sans FB" pitchFamily="34" charset="0"/>
              </a:rPr>
            </a:br>
            <a:r>
              <a:rPr lang="es-MX" dirty="0" smtClean="0">
                <a:latin typeface="Berlin Sans FB" pitchFamily="34" charset="0"/>
              </a:rPr>
              <a:t>        </a:t>
            </a:r>
            <a:r>
              <a:rPr lang="es-MX" b="1" dirty="0" err="1" smtClean="0">
                <a:latin typeface="Berlin Sans FB" pitchFamily="34" charset="0"/>
              </a:rPr>
              <a:t>return</a:t>
            </a:r>
            <a:r>
              <a:rPr lang="es-MX" dirty="0" smtClean="0">
                <a:latin typeface="Berlin Sans FB" pitchFamily="34" charset="0"/>
              </a:rPr>
              <a:t> "</a:t>
            </a:r>
            <a:r>
              <a:rPr lang="es-MX" dirty="0" err="1" smtClean="0">
                <a:latin typeface="Berlin Sans FB" pitchFamily="34" charset="0"/>
              </a:rPr>
              <a:t>Num</a:t>
            </a:r>
            <a:r>
              <a:rPr lang="es-MX" dirty="0" smtClean="0">
                <a:latin typeface="Berlin Sans FB" pitchFamily="34" charset="0"/>
              </a:rPr>
              <a:t>. empleado " + </a:t>
            </a:r>
            <a:r>
              <a:rPr lang="es-MX" dirty="0" err="1" smtClean="0">
                <a:latin typeface="Berlin Sans FB" pitchFamily="34" charset="0"/>
              </a:rPr>
              <a:t>numEmpleado</a:t>
            </a:r>
            <a:r>
              <a:rPr lang="es-MX" dirty="0" smtClean="0">
                <a:latin typeface="Berlin Sans FB" pitchFamily="34" charset="0"/>
              </a:rPr>
              <a:t> + " Nombre: " + nombre +</a:t>
            </a:r>
            <a:br>
              <a:rPr lang="es-MX" dirty="0" smtClean="0">
                <a:latin typeface="Berlin Sans FB" pitchFamily="34" charset="0"/>
              </a:rPr>
            </a:br>
            <a:r>
              <a:rPr lang="es-MX" dirty="0" smtClean="0">
                <a:latin typeface="Berlin Sans FB" pitchFamily="34" charset="0"/>
              </a:rPr>
              <a:t>                " Sueldo: " + sueldo;</a:t>
            </a:r>
            <a:br>
              <a:rPr lang="es-MX" dirty="0" smtClean="0">
                <a:latin typeface="Berlin Sans FB" pitchFamily="34" charset="0"/>
              </a:rPr>
            </a:br>
            <a:r>
              <a:rPr lang="es-MX" dirty="0" smtClean="0">
                <a:latin typeface="Berlin Sans FB" pitchFamily="34" charset="0"/>
              </a:rPr>
              <a:t>    }</a:t>
            </a:r>
            <a:br>
              <a:rPr lang="es-MX" dirty="0" smtClean="0">
                <a:latin typeface="Berlin Sans FB" pitchFamily="34" charset="0"/>
              </a:rPr>
            </a:br>
            <a:r>
              <a:rPr lang="es-MX" dirty="0" smtClean="0">
                <a:latin typeface="Berlin Sans FB" pitchFamily="34" charset="0"/>
              </a:rPr>
              <a:t>}</a:t>
            </a:r>
            <a:endParaRPr lang="es-MX" dirty="0">
              <a:latin typeface="Berlin Sans FB" pitchFamily="34" charset="0"/>
            </a:endParaRPr>
          </a:p>
        </p:txBody>
      </p:sp>
    </p:spTree>
    <p:extLst>
      <p:ext uri="{BB962C8B-B14F-4D97-AF65-F5344CB8AC3E}">
        <p14:creationId xmlns:p14="http://schemas.microsoft.com/office/powerpoint/2010/main" val="327342619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TotalTime>
  <Words>207</Words>
  <Application>Microsoft Office PowerPoint</Application>
  <PresentationFormat>Presentación en pantalla (4:3)</PresentationFormat>
  <Paragraphs>36</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4_Office Theme</vt:lpstr>
      <vt:lpstr>HERENCIA</vt:lpstr>
      <vt:lpstr>La herencia es específica de la programación orientada a objetos, donde una clase nueva se crea a partir de una clase existente. La herencia proviene del hecho de que la subclase contiene las atributos y métodos de la clase primaria.</vt:lpstr>
      <vt:lpstr>Presentación de PowerPoint</vt:lpstr>
      <vt:lpstr>Presentación de PowerPoint</vt:lpstr>
      <vt:lpstr>Presentación de PowerPoint</vt:lpstr>
      <vt:lpstr>JERARQUÍA DE CLASE </vt:lpstr>
      <vt:lpstr>ACCESO PROTEGIDO</vt:lpstr>
      <vt:lpstr>Del más restrictivo a menos:</vt:lpstr>
      <vt:lpstr>EJEMPLO</vt:lpstr>
      <vt:lpstr>EJEMPLO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HERENCIA</dc:title>
  <dc:creator>Diego</dc:creator>
  <cp:lastModifiedBy>Diego</cp:lastModifiedBy>
  <cp:revision>26</cp:revision>
  <dcterms:created xsi:type="dcterms:W3CDTF">2013-08-19T17:46:38Z</dcterms:created>
  <dcterms:modified xsi:type="dcterms:W3CDTF">2013-08-19T20:41:20Z</dcterms:modified>
</cp:coreProperties>
</file>