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"/>
  </p:notesMasterIdLst>
  <p:sldIdLst>
    <p:sldId id="261" r:id="rId2"/>
    <p:sldId id="262" r:id="rId3"/>
    <p:sldId id="263" r:id="rId4"/>
  </p:sldIdLst>
  <p:sldSz cx="9901238" cy="6858000"/>
  <p:notesSz cx="6797675" cy="9926638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74">
          <p15:clr>
            <a:srgbClr val="A4A3A4"/>
          </p15:clr>
        </p15:guide>
        <p15:guide id="2" orient="horz" pos="261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pos="6111">
          <p15:clr>
            <a:srgbClr val="A4A3A4"/>
          </p15:clr>
        </p15:guide>
        <p15:guide id="7" pos="4615">
          <p15:clr>
            <a:srgbClr val="A4A3A4"/>
          </p15:clr>
        </p15:guide>
        <p15:guide id="8" pos="3119">
          <p15:clr>
            <a:srgbClr val="A4A3A4"/>
          </p15:clr>
        </p15:guide>
        <p15:guide id="9" pos="1622">
          <p15:clr>
            <a:srgbClr val="A4A3A4"/>
          </p15:clr>
        </p15:guide>
        <p15:guide id="10" pos="126">
          <p15:clr>
            <a:srgbClr val="A4A3A4"/>
          </p15:clr>
        </p15:guide>
        <p15:guide id="11" pos="2121">
          <p15:clr>
            <a:srgbClr val="A4A3A4"/>
          </p15:clr>
        </p15:guide>
        <p15:guide id="12" pos="4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90F"/>
    <a:srgbClr val="FF0000"/>
    <a:srgbClr val="646973"/>
    <a:srgbClr val="FDF6B1"/>
    <a:srgbClr val="004BB4"/>
    <a:srgbClr val="E67800"/>
    <a:srgbClr val="F0C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051" autoAdjust="0"/>
  </p:normalViewPr>
  <p:slideViewPr>
    <p:cSldViewPr>
      <p:cViewPr varScale="1">
        <p:scale>
          <a:sx n="77" d="100"/>
          <a:sy n="77" d="100"/>
        </p:scale>
        <p:origin x="-1517" y="-72"/>
      </p:cViewPr>
      <p:guideLst>
        <p:guide orient="horz" pos="3974"/>
        <p:guide orient="horz" pos="2614"/>
        <p:guide orient="horz" pos="1253"/>
        <p:guide orient="horz" pos="1117"/>
        <p:guide orient="horz" pos="890"/>
        <p:guide pos="6111"/>
        <p:guide pos="4615"/>
        <p:guide pos="3119"/>
        <p:guide pos="1622"/>
        <p:guide pos="126"/>
        <p:guide pos="2121"/>
        <p:guide pos="41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3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8738" y="0"/>
            <a:ext cx="7167563" cy="49641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r>
              <a:rPr lang="de-DE" dirty="0"/>
              <a:t>f</a:t>
            </a:r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51766" y="5459651"/>
            <a:ext cx="6371610" cy="38942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716651"/>
            <a:ext cx="2945659" cy="208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latin typeface="DB Office" pitchFamily="34" charset="0"/>
              </a:defRPr>
            </a:lvl1pPr>
          </a:lstStyle>
          <a:p>
            <a:fld id="{AB1E1A1F-7B51-4F6B-A0A6-8D7DEE98D43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51766" y="9563934"/>
            <a:ext cx="6545909" cy="49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251766" y="5192393"/>
            <a:ext cx="6545909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7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itchFamily="34" charset="0"/>
      <a:buNone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180975" indent="-171450" algn="l" defTabSz="914400" rtl="0" eaLnBrk="1" latinLnBrk="0" hangingPunct="1">
      <a:spcBef>
        <a:spcPts val="600"/>
      </a:spcBef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361950" indent="-161925" algn="l" defTabSz="914400" rtl="0" eaLnBrk="1" latinLnBrk="0" hangingPunct="1">
      <a:buClr>
        <a:schemeClr val="bg2"/>
      </a:buClr>
      <a:buFont typeface="Arial" pitchFamily="34" charset="0"/>
      <a:buChar char="•"/>
      <a:tabLst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54292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71437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22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TW_PICTURE_PLACEHOLDE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970"/>
            <a:ext cx="990123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199929" y="4367035"/>
            <a:ext cx="950138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b="1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99929" y="5231035"/>
            <a:ext cx="9501380" cy="4302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400" kern="1200" baseline="0" smtClean="0"/>
            </a:lvl1pPr>
            <a:lvl2pPr>
              <a:defRPr lang="de-DE" kern="1200" smtClean="0">
                <a:ea typeface="+mn-ea"/>
                <a:cs typeface="+mn-cs"/>
              </a:defRPr>
            </a:lvl2pPr>
            <a:lvl3pPr>
              <a:defRPr lang="de-DE" kern="1200" smtClean="0">
                <a:ea typeface="+mn-ea"/>
                <a:cs typeface="+mn-cs"/>
              </a:defRPr>
            </a:lvl3pPr>
            <a:lvl4pPr>
              <a:defRPr lang="de-DE" kern="1200" smtClean="0">
                <a:ea typeface="+mn-ea"/>
                <a:cs typeface="+mn-cs"/>
              </a:defRPr>
            </a:lvl4pPr>
            <a:lvl5pPr>
              <a:defRPr lang="de-DE" kern="1200"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 eintragen</a:t>
            </a: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rgbClr val="878C96"/>
          </a:solidFill>
        </p:grpSpPr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Picture 60" descr="DB-NETZE_rgb_M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4000" y="6692901"/>
            <a:ext cx="6894959" cy="936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11.08.2017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4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557338"/>
            <a:ext cx="9504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187736761"/>
              </p:ext>
            </p:extLst>
          </p:nvPr>
        </p:nvGraphicFramePr>
        <p:xfrm>
          <a:off x="0" y="0"/>
          <a:ext cx="15867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67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AG | Referent | Abteilung | </a:t>
            </a:r>
            <a:r>
              <a:rPr lang="de-DE" dirty="0" err="1"/>
              <a:t>xx.xx.xxxx</a:t>
            </a:r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" descr="D:\Users\mathiasmrichter\AppData\Local\Temp\wz10aa\DB_rg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71" y="188550"/>
            <a:ext cx="536826" cy="3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altLang="de-DE" sz="2400" b="0" dirty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lang="de-DE" altLang="de-DE" sz="1600" dirty="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oleObject" Target="../embeddings/oleObject3.bin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599318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Bildung </a:t>
            </a:r>
            <a:r>
              <a:rPr lang="de-DE" dirty="0" err="1" smtClean="0"/>
              <a:t>Systemtrassenstandards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Detail-Vorgehen inkl. Ablauf R-Skripte</a:t>
            </a:r>
            <a:endParaRPr lang="de-DE" dirty="0"/>
          </a:p>
        </p:txBody>
      </p:sp>
      <p:sp>
        <p:nvSpPr>
          <p:cNvPr id="14" name="TW_FOOTER"/>
          <p:cNvSpPr txBox="1">
            <a:spLocks noChangeArrowheads="1"/>
          </p:cNvSpPr>
          <p:nvPr/>
        </p:nvSpPr>
        <p:spPr bwMode="auto">
          <a:xfrm>
            <a:off x="197999" y="5949350"/>
            <a:ext cx="9503309" cy="23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9pPr>
          </a:lstStyle>
          <a:p>
            <a:r>
              <a:rPr lang="de-DE" altLang="de-DE" sz="1200" b="1" dirty="0" smtClean="0"/>
              <a:t>DB Netz AG | Daniel Pöhle | Digitale Kapazitätssteigerung | Frankfurt am Main | 11.08.2017</a:t>
            </a:r>
            <a:endParaRPr lang="de-DE" altLang="de-DE" sz="12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967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876106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think-cell Folie" r:id="rId13" imgW="360" imgH="360" progId="TCLayout.ActiveDocument.1">
                  <p:embed/>
                </p:oleObj>
              </mc:Choice>
              <mc:Fallback>
                <p:oleObj name="think-cell Folie" r:id="rId1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sz="1400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DB Office"/>
              <a:sym typeface="DB Office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der Skripte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/>
          </a:p>
        </p:txBody>
      </p:sp>
      <p:grpSp>
        <p:nvGrpSpPr>
          <p:cNvPr id="10" name="masterHeader"/>
          <p:cNvGrpSpPr/>
          <p:nvPr>
            <p:custDataLst>
              <p:tags r:id="rId5"/>
            </p:custDataLst>
          </p:nvPr>
        </p:nvGrpSpPr>
        <p:grpSpPr>
          <a:xfrm>
            <a:off x="201673" y="1412776"/>
            <a:ext cx="2948746" cy="288032"/>
            <a:chOff x="200340" y="980640"/>
            <a:chExt cx="4680650" cy="576100"/>
          </a:xfrm>
        </p:grpSpPr>
        <p:sp>
          <p:nvSpPr>
            <p:cNvPr id="11" name="ElementHeader1"/>
            <p:cNvSpPr txBox="1">
              <a:spLocks/>
            </p:cNvSpPr>
            <p:nvPr/>
          </p:nvSpPr>
          <p:spPr>
            <a:xfrm>
              <a:off x="200340" y="980640"/>
              <a:ext cx="4680650" cy="43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 anchor="b">
              <a:noAutofit/>
            </a:bodyPr>
            <a:lstStyle>
              <a:defPPr>
                <a:defRPr lang="de-DE"/>
              </a:defPPr>
              <a:lvl1pPr inden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  <a:defRPr sz="1400" b="1">
                  <a:solidFill>
                    <a:srgbClr val="010000"/>
                  </a:solidFill>
                  <a:latin typeface="DB Office"/>
                  <a:cs typeface="Arial" pitchFamily="34" charset="0"/>
                </a:defRPr>
              </a:lvl1pPr>
              <a:lvl2pPr marL="361950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2pPr>
              <a:lvl3pPr marL="542925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3pPr>
              <a:lvl4pPr marL="714375" indent="-171450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4pPr>
              <a:lvl5pPr marL="895350" indent="-180975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 smtClean="0"/>
                <a:t>Ablaufreihenfolge</a:t>
              </a:r>
              <a:endParaRPr lang="de-DE" dirty="0"/>
            </a:p>
          </p:txBody>
        </p:sp>
        <p:cxnSp>
          <p:nvCxnSpPr>
            <p:cNvPr id="13" name="ElementHeader2"/>
            <p:cNvCxnSpPr/>
            <p:nvPr/>
          </p:nvCxnSpPr>
          <p:spPr>
            <a:xfrm>
              <a:off x="200340" y="1556740"/>
              <a:ext cx="4680650" cy="0"/>
            </a:xfrm>
            <a:prstGeom prst="line">
              <a:avLst/>
            </a:prstGeom>
            <a:ln w="9525" cmpd="sng">
              <a:solidFill>
                <a:srgbClr val="878C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masterHeader"/>
          <p:cNvGrpSpPr/>
          <p:nvPr>
            <p:custDataLst>
              <p:tags r:id="rId6"/>
            </p:custDataLst>
          </p:nvPr>
        </p:nvGrpSpPr>
        <p:grpSpPr>
          <a:xfrm>
            <a:off x="3366443" y="1412776"/>
            <a:ext cx="5400600" cy="288032"/>
            <a:chOff x="200340" y="980640"/>
            <a:chExt cx="4680650" cy="576100"/>
          </a:xfrm>
        </p:grpSpPr>
        <p:sp>
          <p:nvSpPr>
            <p:cNvPr id="15" name="ElementHeader1"/>
            <p:cNvSpPr txBox="1">
              <a:spLocks/>
            </p:cNvSpPr>
            <p:nvPr/>
          </p:nvSpPr>
          <p:spPr>
            <a:xfrm>
              <a:off x="200340" y="980640"/>
              <a:ext cx="4680650" cy="43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 anchor="b">
              <a:noAutofit/>
            </a:bodyPr>
            <a:lstStyle>
              <a:defPPr>
                <a:defRPr lang="de-DE"/>
              </a:defPPr>
              <a:lvl1pPr inden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  <a:defRPr sz="1400" b="1">
                  <a:solidFill>
                    <a:srgbClr val="010000"/>
                  </a:solidFill>
                  <a:latin typeface="DB Office"/>
                  <a:cs typeface="Arial" pitchFamily="34" charset="0"/>
                </a:defRPr>
              </a:lvl1pPr>
              <a:lvl2pPr marL="361950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2pPr>
              <a:lvl3pPr marL="542925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3pPr>
              <a:lvl4pPr marL="714375" indent="-171450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4pPr>
              <a:lvl5pPr marL="895350" indent="-180975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 smtClean="0"/>
                <a:t>Arbeitsschritte / Inhalte</a:t>
              </a:r>
              <a:endParaRPr lang="de-DE" dirty="0"/>
            </a:p>
          </p:txBody>
        </p:sp>
        <p:cxnSp>
          <p:nvCxnSpPr>
            <p:cNvPr id="16" name="ElementHeader2"/>
            <p:cNvCxnSpPr/>
            <p:nvPr/>
          </p:nvCxnSpPr>
          <p:spPr>
            <a:xfrm>
              <a:off x="200340" y="1556740"/>
              <a:ext cx="4680650" cy="0"/>
            </a:xfrm>
            <a:prstGeom prst="line">
              <a:avLst/>
            </a:prstGeom>
            <a:ln w="9525" cmpd="sng">
              <a:solidFill>
                <a:srgbClr val="878C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ElementText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01673" y="1772904"/>
            <a:ext cx="2948746" cy="44644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err="1" smtClean="0"/>
              <a:t>newAV-mitLaufwegen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bottomUp_new_a</a:t>
            </a:r>
            <a:r>
              <a:rPr lang="de-DE" dirty="0" smtClean="0"/>
              <a:t>(v)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Bla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checkSelectModelTrain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GainMaximizer</a:t>
            </a:r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11.08.2017</a:t>
            </a:r>
            <a:endParaRPr lang="de-DE" dirty="0"/>
          </a:p>
        </p:txBody>
      </p:sp>
      <p:sp>
        <p:nvSpPr>
          <p:cNvPr id="18" name="ElementText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366443" y="1772904"/>
            <a:ext cx="5400600" cy="44644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Zuordnung der Fahrlagen aus der Gesamtdatei zu den STA und den </a:t>
            </a:r>
            <a:r>
              <a:rPr lang="de-DE" dirty="0" err="1" smtClean="0"/>
              <a:t>FinVe</a:t>
            </a:r>
            <a:r>
              <a:rPr lang="de-DE" dirty="0" smtClean="0"/>
              <a:t>-Messpunkten</a:t>
            </a:r>
            <a:br>
              <a:rPr lang="de-DE" dirty="0" smtClean="0"/>
            </a:br>
            <a:r>
              <a:rPr lang="de-DE" dirty="0" smtClean="0"/>
              <a:t>Ergebnis: Ordner </a:t>
            </a:r>
            <a:r>
              <a:rPr lang="de-DE" dirty="0" err="1" smtClean="0"/>
              <a:t>result_detail</a:t>
            </a:r>
            <a:r>
              <a:rPr lang="de-DE" dirty="0" smtClean="0"/>
              <a:t> mit allen Messpunkten als </a:t>
            </a:r>
            <a:r>
              <a:rPr lang="de-DE" dirty="0" err="1" smtClean="0"/>
              <a:t>csv</a:t>
            </a:r>
            <a:endParaRPr lang="de-DE" dirty="0" smtClean="0"/>
          </a:p>
          <a:p>
            <a:pPr lvl="1"/>
            <a:r>
              <a:rPr lang="de-DE" dirty="0" smtClean="0"/>
              <a:t>Suche je Messpunkt der nichtdominierten Menge an Fahrlagen, die jeweils mindestens 90% der dort verkehrenden Fahrlagen abdeckt, inkl. heuristische </a:t>
            </a:r>
            <a:r>
              <a:rPr lang="de-DE" dirty="0" err="1" smtClean="0"/>
              <a:t>Bestenauswahl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Ergebnis: Ordner </a:t>
            </a:r>
            <a:r>
              <a:rPr lang="de-DE" dirty="0" err="1" smtClean="0"/>
              <a:t>borders_a</a:t>
            </a:r>
            <a:r>
              <a:rPr lang="de-DE" dirty="0" smtClean="0"/>
              <a:t>(v) in </a:t>
            </a:r>
            <a:r>
              <a:rPr lang="de-DE" dirty="0" err="1" smtClean="0"/>
              <a:t>result_detail</a:t>
            </a:r>
            <a:r>
              <a:rPr lang="de-DE" dirty="0" smtClean="0"/>
              <a:t> für jeden Messpunkt als </a:t>
            </a:r>
            <a:r>
              <a:rPr lang="de-DE" dirty="0" err="1" smtClean="0"/>
              <a:t>csv</a:t>
            </a:r>
            <a:r>
              <a:rPr lang="de-DE" dirty="0" smtClean="0"/>
              <a:t>, Datei AllSelections.csv mit allen ausgewählten Repräsentanten</a:t>
            </a:r>
          </a:p>
          <a:p>
            <a:pPr lvl="1"/>
            <a:r>
              <a:rPr lang="de-DE" dirty="0" smtClean="0"/>
              <a:t>Auswählen aus allen Standards mit gleicher </a:t>
            </a:r>
            <a:r>
              <a:rPr lang="de-DE" dirty="0" err="1" smtClean="0"/>
              <a:t>vmax</a:t>
            </a:r>
            <a:r>
              <a:rPr lang="de-DE" dirty="0" smtClean="0"/>
              <a:t>, sodass alle Abschnitte trotzdem noch zu mind. 90% erfüllt bleiben</a:t>
            </a:r>
            <a:br>
              <a:rPr lang="de-DE" dirty="0" smtClean="0"/>
            </a:br>
            <a:r>
              <a:rPr lang="de-DE" dirty="0" smtClean="0"/>
              <a:t>Ergebnis:</a:t>
            </a:r>
          </a:p>
          <a:p>
            <a:pPr lvl="1"/>
            <a:r>
              <a:rPr lang="de-DE" dirty="0" smtClean="0"/>
              <a:t>Auswahl je Messpunkt aus allen Standards sodass die 90% Mindesterfüllung gewährleistet ist</a:t>
            </a:r>
            <a:br>
              <a:rPr lang="de-DE" dirty="0" smtClean="0"/>
            </a:br>
            <a:r>
              <a:rPr lang="de-DE" dirty="0" smtClean="0"/>
              <a:t>Ergebnis: Ordner </a:t>
            </a:r>
            <a:r>
              <a:rPr lang="de-DE" dirty="0" err="1" smtClean="0"/>
              <a:t>coverage</a:t>
            </a:r>
            <a:r>
              <a:rPr lang="de-DE" dirty="0" smtClean="0"/>
              <a:t> in </a:t>
            </a:r>
            <a:r>
              <a:rPr lang="de-DE" dirty="0" err="1" smtClean="0"/>
              <a:t>merge_a</a:t>
            </a:r>
            <a:r>
              <a:rPr lang="de-DE" dirty="0" smtClean="0"/>
              <a:t>(v) mit Vorauswahl  je STA und Datei SYSList_2013_SysID.csv mit zusammengefassten Auswahl</a:t>
            </a:r>
          </a:p>
          <a:p>
            <a:pPr lvl="1"/>
            <a:r>
              <a:rPr lang="de-DE" dirty="0" smtClean="0"/>
              <a:t>Simultane Auswahl der 90% Systemtrasse (lahme Gurke) und der kapazitätsschonenden Systemtrasse (oder 2 falls </a:t>
            </a:r>
            <a:r>
              <a:rPr lang="de-DE" dirty="0" err="1" smtClean="0"/>
              <a:t>vmax</a:t>
            </a:r>
            <a:r>
              <a:rPr lang="de-DE" dirty="0" smtClean="0"/>
              <a:t> &lt;= 50)</a:t>
            </a:r>
            <a:endParaRPr lang="de-DE" dirty="0"/>
          </a:p>
        </p:txBody>
      </p:sp>
      <p:sp>
        <p:nvSpPr>
          <p:cNvPr id="19" name="masterComment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8835003" y="4725144"/>
            <a:ext cx="2303148" cy="1161069"/>
          </a:xfrm>
          <a:prstGeom prst="wedgeRectCallout">
            <a:avLst>
              <a:gd name="adj1" fmla="val -60000"/>
              <a:gd name="adj2" fmla="val 0"/>
            </a:avLst>
          </a:prstGeom>
          <a:solidFill>
            <a:srgbClr val="FDF6B1"/>
          </a:solidFill>
        </p:spPr>
        <p:txBody>
          <a:bodyPr vert="horz" wrap="square" lIns="72000" tIns="72000" rIns="72000" bIns="7200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100" b="1" dirty="0" smtClean="0">
                <a:latin typeface="DB Office"/>
              </a:rPr>
              <a:t>DP 11.08.2017:</a:t>
            </a:r>
            <a:endParaRPr lang="de-DE" sz="1100" b="1" dirty="0">
              <a:latin typeface="DB Office"/>
            </a:endParaRPr>
          </a:p>
          <a:p>
            <a:pPr lvl="1">
              <a:spcBef>
                <a:spcPts val="0"/>
              </a:spcBef>
            </a:pPr>
            <a:r>
              <a:rPr lang="de-DE" sz="1100" dirty="0" smtClean="0">
                <a:latin typeface="DB Office"/>
              </a:rPr>
              <a:t>Besser: T10km berechnen und die </a:t>
            </a:r>
            <a:r>
              <a:rPr lang="de-DE" sz="1100" dirty="0" err="1" smtClean="0">
                <a:latin typeface="DB Office"/>
              </a:rPr>
              <a:t>vmax</a:t>
            </a:r>
            <a:r>
              <a:rPr lang="de-DE" sz="1100" dirty="0" smtClean="0">
                <a:latin typeface="DB Office"/>
              </a:rPr>
              <a:t> &gt;= 90 nicht nehmen sondern durch </a:t>
            </a:r>
            <a:r>
              <a:rPr lang="de-DE" sz="1100" dirty="0" err="1" smtClean="0">
                <a:latin typeface="DB Office"/>
              </a:rPr>
              <a:t>Gain</a:t>
            </a:r>
            <a:r>
              <a:rPr lang="de-DE" sz="1100" dirty="0" smtClean="0">
                <a:latin typeface="DB Office"/>
              </a:rPr>
              <a:t> Systemtrassen abdecken lassen im </a:t>
            </a:r>
            <a:r>
              <a:rPr lang="de-DE" sz="1100" dirty="0" err="1" smtClean="0">
                <a:latin typeface="DB Office"/>
              </a:rPr>
              <a:t>GainMaximizer</a:t>
            </a:r>
            <a:endParaRPr lang="de-DE" sz="1100" dirty="0">
              <a:latin typeface="DB Office"/>
            </a:endParaRPr>
          </a:p>
        </p:txBody>
      </p:sp>
      <p:sp>
        <p:nvSpPr>
          <p:cNvPr id="20" name="masterComment"/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8835003" y="3567850"/>
            <a:ext cx="2303148" cy="653238"/>
          </a:xfrm>
          <a:prstGeom prst="wedgeRectCallout">
            <a:avLst>
              <a:gd name="adj1" fmla="val -60000"/>
              <a:gd name="adj2" fmla="val 0"/>
            </a:avLst>
          </a:prstGeom>
          <a:solidFill>
            <a:srgbClr val="FDF6B1"/>
          </a:solidFill>
        </p:spPr>
        <p:txBody>
          <a:bodyPr vert="horz" wrap="square" lIns="72000" tIns="72000" rIns="72000" bIns="7200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100" b="1" dirty="0" smtClean="0">
                <a:latin typeface="DB Office"/>
              </a:rPr>
              <a:t>DP 11.08.2017:</a:t>
            </a:r>
            <a:endParaRPr lang="de-DE" sz="1100" b="1" dirty="0">
              <a:latin typeface="DB Office"/>
            </a:endParaRPr>
          </a:p>
          <a:p>
            <a:pPr lvl="1">
              <a:spcBef>
                <a:spcPts val="0"/>
              </a:spcBef>
            </a:pPr>
            <a:r>
              <a:rPr lang="de-DE" sz="1100" dirty="0" smtClean="0">
                <a:latin typeface="DB Office"/>
              </a:rPr>
              <a:t>Auswahl sollte besser über T10km erfolgen statt über </a:t>
            </a:r>
            <a:r>
              <a:rPr lang="de-DE" sz="1100" dirty="0" err="1" smtClean="0">
                <a:latin typeface="DB Office"/>
              </a:rPr>
              <a:t>vmax</a:t>
            </a:r>
            <a:endParaRPr lang="de-DE" sz="1100" dirty="0">
              <a:latin typeface="DB Office"/>
            </a:endParaRPr>
          </a:p>
        </p:txBody>
      </p:sp>
      <p:sp>
        <p:nvSpPr>
          <p:cNvPr id="21" name="masterComment"/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8835003" y="1730423"/>
            <a:ext cx="2303148" cy="653238"/>
          </a:xfrm>
          <a:prstGeom prst="wedgeRectCallout">
            <a:avLst>
              <a:gd name="adj1" fmla="val -60000"/>
              <a:gd name="adj2" fmla="val 0"/>
            </a:avLst>
          </a:prstGeom>
          <a:solidFill>
            <a:srgbClr val="FDF6B1"/>
          </a:solidFill>
        </p:spPr>
        <p:txBody>
          <a:bodyPr vert="horz" wrap="square" lIns="72000" tIns="72000" rIns="72000" bIns="7200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100" b="1" dirty="0" smtClean="0">
                <a:latin typeface="DB Office"/>
              </a:rPr>
              <a:t>DP 11.08.2017:</a:t>
            </a:r>
            <a:endParaRPr lang="de-DE" sz="1100" b="1" dirty="0">
              <a:latin typeface="DB Office"/>
            </a:endParaRPr>
          </a:p>
          <a:p>
            <a:pPr lvl="1">
              <a:spcBef>
                <a:spcPts val="0"/>
              </a:spcBef>
            </a:pPr>
            <a:r>
              <a:rPr lang="de-DE" sz="1100" dirty="0" smtClean="0">
                <a:latin typeface="DB Office"/>
              </a:rPr>
              <a:t>Mindestabdeckung von x% aller Zwischenpunkte je STA</a:t>
            </a:r>
            <a:endParaRPr lang="de-DE" sz="1100" dirty="0">
              <a:latin typeface="DB Office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34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11.08.2017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022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ITE-PROTECTED" val="false"/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0000E+000&quot;&gt;&lt;m_msothmcolidx val=&quot;0&quot;/&gt;&lt;m_rgb r=&quot;C8&quot; g=&quot;C8&quot; b=&quot;C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SYlDOjSfqXbAoZEw.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1300,18"/>
  <p:tag name="HOEHE" val="80,002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1300,18"/>
  <p:tag name="HOEHE" val="80,002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4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4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4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SFMI;SPNM"/>
  <p:tag name="SLIDELANGUAGE" val="msoLanguageIDGerma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Germa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S Master 2016">
  <a:themeElements>
    <a:clrScheme name="DB_rot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78C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878C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spcBef>
            <a:spcPts val="600"/>
          </a:spcBef>
          <a:buClr>
            <a:srgbClr val="FF0000"/>
          </a:buClr>
          <a:buSzPct val="85000"/>
          <a:defRPr sz="1400" dirty="0" err="1" smtClean="0">
            <a:solidFill>
              <a:srgbClr val="000000"/>
            </a:solidFill>
            <a:latin typeface="DB Office"/>
          </a:defRPr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 name="Signalblau">
      <a:srgbClr val="004BB4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Grasgrün">
      <a:srgbClr val="00AA00"/>
    </a:custClr>
    <a:custClr name="Gelbgrün">
      <a:srgbClr val="8CB90F"/>
    </a:custClr>
    <a:custClr name="S-Bahn Grün (Sonderstatus)">
      <a:srgbClr val="408335"/>
    </a:custClr>
    <a:custClr name="Gelb">
      <a:srgbClr val="F0CD0A"/>
    </a:custClr>
    <a:custClr name="Sonnengelb">
      <a:srgbClr val="FFAF00"/>
    </a:custClr>
    <a:custClr name="Verkehrsorange">
      <a:srgbClr val="E67800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Grau Stufe 1">
      <a:srgbClr val="E6E6E6"/>
    </a:custClr>
    <a:custClr name="Grau Stufe 2">
      <a:srgbClr val="CDCDCD"/>
    </a:custClr>
    <a:custClr name="Grau Stufe 3">
      <a:srgbClr val="B4B4B4"/>
    </a:custClr>
    <a:custClr name="Grau Stufe 4">
      <a:srgbClr val="9A9A9A"/>
    </a:custClr>
    <a:custClr name="Grau Stufe 5">
      <a:srgbClr val="818181"/>
    </a:custClr>
    <a:custClr name="Grau Stufe 6">
      <a:srgbClr val="666666"/>
    </a:custClr>
    <a:custClr name="Grau Stufe 7">
      <a:srgbClr val="4B4B4B"/>
    </a:custClr>
    <a:custClr name="Grau Stufe 8"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DB_Farben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Benutzerdefiniert</PresentationFormat>
  <Paragraphs>27</Paragraphs>
  <Slides>3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GS Master 2016</vt:lpstr>
      <vt:lpstr>think-cell Folie</vt:lpstr>
      <vt:lpstr>Bildung Systemtrassenstandards</vt:lpstr>
      <vt:lpstr>Ablauf der Skripte</vt:lpstr>
      <vt:lpstr>PowerPoint-Präsentation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danielpoehle</dc:creator>
  <cp:lastModifiedBy>Pöhle, Daniel</cp:lastModifiedBy>
  <cp:revision>106</cp:revision>
  <cp:lastPrinted>2011-12-21T10:31:26Z</cp:lastPrinted>
  <dcterms:created xsi:type="dcterms:W3CDTF">2012-01-18T08:58:54Z</dcterms:created>
  <dcterms:modified xsi:type="dcterms:W3CDTF">2017-08-11T20:44:55Z</dcterms:modified>
</cp:coreProperties>
</file>