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70" r:id="rId6"/>
    <p:sldId id="263" r:id="rId7"/>
    <p:sldId id="268" r:id="rId8"/>
    <p:sldId id="269" r:id="rId9"/>
    <p:sldId id="260" r:id="rId10"/>
    <p:sldId id="259" r:id="rId11"/>
    <p:sldId id="266" r:id="rId12"/>
    <p:sldId id="262" r:id="rId13"/>
    <p:sldId id="264" r:id="rId14"/>
    <p:sldId id="265"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B21E-BC8C-48FC-B039-FFE42E42BB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A8F764A-7399-4BCA-B5CD-9A4A47257A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5C4EA96-E033-4E49-8037-631635AA1045}"/>
              </a:ext>
            </a:extLst>
          </p:cNvPr>
          <p:cNvSpPr>
            <a:spLocks noGrp="1"/>
          </p:cNvSpPr>
          <p:nvPr>
            <p:ph type="dt" sz="half" idx="10"/>
          </p:nvPr>
        </p:nvSpPr>
        <p:spPr/>
        <p:txBody>
          <a:bodyPr/>
          <a:lstStyle/>
          <a:p>
            <a:fld id="{CC1E6EFD-8BED-407B-9EA5-4C920514D18C}" type="datetimeFigureOut">
              <a:rPr lang="en-GB" smtClean="0"/>
              <a:t>19/03/2020</a:t>
            </a:fld>
            <a:endParaRPr lang="en-GB"/>
          </a:p>
        </p:txBody>
      </p:sp>
      <p:sp>
        <p:nvSpPr>
          <p:cNvPr id="5" name="Footer Placeholder 4">
            <a:extLst>
              <a:ext uri="{FF2B5EF4-FFF2-40B4-BE49-F238E27FC236}">
                <a16:creationId xmlns:a16="http://schemas.microsoft.com/office/drawing/2014/main" id="{8CCB6B25-047D-4356-9703-DB3A9147DD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B678C0-AEEB-495B-8B82-E3751FE8BB8C}"/>
              </a:ext>
            </a:extLst>
          </p:cNvPr>
          <p:cNvSpPr>
            <a:spLocks noGrp="1"/>
          </p:cNvSpPr>
          <p:nvPr>
            <p:ph type="sldNum" sz="quarter" idx="12"/>
          </p:nvPr>
        </p:nvSpPr>
        <p:spPr/>
        <p:txBody>
          <a:bodyPr/>
          <a:lstStyle/>
          <a:p>
            <a:fld id="{B9C75FD4-6A1A-4D37-A118-38D97748DD68}" type="slidenum">
              <a:rPr lang="en-GB" smtClean="0"/>
              <a:t>‹#›</a:t>
            </a:fld>
            <a:endParaRPr lang="en-GB"/>
          </a:p>
        </p:txBody>
      </p:sp>
    </p:spTree>
    <p:extLst>
      <p:ext uri="{BB962C8B-B14F-4D97-AF65-F5344CB8AC3E}">
        <p14:creationId xmlns:p14="http://schemas.microsoft.com/office/powerpoint/2010/main" val="835651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F8B14-3224-4DD0-BF78-4457157F98A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E2766D5-5946-43EC-B09F-AC342A72F1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2D7F64-2943-42E6-AE11-8CA856A4EFE6}"/>
              </a:ext>
            </a:extLst>
          </p:cNvPr>
          <p:cNvSpPr>
            <a:spLocks noGrp="1"/>
          </p:cNvSpPr>
          <p:nvPr>
            <p:ph type="dt" sz="half" idx="10"/>
          </p:nvPr>
        </p:nvSpPr>
        <p:spPr/>
        <p:txBody>
          <a:bodyPr/>
          <a:lstStyle/>
          <a:p>
            <a:fld id="{CC1E6EFD-8BED-407B-9EA5-4C920514D18C}" type="datetimeFigureOut">
              <a:rPr lang="en-GB" smtClean="0"/>
              <a:t>19/03/2020</a:t>
            </a:fld>
            <a:endParaRPr lang="en-GB"/>
          </a:p>
        </p:txBody>
      </p:sp>
      <p:sp>
        <p:nvSpPr>
          <p:cNvPr id="5" name="Footer Placeholder 4">
            <a:extLst>
              <a:ext uri="{FF2B5EF4-FFF2-40B4-BE49-F238E27FC236}">
                <a16:creationId xmlns:a16="http://schemas.microsoft.com/office/drawing/2014/main" id="{E2C6F50A-CD57-4703-8FC7-1385AC0002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824D4E-A592-4335-8223-B34EE9D8A93C}"/>
              </a:ext>
            </a:extLst>
          </p:cNvPr>
          <p:cNvSpPr>
            <a:spLocks noGrp="1"/>
          </p:cNvSpPr>
          <p:nvPr>
            <p:ph type="sldNum" sz="quarter" idx="12"/>
          </p:nvPr>
        </p:nvSpPr>
        <p:spPr/>
        <p:txBody>
          <a:bodyPr/>
          <a:lstStyle/>
          <a:p>
            <a:fld id="{B9C75FD4-6A1A-4D37-A118-38D97748DD68}" type="slidenum">
              <a:rPr lang="en-GB" smtClean="0"/>
              <a:t>‹#›</a:t>
            </a:fld>
            <a:endParaRPr lang="en-GB"/>
          </a:p>
        </p:txBody>
      </p:sp>
    </p:spTree>
    <p:extLst>
      <p:ext uri="{BB962C8B-B14F-4D97-AF65-F5344CB8AC3E}">
        <p14:creationId xmlns:p14="http://schemas.microsoft.com/office/powerpoint/2010/main" val="75579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85A299-21C5-4476-B1CA-161E0D5A09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0854107-BA35-49FA-A0A4-B298D104C6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BB248F-951C-418C-82E6-82CD59BE1E63}"/>
              </a:ext>
            </a:extLst>
          </p:cNvPr>
          <p:cNvSpPr>
            <a:spLocks noGrp="1"/>
          </p:cNvSpPr>
          <p:nvPr>
            <p:ph type="dt" sz="half" idx="10"/>
          </p:nvPr>
        </p:nvSpPr>
        <p:spPr/>
        <p:txBody>
          <a:bodyPr/>
          <a:lstStyle/>
          <a:p>
            <a:fld id="{CC1E6EFD-8BED-407B-9EA5-4C920514D18C}" type="datetimeFigureOut">
              <a:rPr lang="en-GB" smtClean="0"/>
              <a:t>19/03/2020</a:t>
            </a:fld>
            <a:endParaRPr lang="en-GB"/>
          </a:p>
        </p:txBody>
      </p:sp>
      <p:sp>
        <p:nvSpPr>
          <p:cNvPr id="5" name="Footer Placeholder 4">
            <a:extLst>
              <a:ext uri="{FF2B5EF4-FFF2-40B4-BE49-F238E27FC236}">
                <a16:creationId xmlns:a16="http://schemas.microsoft.com/office/drawing/2014/main" id="{CB69F644-1C28-46AF-B08E-918B938258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8F1D0E-D4B8-42B3-A536-E2140923418C}"/>
              </a:ext>
            </a:extLst>
          </p:cNvPr>
          <p:cNvSpPr>
            <a:spLocks noGrp="1"/>
          </p:cNvSpPr>
          <p:nvPr>
            <p:ph type="sldNum" sz="quarter" idx="12"/>
          </p:nvPr>
        </p:nvSpPr>
        <p:spPr/>
        <p:txBody>
          <a:bodyPr/>
          <a:lstStyle/>
          <a:p>
            <a:fld id="{B9C75FD4-6A1A-4D37-A118-38D97748DD68}" type="slidenum">
              <a:rPr lang="en-GB" smtClean="0"/>
              <a:t>‹#›</a:t>
            </a:fld>
            <a:endParaRPr lang="en-GB"/>
          </a:p>
        </p:txBody>
      </p:sp>
    </p:spTree>
    <p:extLst>
      <p:ext uri="{BB962C8B-B14F-4D97-AF65-F5344CB8AC3E}">
        <p14:creationId xmlns:p14="http://schemas.microsoft.com/office/powerpoint/2010/main" val="2264528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AD86-F6F3-4749-9C0B-212DAEE957B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7FA6E10-9CED-44F5-A6B1-F3F3565EC9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2756F3-24FB-43C5-BD99-45639EC8D3A4}"/>
              </a:ext>
            </a:extLst>
          </p:cNvPr>
          <p:cNvSpPr>
            <a:spLocks noGrp="1"/>
          </p:cNvSpPr>
          <p:nvPr>
            <p:ph type="dt" sz="half" idx="10"/>
          </p:nvPr>
        </p:nvSpPr>
        <p:spPr/>
        <p:txBody>
          <a:bodyPr/>
          <a:lstStyle/>
          <a:p>
            <a:fld id="{CC1E6EFD-8BED-407B-9EA5-4C920514D18C}" type="datetimeFigureOut">
              <a:rPr lang="en-GB" smtClean="0"/>
              <a:t>19/03/2020</a:t>
            </a:fld>
            <a:endParaRPr lang="en-GB"/>
          </a:p>
        </p:txBody>
      </p:sp>
      <p:sp>
        <p:nvSpPr>
          <p:cNvPr id="5" name="Footer Placeholder 4">
            <a:extLst>
              <a:ext uri="{FF2B5EF4-FFF2-40B4-BE49-F238E27FC236}">
                <a16:creationId xmlns:a16="http://schemas.microsoft.com/office/drawing/2014/main" id="{B03E62E2-CCF3-49AC-9726-7A2D3977F3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716C9D-AAEA-435C-BF6B-B02491FEAE5C}"/>
              </a:ext>
            </a:extLst>
          </p:cNvPr>
          <p:cNvSpPr>
            <a:spLocks noGrp="1"/>
          </p:cNvSpPr>
          <p:nvPr>
            <p:ph type="sldNum" sz="quarter" idx="12"/>
          </p:nvPr>
        </p:nvSpPr>
        <p:spPr/>
        <p:txBody>
          <a:bodyPr/>
          <a:lstStyle/>
          <a:p>
            <a:fld id="{B9C75FD4-6A1A-4D37-A118-38D97748DD68}" type="slidenum">
              <a:rPr lang="en-GB" smtClean="0"/>
              <a:t>‹#›</a:t>
            </a:fld>
            <a:endParaRPr lang="en-GB"/>
          </a:p>
        </p:txBody>
      </p:sp>
    </p:spTree>
    <p:extLst>
      <p:ext uri="{BB962C8B-B14F-4D97-AF65-F5344CB8AC3E}">
        <p14:creationId xmlns:p14="http://schemas.microsoft.com/office/powerpoint/2010/main" val="1808575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06859-B07F-4AA6-90F3-ED6D44701E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41A6FB7-273C-4C33-BC23-708295E8A2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8FAB70-02AD-4D6D-A617-13157A159BEC}"/>
              </a:ext>
            </a:extLst>
          </p:cNvPr>
          <p:cNvSpPr>
            <a:spLocks noGrp="1"/>
          </p:cNvSpPr>
          <p:nvPr>
            <p:ph type="dt" sz="half" idx="10"/>
          </p:nvPr>
        </p:nvSpPr>
        <p:spPr/>
        <p:txBody>
          <a:bodyPr/>
          <a:lstStyle/>
          <a:p>
            <a:fld id="{CC1E6EFD-8BED-407B-9EA5-4C920514D18C}" type="datetimeFigureOut">
              <a:rPr lang="en-GB" smtClean="0"/>
              <a:t>19/03/2020</a:t>
            </a:fld>
            <a:endParaRPr lang="en-GB"/>
          </a:p>
        </p:txBody>
      </p:sp>
      <p:sp>
        <p:nvSpPr>
          <p:cNvPr id="5" name="Footer Placeholder 4">
            <a:extLst>
              <a:ext uri="{FF2B5EF4-FFF2-40B4-BE49-F238E27FC236}">
                <a16:creationId xmlns:a16="http://schemas.microsoft.com/office/drawing/2014/main" id="{A8F93808-3CA2-4BDC-B38E-FEB9AFBF61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8180DD-094D-4F32-B72F-19DD1B59B3D5}"/>
              </a:ext>
            </a:extLst>
          </p:cNvPr>
          <p:cNvSpPr>
            <a:spLocks noGrp="1"/>
          </p:cNvSpPr>
          <p:nvPr>
            <p:ph type="sldNum" sz="quarter" idx="12"/>
          </p:nvPr>
        </p:nvSpPr>
        <p:spPr/>
        <p:txBody>
          <a:bodyPr/>
          <a:lstStyle/>
          <a:p>
            <a:fld id="{B9C75FD4-6A1A-4D37-A118-38D97748DD68}" type="slidenum">
              <a:rPr lang="en-GB" smtClean="0"/>
              <a:t>‹#›</a:t>
            </a:fld>
            <a:endParaRPr lang="en-GB"/>
          </a:p>
        </p:txBody>
      </p:sp>
    </p:spTree>
    <p:extLst>
      <p:ext uri="{BB962C8B-B14F-4D97-AF65-F5344CB8AC3E}">
        <p14:creationId xmlns:p14="http://schemas.microsoft.com/office/powerpoint/2010/main" val="296381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E1CE-ED68-43BA-B02D-D9203371649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07B660C-82AA-43C4-8CDB-D30CD318F6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4633CFC-B8F5-48FD-8A41-FE1B09C8C7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30AB17A-0C35-4CB4-B6E2-64447FA8173C}"/>
              </a:ext>
            </a:extLst>
          </p:cNvPr>
          <p:cNvSpPr>
            <a:spLocks noGrp="1"/>
          </p:cNvSpPr>
          <p:nvPr>
            <p:ph type="dt" sz="half" idx="10"/>
          </p:nvPr>
        </p:nvSpPr>
        <p:spPr/>
        <p:txBody>
          <a:bodyPr/>
          <a:lstStyle/>
          <a:p>
            <a:fld id="{CC1E6EFD-8BED-407B-9EA5-4C920514D18C}" type="datetimeFigureOut">
              <a:rPr lang="en-GB" smtClean="0"/>
              <a:t>19/03/2020</a:t>
            </a:fld>
            <a:endParaRPr lang="en-GB"/>
          </a:p>
        </p:txBody>
      </p:sp>
      <p:sp>
        <p:nvSpPr>
          <p:cNvPr id="6" name="Footer Placeholder 5">
            <a:extLst>
              <a:ext uri="{FF2B5EF4-FFF2-40B4-BE49-F238E27FC236}">
                <a16:creationId xmlns:a16="http://schemas.microsoft.com/office/drawing/2014/main" id="{47F05C41-AB71-45B9-A8FB-7D0D18062F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EEFFD6-1A13-4EC8-8B20-5735ADA2FA44}"/>
              </a:ext>
            </a:extLst>
          </p:cNvPr>
          <p:cNvSpPr>
            <a:spLocks noGrp="1"/>
          </p:cNvSpPr>
          <p:nvPr>
            <p:ph type="sldNum" sz="quarter" idx="12"/>
          </p:nvPr>
        </p:nvSpPr>
        <p:spPr/>
        <p:txBody>
          <a:bodyPr/>
          <a:lstStyle/>
          <a:p>
            <a:fld id="{B9C75FD4-6A1A-4D37-A118-38D97748DD68}" type="slidenum">
              <a:rPr lang="en-GB" smtClean="0"/>
              <a:t>‹#›</a:t>
            </a:fld>
            <a:endParaRPr lang="en-GB"/>
          </a:p>
        </p:txBody>
      </p:sp>
    </p:spTree>
    <p:extLst>
      <p:ext uri="{BB962C8B-B14F-4D97-AF65-F5344CB8AC3E}">
        <p14:creationId xmlns:p14="http://schemas.microsoft.com/office/powerpoint/2010/main" val="3157213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E95B-B13C-4DC6-8327-D8FA01010AB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F88CF08-1627-44DA-94EA-F623F0D82B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EDC66C-CC5B-4AC9-B07E-6EE5D30EAB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F3467DD-FA15-4EC1-A106-EDA1769C9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CCA96B-84F2-43DE-9FC7-011336FDA5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1A26D43-E20F-4B56-8C1F-D718FD7DE63F}"/>
              </a:ext>
            </a:extLst>
          </p:cNvPr>
          <p:cNvSpPr>
            <a:spLocks noGrp="1"/>
          </p:cNvSpPr>
          <p:nvPr>
            <p:ph type="dt" sz="half" idx="10"/>
          </p:nvPr>
        </p:nvSpPr>
        <p:spPr/>
        <p:txBody>
          <a:bodyPr/>
          <a:lstStyle/>
          <a:p>
            <a:fld id="{CC1E6EFD-8BED-407B-9EA5-4C920514D18C}" type="datetimeFigureOut">
              <a:rPr lang="en-GB" smtClean="0"/>
              <a:t>19/03/2020</a:t>
            </a:fld>
            <a:endParaRPr lang="en-GB"/>
          </a:p>
        </p:txBody>
      </p:sp>
      <p:sp>
        <p:nvSpPr>
          <p:cNvPr id="8" name="Footer Placeholder 7">
            <a:extLst>
              <a:ext uri="{FF2B5EF4-FFF2-40B4-BE49-F238E27FC236}">
                <a16:creationId xmlns:a16="http://schemas.microsoft.com/office/drawing/2014/main" id="{50DC8D1C-FF7E-48FC-AE20-4F05B1C595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01812E4-2F95-4259-A020-C9EE87254F4D}"/>
              </a:ext>
            </a:extLst>
          </p:cNvPr>
          <p:cNvSpPr>
            <a:spLocks noGrp="1"/>
          </p:cNvSpPr>
          <p:nvPr>
            <p:ph type="sldNum" sz="quarter" idx="12"/>
          </p:nvPr>
        </p:nvSpPr>
        <p:spPr/>
        <p:txBody>
          <a:bodyPr/>
          <a:lstStyle/>
          <a:p>
            <a:fld id="{B9C75FD4-6A1A-4D37-A118-38D97748DD68}" type="slidenum">
              <a:rPr lang="en-GB" smtClean="0"/>
              <a:t>‹#›</a:t>
            </a:fld>
            <a:endParaRPr lang="en-GB"/>
          </a:p>
        </p:txBody>
      </p:sp>
    </p:spTree>
    <p:extLst>
      <p:ext uri="{BB962C8B-B14F-4D97-AF65-F5344CB8AC3E}">
        <p14:creationId xmlns:p14="http://schemas.microsoft.com/office/powerpoint/2010/main" val="267511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C655-19DB-4E3B-8F8C-984F9E3D770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E988EFD-D287-49F0-B04F-C1B52B4BED2B}"/>
              </a:ext>
            </a:extLst>
          </p:cNvPr>
          <p:cNvSpPr>
            <a:spLocks noGrp="1"/>
          </p:cNvSpPr>
          <p:nvPr>
            <p:ph type="dt" sz="half" idx="10"/>
          </p:nvPr>
        </p:nvSpPr>
        <p:spPr/>
        <p:txBody>
          <a:bodyPr/>
          <a:lstStyle/>
          <a:p>
            <a:fld id="{CC1E6EFD-8BED-407B-9EA5-4C920514D18C}" type="datetimeFigureOut">
              <a:rPr lang="en-GB" smtClean="0"/>
              <a:t>19/03/2020</a:t>
            </a:fld>
            <a:endParaRPr lang="en-GB"/>
          </a:p>
        </p:txBody>
      </p:sp>
      <p:sp>
        <p:nvSpPr>
          <p:cNvPr id="4" name="Footer Placeholder 3">
            <a:extLst>
              <a:ext uri="{FF2B5EF4-FFF2-40B4-BE49-F238E27FC236}">
                <a16:creationId xmlns:a16="http://schemas.microsoft.com/office/drawing/2014/main" id="{A1BDC7B0-E2A6-4631-95EE-C7A820BD31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5191506-32DE-4539-9A2E-0A5415DE4184}"/>
              </a:ext>
            </a:extLst>
          </p:cNvPr>
          <p:cNvSpPr>
            <a:spLocks noGrp="1"/>
          </p:cNvSpPr>
          <p:nvPr>
            <p:ph type="sldNum" sz="quarter" idx="12"/>
          </p:nvPr>
        </p:nvSpPr>
        <p:spPr/>
        <p:txBody>
          <a:bodyPr/>
          <a:lstStyle/>
          <a:p>
            <a:fld id="{B9C75FD4-6A1A-4D37-A118-38D97748DD68}" type="slidenum">
              <a:rPr lang="en-GB" smtClean="0"/>
              <a:t>‹#›</a:t>
            </a:fld>
            <a:endParaRPr lang="en-GB"/>
          </a:p>
        </p:txBody>
      </p:sp>
    </p:spTree>
    <p:extLst>
      <p:ext uri="{BB962C8B-B14F-4D97-AF65-F5344CB8AC3E}">
        <p14:creationId xmlns:p14="http://schemas.microsoft.com/office/powerpoint/2010/main" val="2478388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89895-EFC1-46C1-95D4-0A32CF422CB8}"/>
              </a:ext>
            </a:extLst>
          </p:cNvPr>
          <p:cNvSpPr>
            <a:spLocks noGrp="1"/>
          </p:cNvSpPr>
          <p:nvPr>
            <p:ph type="dt" sz="half" idx="10"/>
          </p:nvPr>
        </p:nvSpPr>
        <p:spPr/>
        <p:txBody>
          <a:bodyPr/>
          <a:lstStyle/>
          <a:p>
            <a:fld id="{CC1E6EFD-8BED-407B-9EA5-4C920514D18C}" type="datetimeFigureOut">
              <a:rPr lang="en-GB" smtClean="0"/>
              <a:t>19/03/2020</a:t>
            </a:fld>
            <a:endParaRPr lang="en-GB"/>
          </a:p>
        </p:txBody>
      </p:sp>
      <p:sp>
        <p:nvSpPr>
          <p:cNvPr id="3" name="Footer Placeholder 2">
            <a:extLst>
              <a:ext uri="{FF2B5EF4-FFF2-40B4-BE49-F238E27FC236}">
                <a16:creationId xmlns:a16="http://schemas.microsoft.com/office/drawing/2014/main" id="{0F1E720C-8816-49B5-B5BA-5D4CAFE1292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83523E1-A7E4-4EC4-8C6B-88A9C69675A0}"/>
              </a:ext>
            </a:extLst>
          </p:cNvPr>
          <p:cNvSpPr>
            <a:spLocks noGrp="1"/>
          </p:cNvSpPr>
          <p:nvPr>
            <p:ph type="sldNum" sz="quarter" idx="12"/>
          </p:nvPr>
        </p:nvSpPr>
        <p:spPr/>
        <p:txBody>
          <a:bodyPr/>
          <a:lstStyle/>
          <a:p>
            <a:fld id="{B9C75FD4-6A1A-4D37-A118-38D97748DD68}" type="slidenum">
              <a:rPr lang="en-GB" smtClean="0"/>
              <a:t>‹#›</a:t>
            </a:fld>
            <a:endParaRPr lang="en-GB"/>
          </a:p>
        </p:txBody>
      </p:sp>
    </p:spTree>
    <p:extLst>
      <p:ext uri="{BB962C8B-B14F-4D97-AF65-F5344CB8AC3E}">
        <p14:creationId xmlns:p14="http://schemas.microsoft.com/office/powerpoint/2010/main" val="4095529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64DCF-C148-49B3-ADFD-DC2CA7C7C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110D4C-441E-4DD2-AF11-12ED079F7A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553B33D-CDFE-4A8B-8A37-44C36998A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054CA-129F-4DE2-8F21-501A0F31C182}"/>
              </a:ext>
            </a:extLst>
          </p:cNvPr>
          <p:cNvSpPr>
            <a:spLocks noGrp="1"/>
          </p:cNvSpPr>
          <p:nvPr>
            <p:ph type="dt" sz="half" idx="10"/>
          </p:nvPr>
        </p:nvSpPr>
        <p:spPr/>
        <p:txBody>
          <a:bodyPr/>
          <a:lstStyle/>
          <a:p>
            <a:fld id="{CC1E6EFD-8BED-407B-9EA5-4C920514D18C}" type="datetimeFigureOut">
              <a:rPr lang="en-GB" smtClean="0"/>
              <a:t>19/03/2020</a:t>
            </a:fld>
            <a:endParaRPr lang="en-GB"/>
          </a:p>
        </p:txBody>
      </p:sp>
      <p:sp>
        <p:nvSpPr>
          <p:cNvPr id="6" name="Footer Placeholder 5">
            <a:extLst>
              <a:ext uri="{FF2B5EF4-FFF2-40B4-BE49-F238E27FC236}">
                <a16:creationId xmlns:a16="http://schemas.microsoft.com/office/drawing/2014/main" id="{78E8DC2D-9549-4C35-8225-82771C2697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4A33EC-02C7-4847-B36E-5DB0D01A018C}"/>
              </a:ext>
            </a:extLst>
          </p:cNvPr>
          <p:cNvSpPr>
            <a:spLocks noGrp="1"/>
          </p:cNvSpPr>
          <p:nvPr>
            <p:ph type="sldNum" sz="quarter" idx="12"/>
          </p:nvPr>
        </p:nvSpPr>
        <p:spPr/>
        <p:txBody>
          <a:bodyPr/>
          <a:lstStyle/>
          <a:p>
            <a:fld id="{B9C75FD4-6A1A-4D37-A118-38D97748DD68}" type="slidenum">
              <a:rPr lang="en-GB" smtClean="0"/>
              <a:t>‹#›</a:t>
            </a:fld>
            <a:endParaRPr lang="en-GB"/>
          </a:p>
        </p:txBody>
      </p:sp>
    </p:spTree>
    <p:extLst>
      <p:ext uri="{BB962C8B-B14F-4D97-AF65-F5344CB8AC3E}">
        <p14:creationId xmlns:p14="http://schemas.microsoft.com/office/powerpoint/2010/main" val="1335366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E2A8-5834-4058-A9AA-627C2EE876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68EC8C9-E244-44DA-8400-79023F7467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2C407A-961B-4E72-B4A5-6C33CAA992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34E8D-5ABE-4FFC-B65E-3B6577117802}"/>
              </a:ext>
            </a:extLst>
          </p:cNvPr>
          <p:cNvSpPr>
            <a:spLocks noGrp="1"/>
          </p:cNvSpPr>
          <p:nvPr>
            <p:ph type="dt" sz="half" idx="10"/>
          </p:nvPr>
        </p:nvSpPr>
        <p:spPr/>
        <p:txBody>
          <a:bodyPr/>
          <a:lstStyle/>
          <a:p>
            <a:fld id="{CC1E6EFD-8BED-407B-9EA5-4C920514D18C}" type="datetimeFigureOut">
              <a:rPr lang="en-GB" smtClean="0"/>
              <a:t>19/03/2020</a:t>
            </a:fld>
            <a:endParaRPr lang="en-GB"/>
          </a:p>
        </p:txBody>
      </p:sp>
      <p:sp>
        <p:nvSpPr>
          <p:cNvPr id="6" name="Footer Placeholder 5">
            <a:extLst>
              <a:ext uri="{FF2B5EF4-FFF2-40B4-BE49-F238E27FC236}">
                <a16:creationId xmlns:a16="http://schemas.microsoft.com/office/drawing/2014/main" id="{0A4D2AB2-A78E-4737-8633-0321DDFFF1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A6E11C-BAF4-4CE9-9797-DE4863BB52E4}"/>
              </a:ext>
            </a:extLst>
          </p:cNvPr>
          <p:cNvSpPr>
            <a:spLocks noGrp="1"/>
          </p:cNvSpPr>
          <p:nvPr>
            <p:ph type="sldNum" sz="quarter" idx="12"/>
          </p:nvPr>
        </p:nvSpPr>
        <p:spPr/>
        <p:txBody>
          <a:bodyPr/>
          <a:lstStyle/>
          <a:p>
            <a:fld id="{B9C75FD4-6A1A-4D37-A118-38D97748DD68}" type="slidenum">
              <a:rPr lang="en-GB" smtClean="0"/>
              <a:t>‹#›</a:t>
            </a:fld>
            <a:endParaRPr lang="en-GB"/>
          </a:p>
        </p:txBody>
      </p:sp>
    </p:spTree>
    <p:extLst>
      <p:ext uri="{BB962C8B-B14F-4D97-AF65-F5344CB8AC3E}">
        <p14:creationId xmlns:p14="http://schemas.microsoft.com/office/powerpoint/2010/main" val="175516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CD12E1-E0F3-479E-8CDC-7A30540341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7F0EAF-926C-43A6-8352-707A567BF5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A93FE6-39CB-42EB-9340-3D4E840D0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E6EFD-8BED-407B-9EA5-4C920514D18C}" type="datetimeFigureOut">
              <a:rPr lang="en-GB" smtClean="0"/>
              <a:t>19/03/2020</a:t>
            </a:fld>
            <a:endParaRPr lang="en-GB"/>
          </a:p>
        </p:txBody>
      </p:sp>
      <p:sp>
        <p:nvSpPr>
          <p:cNvPr id="5" name="Footer Placeholder 4">
            <a:extLst>
              <a:ext uri="{FF2B5EF4-FFF2-40B4-BE49-F238E27FC236}">
                <a16:creationId xmlns:a16="http://schemas.microsoft.com/office/drawing/2014/main" id="{9D8BA79B-37C8-40A7-AE9B-E4486909BE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8AD6305-F8BA-4FE9-9E3A-321AD5659B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C75FD4-6A1A-4D37-A118-38D97748DD68}" type="slidenum">
              <a:rPr lang="en-GB" smtClean="0"/>
              <a:t>‹#›</a:t>
            </a:fld>
            <a:endParaRPr lang="en-GB"/>
          </a:p>
        </p:txBody>
      </p:sp>
    </p:spTree>
    <p:extLst>
      <p:ext uri="{BB962C8B-B14F-4D97-AF65-F5344CB8AC3E}">
        <p14:creationId xmlns:p14="http://schemas.microsoft.com/office/powerpoint/2010/main" val="597448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13C63-E55E-4995-B928-7788C7BA97E1}"/>
              </a:ext>
            </a:extLst>
          </p:cNvPr>
          <p:cNvSpPr>
            <a:spLocks noGrp="1"/>
          </p:cNvSpPr>
          <p:nvPr>
            <p:ph type="ctrTitle"/>
          </p:nvPr>
        </p:nvSpPr>
        <p:spPr/>
        <p:txBody>
          <a:bodyPr/>
          <a:lstStyle/>
          <a:p>
            <a:r>
              <a:rPr lang="en-GB" dirty="0"/>
              <a:t>Level 6 Group Project </a:t>
            </a:r>
          </a:p>
        </p:txBody>
      </p:sp>
      <p:sp>
        <p:nvSpPr>
          <p:cNvPr id="3" name="Subtitle 2">
            <a:extLst>
              <a:ext uri="{FF2B5EF4-FFF2-40B4-BE49-F238E27FC236}">
                <a16:creationId xmlns:a16="http://schemas.microsoft.com/office/drawing/2014/main" id="{875576A1-54C0-4E9A-96F1-490335B805E8}"/>
              </a:ext>
            </a:extLst>
          </p:cNvPr>
          <p:cNvSpPr>
            <a:spLocks noGrp="1"/>
          </p:cNvSpPr>
          <p:nvPr>
            <p:ph type="subTitle" idx="1"/>
          </p:nvPr>
        </p:nvSpPr>
        <p:spPr/>
        <p:txBody>
          <a:bodyPr/>
          <a:lstStyle/>
          <a:p>
            <a:r>
              <a:rPr lang="en-GB" dirty="0"/>
              <a:t>Lenneth Dayaon </a:t>
            </a:r>
            <a:br>
              <a:rPr lang="en-GB" dirty="0"/>
            </a:br>
            <a:r>
              <a:rPr lang="en-GB" dirty="0"/>
              <a:t>Willoughby Axtell </a:t>
            </a:r>
            <a:br>
              <a:rPr lang="en-GB" dirty="0"/>
            </a:br>
            <a:r>
              <a:rPr lang="en-GB" dirty="0"/>
              <a:t>Dan </a:t>
            </a:r>
            <a:r>
              <a:rPr lang="en-GB" dirty="0" err="1"/>
              <a:t>Pokladek</a:t>
            </a:r>
            <a:r>
              <a:rPr lang="en-GB" dirty="0"/>
              <a:t> </a:t>
            </a:r>
          </a:p>
        </p:txBody>
      </p:sp>
    </p:spTree>
    <p:extLst>
      <p:ext uri="{BB962C8B-B14F-4D97-AF65-F5344CB8AC3E}">
        <p14:creationId xmlns:p14="http://schemas.microsoft.com/office/powerpoint/2010/main" val="1148048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2E9EC-0DBA-45DD-BF5D-66528F93DAE7}"/>
              </a:ext>
            </a:extLst>
          </p:cNvPr>
          <p:cNvSpPr>
            <a:spLocks noGrp="1"/>
          </p:cNvSpPr>
          <p:nvPr>
            <p:ph type="title"/>
          </p:nvPr>
        </p:nvSpPr>
        <p:spPr/>
        <p:txBody>
          <a:bodyPr/>
          <a:lstStyle/>
          <a:p>
            <a:r>
              <a:rPr lang="en-GB" dirty="0"/>
              <a:t>Core Game Loop</a:t>
            </a:r>
          </a:p>
        </p:txBody>
      </p:sp>
      <p:sp>
        <p:nvSpPr>
          <p:cNvPr id="3" name="Content Placeholder 2">
            <a:extLst>
              <a:ext uri="{FF2B5EF4-FFF2-40B4-BE49-F238E27FC236}">
                <a16:creationId xmlns:a16="http://schemas.microsoft.com/office/drawing/2014/main" id="{32ADC192-0E76-4E24-ABAA-826E269EAE3A}"/>
              </a:ext>
            </a:extLst>
          </p:cNvPr>
          <p:cNvSpPr>
            <a:spLocks noGrp="1"/>
          </p:cNvSpPr>
          <p:nvPr>
            <p:ph idx="1"/>
          </p:nvPr>
        </p:nvSpPr>
        <p:spPr/>
        <p:txBody>
          <a:bodyPr/>
          <a:lstStyle/>
          <a:p>
            <a:r>
              <a:rPr lang="en-GB" dirty="0"/>
              <a:t>Kill – Action </a:t>
            </a:r>
          </a:p>
          <a:p>
            <a:r>
              <a:rPr lang="en-GB" dirty="0"/>
              <a:t>Collect – Reward and anticipation </a:t>
            </a:r>
          </a:p>
          <a:p>
            <a:r>
              <a:rPr lang="en-GB" dirty="0"/>
              <a:t>Get Stronger by buying items – Anticipation and reward </a:t>
            </a:r>
          </a:p>
          <a:p>
            <a:endParaRPr lang="en-GB" dirty="0"/>
          </a:p>
          <a:p>
            <a:r>
              <a:rPr lang="en-GB" dirty="0"/>
              <a:t>We need to create more anticipation (show the players what they could be) </a:t>
            </a:r>
          </a:p>
          <a:p>
            <a:endParaRPr lang="en-GB" dirty="0"/>
          </a:p>
          <a:p>
            <a:endParaRPr lang="en-GB" dirty="0"/>
          </a:p>
        </p:txBody>
      </p:sp>
    </p:spTree>
    <p:extLst>
      <p:ext uri="{BB962C8B-B14F-4D97-AF65-F5344CB8AC3E}">
        <p14:creationId xmlns:p14="http://schemas.microsoft.com/office/powerpoint/2010/main" val="2573958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413E-8B48-47BF-82FB-63DB04117459}"/>
              </a:ext>
            </a:extLst>
          </p:cNvPr>
          <p:cNvSpPr>
            <a:spLocks noGrp="1"/>
          </p:cNvSpPr>
          <p:nvPr>
            <p:ph type="title"/>
          </p:nvPr>
        </p:nvSpPr>
        <p:spPr/>
        <p:txBody>
          <a:bodyPr/>
          <a:lstStyle/>
          <a:p>
            <a:r>
              <a:rPr lang="en-GB" dirty="0"/>
              <a:t>The compulsion loop </a:t>
            </a:r>
          </a:p>
        </p:txBody>
      </p:sp>
      <p:sp>
        <p:nvSpPr>
          <p:cNvPr id="3" name="Content Placeholder 2">
            <a:extLst>
              <a:ext uri="{FF2B5EF4-FFF2-40B4-BE49-F238E27FC236}">
                <a16:creationId xmlns:a16="http://schemas.microsoft.com/office/drawing/2014/main" id="{4CD4848D-F1E4-4C2E-93A5-C6EF0E88DF67}"/>
              </a:ext>
            </a:extLst>
          </p:cNvPr>
          <p:cNvSpPr>
            <a:spLocks noGrp="1"/>
          </p:cNvSpPr>
          <p:nvPr>
            <p:ph idx="1"/>
          </p:nvPr>
        </p:nvSpPr>
        <p:spPr/>
        <p:txBody>
          <a:bodyPr>
            <a:normAutofit lnSpcReduction="10000"/>
          </a:bodyPr>
          <a:lstStyle/>
          <a:p>
            <a:pPr marL="0" indent="0">
              <a:buNone/>
            </a:pPr>
            <a:r>
              <a:rPr lang="en-GB" dirty="0"/>
              <a:t>Endowed progress – to make the players keep playing, what do they keep when they die?</a:t>
            </a:r>
          </a:p>
          <a:p>
            <a:pPr marL="0" indent="0">
              <a:buNone/>
            </a:pPr>
            <a:r>
              <a:rPr lang="en-GB" dirty="0"/>
              <a:t>The Availability Heuristic - what makes the game memorable?</a:t>
            </a:r>
          </a:p>
          <a:p>
            <a:pPr marL="0" indent="0">
              <a:buNone/>
            </a:pPr>
            <a:r>
              <a:rPr lang="en-GB" dirty="0"/>
              <a:t> </a:t>
            </a:r>
          </a:p>
          <a:p>
            <a:pPr marL="0" lvl="0" indent="0">
              <a:buNone/>
            </a:pPr>
            <a:r>
              <a:rPr lang="en-GB" b="1" dirty="0"/>
              <a:t>Our solution </a:t>
            </a:r>
            <a:endParaRPr lang="en-GB" dirty="0"/>
          </a:p>
          <a:p>
            <a:pPr marL="0" lvl="0" indent="0">
              <a:buNone/>
            </a:pPr>
            <a:r>
              <a:rPr lang="en-GB" dirty="0"/>
              <a:t>- </a:t>
            </a:r>
            <a:r>
              <a:rPr lang="en-GB" dirty="0" err="1"/>
              <a:t>Roguelite</a:t>
            </a:r>
            <a:r>
              <a:rPr lang="en-GB" dirty="0"/>
              <a:t> what does player keep? </a:t>
            </a:r>
          </a:p>
          <a:p>
            <a:pPr lvl="0"/>
            <a:r>
              <a:rPr lang="en-GB" dirty="0"/>
              <a:t>High score – big numbers for enemy kills  </a:t>
            </a:r>
          </a:p>
          <a:p>
            <a:pPr lvl="0"/>
            <a:r>
              <a:rPr lang="en-GB" dirty="0"/>
              <a:t>Boss room – give the players a lot of gems</a:t>
            </a:r>
          </a:p>
          <a:p>
            <a:pPr lvl="0"/>
            <a:r>
              <a:rPr lang="en-GB" dirty="0"/>
              <a:t>Kill count = out of 25 (how many required enemy kills) </a:t>
            </a:r>
          </a:p>
          <a:p>
            <a:pPr marL="0" indent="0">
              <a:buNone/>
            </a:pPr>
            <a:endParaRPr lang="en-GB" dirty="0"/>
          </a:p>
        </p:txBody>
      </p:sp>
    </p:spTree>
    <p:extLst>
      <p:ext uri="{BB962C8B-B14F-4D97-AF65-F5344CB8AC3E}">
        <p14:creationId xmlns:p14="http://schemas.microsoft.com/office/powerpoint/2010/main" val="1780159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3F92-F791-4AC1-9EAA-A47500CF4923}"/>
              </a:ext>
            </a:extLst>
          </p:cNvPr>
          <p:cNvSpPr>
            <a:spLocks noGrp="1"/>
          </p:cNvSpPr>
          <p:nvPr>
            <p:ph type="title"/>
          </p:nvPr>
        </p:nvSpPr>
        <p:spPr/>
        <p:txBody>
          <a:bodyPr/>
          <a:lstStyle/>
          <a:p>
            <a:r>
              <a:rPr lang="en-GB" dirty="0"/>
              <a:t>Features in our game</a:t>
            </a:r>
          </a:p>
        </p:txBody>
      </p:sp>
      <p:sp>
        <p:nvSpPr>
          <p:cNvPr id="3" name="Content Placeholder 2">
            <a:extLst>
              <a:ext uri="{FF2B5EF4-FFF2-40B4-BE49-F238E27FC236}">
                <a16:creationId xmlns:a16="http://schemas.microsoft.com/office/drawing/2014/main" id="{85C2C56E-1554-4B80-AAFE-8E5E518D26C6}"/>
              </a:ext>
            </a:extLst>
          </p:cNvPr>
          <p:cNvSpPr>
            <a:spLocks noGrp="1"/>
          </p:cNvSpPr>
          <p:nvPr>
            <p:ph idx="1"/>
          </p:nvPr>
        </p:nvSpPr>
        <p:spPr/>
        <p:txBody>
          <a:bodyPr/>
          <a:lstStyle/>
          <a:p>
            <a:r>
              <a:rPr lang="en-GB" dirty="0"/>
              <a:t>Day and night cycle </a:t>
            </a:r>
          </a:p>
          <a:p>
            <a:r>
              <a:rPr lang="en-GB" dirty="0"/>
              <a:t>Shopkeeper </a:t>
            </a:r>
          </a:p>
          <a:p>
            <a:r>
              <a:rPr lang="en-GB" dirty="0"/>
              <a:t>Various short and long range enemies </a:t>
            </a:r>
          </a:p>
          <a:p>
            <a:r>
              <a:rPr lang="en-GB" dirty="0"/>
              <a:t>Different player abilities </a:t>
            </a:r>
          </a:p>
          <a:p>
            <a:r>
              <a:rPr lang="en-GB" dirty="0"/>
              <a:t>Probabilities on item &amp; enemies </a:t>
            </a:r>
          </a:p>
          <a:p>
            <a:endParaRPr lang="en-GB" dirty="0"/>
          </a:p>
          <a:p>
            <a:endParaRPr lang="en-GB" dirty="0"/>
          </a:p>
        </p:txBody>
      </p:sp>
    </p:spTree>
    <p:extLst>
      <p:ext uri="{BB962C8B-B14F-4D97-AF65-F5344CB8AC3E}">
        <p14:creationId xmlns:p14="http://schemas.microsoft.com/office/powerpoint/2010/main" val="1431530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C147-D80F-48D5-891F-4DEB02639EA4}"/>
              </a:ext>
            </a:extLst>
          </p:cNvPr>
          <p:cNvSpPr>
            <a:spLocks noGrp="1"/>
          </p:cNvSpPr>
          <p:nvPr>
            <p:ph type="title"/>
          </p:nvPr>
        </p:nvSpPr>
        <p:spPr/>
        <p:txBody>
          <a:bodyPr/>
          <a:lstStyle/>
          <a:p>
            <a:r>
              <a:rPr lang="en-GB" dirty="0"/>
              <a:t>Giving player feedback (telegraphing) </a:t>
            </a:r>
          </a:p>
        </p:txBody>
      </p:sp>
      <p:sp>
        <p:nvSpPr>
          <p:cNvPr id="3" name="Content Placeholder 2">
            <a:extLst>
              <a:ext uri="{FF2B5EF4-FFF2-40B4-BE49-F238E27FC236}">
                <a16:creationId xmlns:a16="http://schemas.microsoft.com/office/drawing/2014/main" id="{551117E6-4C2C-4DB1-AECE-7F3976F639C9}"/>
              </a:ext>
            </a:extLst>
          </p:cNvPr>
          <p:cNvSpPr>
            <a:spLocks noGrp="1"/>
          </p:cNvSpPr>
          <p:nvPr>
            <p:ph idx="1"/>
          </p:nvPr>
        </p:nvSpPr>
        <p:spPr/>
        <p:txBody>
          <a:bodyPr/>
          <a:lstStyle/>
          <a:p>
            <a:endParaRPr lang="en-GB" dirty="0"/>
          </a:p>
        </p:txBody>
      </p:sp>
      <p:pic>
        <p:nvPicPr>
          <p:cNvPr id="4" name="Graphic 3" descr="Hammer">
            <a:extLst>
              <a:ext uri="{FF2B5EF4-FFF2-40B4-BE49-F238E27FC236}">
                <a16:creationId xmlns:a16="http://schemas.microsoft.com/office/drawing/2014/main" id="{948FA9FF-8675-415A-9F87-E4C0FC0DC4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5211" y="4169484"/>
            <a:ext cx="2600935" cy="2600935"/>
          </a:xfrm>
          <a:prstGeom prst="rect">
            <a:avLst/>
          </a:prstGeom>
        </p:spPr>
      </p:pic>
    </p:spTree>
    <p:extLst>
      <p:ext uri="{BB962C8B-B14F-4D97-AF65-F5344CB8AC3E}">
        <p14:creationId xmlns:p14="http://schemas.microsoft.com/office/powerpoint/2010/main" val="3290126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BBFE5-10C6-414A-AB48-D4B66DCD4DB1}"/>
              </a:ext>
            </a:extLst>
          </p:cNvPr>
          <p:cNvSpPr>
            <a:spLocks noGrp="1"/>
          </p:cNvSpPr>
          <p:nvPr>
            <p:ph type="title"/>
          </p:nvPr>
        </p:nvSpPr>
        <p:spPr/>
        <p:txBody>
          <a:bodyPr/>
          <a:lstStyle/>
          <a:p>
            <a:r>
              <a:rPr lang="en-GB" dirty="0"/>
              <a:t>Giving the game more juice – Rewarding feedback </a:t>
            </a:r>
          </a:p>
        </p:txBody>
      </p:sp>
      <p:sp>
        <p:nvSpPr>
          <p:cNvPr id="3" name="Content Placeholder 2">
            <a:extLst>
              <a:ext uri="{FF2B5EF4-FFF2-40B4-BE49-F238E27FC236}">
                <a16:creationId xmlns:a16="http://schemas.microsoft.com/office/drawing/2014/main" id="{9F949EB4-4978-4234-88C7-ABD45FB7235E}"/>
              </a:ext>
            </a:extLst>
          </p:cNvPr>
          <p:cNvSpPr>
            <a:spLocks noGrp="1"/>
          </p:cNvSpPr>
          <p:nvPr>
            <p:ph idx="1"/>
          </p:nvPr>
        </p:nvSpPr>
        <p:spPr/>
        <p:txBody>
          <a:bodyPr/>
          <a:lstStyle/>
          <a:p>
            <a:pPr marL="0" indent="0">
              <a:buNone/>
            </a:pPr>
            <a:endParaRPr lang="en-GB" dirty="0"/>
          </a:p>
        </p:txBody>
      </p:sp>
      <p:pic>
        <p:nvPicPr>
          <p:cNvPr id="4" name="Graphic 3" descr="Hammer">
            <a:extLst>
              <a:ext uri="{FF2B5EF4-FFF2-40B4-BE49-F238E27FC236}">
                <a16:creationId xmlns:a16="http://schemas.microsoft.com/office/drawing/2014/main" id="{EC586A86-1921-4068-9EC7-FB694E113E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91065" y="4257065"/>
            <a:ext cx="2600935" cy="2600935"/>
          </a:xfrm>
          <a:prstGeom prst="rect">
            <a:avLst/>
          </a:prstGeom>
        </p:spPr>
      </p:pic>
    </p:spTree>
    <p:extLst>
      <p:ext uri="{BB962C8B-B14F-4D97-AF65-F5344CB8AC3E}">
        <p14:creationId xmlns:p14="http://schemas.microsoft.com/office/powerpoint/2010/main" val="1651184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C19B-DC49-4A37-8578-261639532203}"/>
              </a:ext>
            </a:extLst>
          </p:cNvPr>
          <p:cNvSpPr>
            <a:spLocks noGrp="1"/>
          </p:cNvSpPr>
          <p:nvPr>
            <p:ph type="title"/>
          </p:nvPr>
        </p:nvSpPr>
        <p:spPr/>
        <p:txBody>
          <a:bodyPr/>
          <a:lstStyle/>
          <a:p>
            <a:r>
              <a:rPr lang="en-GB" dirty="0"/>
              <a:t>From research – making the game more impactful </a:t>
            </a:r>
          </a:p>
        </p:txBody>
      </p:sp>
      <p:sp>
        <p:nvSpPr>
          <p:cNvPr id="3" name="Content Placeholder 2">
            <a:extLst>
              <a:ext uri="{FF2B5EF4-FFF2-40B4-BE49-F238E27FC236}">
                <a16:creationId xmlns:a16="http://schemas.microsoft.com/office/drawing/2014/main" id="{4C614B04-1C8D-419D-B809-280146B33EA7}"/>
              </a:ext>
            </a:extLst>
          </p:cNvPr>
          <p:cNvSpPr>
            <a:spLocks noGrp="1"/>
          </p:cNvSpPr>
          <p:nvPr>
            <p:ph idx="1"/>
          </p:nvPr>
        </p:nvSpPr>
        <p:spPr/>
        <p:txBody>
          <a:bodyPr/>
          <a:lstStyle/>
          <a:p>
            <a:endParaRPr lang="en-GB"/>
          </a:p>
        </p:txBody>
      </p:sp>
      <p:pic>
        <p:nvPicPr>
          <p:cNvPr id="4" name="Graphic 3" descr="Hammer">
            <a:extLst>
              <a:ext uri="{FF2B5EF4-FFF2-40B4-BE49-F238E27FC236}">
                <a16:creationId xmlns:a16="http://schemas.microsoft.com/office/drawing/2014/main" id="{11AE27CE-951B-4654-A404-C6F08B567B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91065" y="4060130"/>
            <a:ext cx="2600935" cy="2600935"/>
          </a:xfrm>
          <a:prstGeom prst="rect">
            <a:avLst/>
          </a:prstGeom>
        </p:spPr>
      </p:pic>
    </p:spTree>
    <p:extLst>
      <p:ext uri="{BB962C8B-B14F-4D97-AF65-F5344CB8AC3E}">
        <p14:creationId xmlns:p14="http://schemas.microsoft.com/office/powerpoint/2010/main" val="3675602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C8CF7-5635-4B4B-812C-AB4DCB431946}"/>
              </a:ext>
            </a:extLst>
          </p:cNvPr>
          <p:cNvSpPr>
            <a:spLocks noGrp="1"/>
          </p:cNvSpPr>
          <p:nvPr>
            <p:ph type="title"/>
          </p:nvPr>
        </p:nvSpPr>
        <p:spPr/>
        <p:txBody>
          <a:bodyPr/>
          <a:lstStyle/>
          <a:p>
            <a:r>
              <a:rPr lang="en-GB" dirty="0"/>
              <a:t>Game Idea </a:t>
            </a:r>
          </a:p>
        </p:txBody>
      </p:sp>
      <p:sp>
        <p:nvSpPr>
          <p:cNvPr id="3" name="Content Placeholder 2">
            <a:extLst>
              <a:ext uri="{FF2B5EF4-FFF2-40B4-BE49-F238E27FC236}">
                <a16:creationId xmlns:a16="http://schemas.microsoft.com/office/drawing/2014/main" id="{E3464888-BF9D-4C7C-BED4-326282323AC8}"/>
              </a:ext>
            </a:extLst>
          </p:cNvPr>
          <p:cNvSpPr>
            <a:spLocks noGrp="1"/>
          </p:cNvSpPr>
          <p:nvPr>
            <p:ph idx="1"/>
          </p:nvPr>
        </p:nvSpPr>
        <p:spPr/>
        <p:txBody>
          <a:bodyPr>
            <a:normAutofit fontScale="92500" lnSpcReduction="10000"/>
          </a:bodyPr>
          <a:lstStyle/>
          <a:p>
            <a:r>
              <a:rPr lang="en-GB" dirty="0" err="1"/>
              <a:t>Roguelite</a:t>
            </a:r>
            <a:r>
              <a:rPr lang="en-GB" dirty="0"/>
              <a:t> – same as a roguelike but some type of progress is preserved</a:t>
            </a:r>
          </a:p>
          <a:p>
            <a:r>
              <a:rPr lang="en-GB" dirty="0"/>
              <a:t>Fast paced </a:t>
            </a:r>
          </a:p>
          <a:p>
            <a:r>
              <a:rPr lang="en-GB" dirty="0"/>
              <a:t>2D top down </a:t>
            </a:r>
          </a:p>
          <a:p>
            <a:r>
              <a:rPr lang="en-GB" dirty="0"/>
              <a:t>Mechanics – Shooting, collecting</a:t>
            </a:r>
          </a:p>
          <a:p>
            <a:r>
              <a:rPr lang="en-GB" dirty="0"/>
              <a:t>Player character has abilities and dash </a:t>
            </a:r>
          </a:p>
          <a:p>
            <a:r>
              <a:rPr lang="en-GB" dirty="0"/>
              <a:t>Skill based game </a:t>
            </a:r>
            <a:br>
              <a:rPr lang="en-GB" dirty="0"/>
            </a:br>
            <a:r>
              <a:rPr lang="en-GB" dirty="0"/>
              <a:t>- measurement, reflexes</a:t>
            </a:r>
          </a:p>
          <a:p>
            <a:r>
              <a:rPr lang="en-GB" dirty="0"/>
              <a:t>Mental challenge – handling multiple resources simultaneously</a:t>
            </a:r>
            <a:br>
              <a:rPr lang="en-GB" dirty="0"/>
            </a:br>
            <a:r>
              <a:rPr lang="en-GB" dirty="0"/>
              <a:t>- health, timers, inventory cap</a:t>
            </a:r>
          </a:p>
          <a:p>
            <a:r>
              <a:rPr lang="en-GB" dirty="0"/>
              <a:t>Made on Unity </a:t>
            </a:r>
          </a:p>
          <a:p>
            <a:endParaRPr lang="en-GB" dirty="0"/>
          </a:p>
        </p:txBody>
      </p:sp>
    </p:spTree>
    <p:extLst>
      <p:ext uri="{BB962C8B-B14F-4D97-AF65-F5344CB8AC3E}">
        <p14:creationId xmlns:p14="http://schemas.microsoft.com/office/powerpoint/2010/main" val="207570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B43B0-2869-47FF-A8AB-60649F3E7203}"/>
              </a:ext>
            </a:extLst>
          </p:cNvPr>
          <p:cNvSpPr>
            <a:spLocks noGrp="1"/>
          </p:cNvSpPr>
          <p:nvPr>
            <p:ph type="title"/>
          </p:nvPr>
        </p:nvSpPr>
        <p:spPr/>
        <p:txBody>
          <a:bodyPr/>
          <a:lstStyle/>
          <a:p>
            <a:r>
              <a:rPr lang="en-GB" dirty="0"/>
              <a:t>Target Audience </a:t>
            </a:r>
          </a:p>
        </p:txBody>
      </p:sp>
      <p:sp>
        <p:nvSpPr>
          <p:cNvPr id="3" name="Content Placeholder 2">
            <a:extLst>
              <a:ext uri="{FF2B5EF4-FFF2-40B4-BE49-F238E27FC236}">
                <a16:creationId xmlns:a16="http://schemas.microsoft.com/office/drawing/2014/main" id="{73D0B5E6-0A79-4C21-8823-124A6DC19A40}"/>
              </a:ext>
            </a:extLst>
          </p:cNvPr>
          <p:cNvSpPr>
            <a:spLocks noGrp="1"/>
          </p:cNvSpPr>
          <p:nvPr>
            <p:ph idx="1"/>
          </p:nvPr>
        </p:nvSpPr>
        <p:spPr/>
        <p:txBody>
          <a:bodyPr/>
          <a:lstStyle/>
          <a:p>
            <a:r>
              <a:rPr lang="en-GB" dirty="0"/>
              <a:t>Males</a:t>
            </a:r>
          </a:p>
          <a:p>
            <a:r>
              <a:rPr lang="en-GB" dirty="0"/>
              <a:t>Age Range – 16 – 35</a:t>
            </a:r>
          </a:p>
          <a:p>
            <a:r>
              <a:rPr lang="en-GB" dirty="0"/>
              <a:t>Hardcore players</a:t>
            </a:r>
          </a:p>
        </p:txBody>
      </p:sp>
    </p:spTree>
    <p:extLst>
      <p:ext uri="{BB962C8B-B14F-4D97-AF65-F5344CB8AC3E}">
        <p14:creationId xmlns:p14="http://schemas.microsoft.com/office/powerpoint/2010/main" val="4146439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98671-0C74-4559-9798-D3A98C38D8C1}"/>
              </a:ext>
            </a:extLst>
          </p:cNvPr>
          <p:cNvSpPr>
            <a:spLocks noGrp="1"/>
          </p:cNvSpPr>
          <p:nvPr>
            <p:ph type="title"/>
          </p:nvPr>
        </p:nvSpPr>
        <p:spPr/>
        <p:txBody>
          <a:bodyPr/>
          <a:lstStyle/>
          <a:p>
            <a:r>
              <a:rPr lang="en-GB" dirty="0"/>
              <a:t>Theme </a:t>
            </a:r>
          </a:p>
        </p:txBody>
      </p:sp>
      <p:sp>
        <p:nvSpPr>
          <p:cNvPr id="3" name="Content Placeholder 2">
            <a:extLst>
              <a:ext uri="{FF2B5EF4-FFF2-40B4-BE49-F238E27FC236}">
                <a16:creationId xmlns:a16="http://schemas.microsoft.com/office/drawing/2014/main" id="{36C60F2E-BC0C-473E-A9FE-F85BD703F71D}"/>
              </a:ext>
            </a:extLst>
          </p:cNvPr>
          <p:cNvSpPr>
            <a:spLocks noGrp="1"/>
          </p:cNvSpPr>
          <p:nvPr>
            <p:ph idx="1"/>
          </p:nvPr>
        </p:nvSpPr>
        <p:spPr/>
        <p:txBody>
          <a:bodyPr/>
          <a:lstStyle/>
          <a:p>
            <a:r>
              <a:rPr lang="en-GB" dirty="0"/>
              <a:t>There is a powerful mad wizard who has been bewitched by an evil witch who wants to bring the world to destruction and kill everything and everyone. </a:t>
            </a:r>
          </a:p>
          <a:p>
            <a:r>
              <a:rPr lang="en-GB" dirty="0"/>
              <a:t>The witch uses the wizard’s power to ensure everything goes to plan. </a:t>
            </a:r>
          </a:p>
          <a:p>
            <a:r>
              <a:rPr lang="en-GB" dirty="0"/>
              <a:t>Creatures are reanimated to fight and kill humans. </a:t>
            </a:r>
          </a:p>
          <a:p>
            <a:r>
              <a:rPr lang="en-GB" dirty="0"/>
              <a:t>An Archer, much like Robin Hood, seeks to bring the good back to everyone, by taking on the challenge of defeating the witch and wizard and everything in between. </a:t>
            </a:r>
          </a:p>
        </p:txBody>
      </p:sp>
    </p:spTree>
    <p:extLst>
      <p:ext uri="{BB962C8B-B14F-4D97-AF65-F5344CB8AC3E}">
        <p14:creationId xmlns:p14="http://schemas.microsoft.com/office/powerpoint/2010/main" val="934107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4C508-5811-4EC0-9EF3-AEA3704F28E3}"/>
              </a:ext>
            </a:extLst>
          </p:cNvPr>
          <p:cNvSpPr>
            <a:spLocks noGrp="1"/>
          </p:cNvSpPr>
          <p:nvPr>
            <p:ph type="title"/>
          </p:nvPr>
        </p:nvSpPr>
        <p:spPr/>
        <p:txBody>
          <a:bodyPr/>
          <a:lstStyle/>
          <a:p>
            <a:r>
              <a:rPr lang="en-GB" dirty="0"/>
              <a:t>Narrative </a:t>
            </a:r>
          </a:p>
        </p:txBody>
      </p:sp>
      <p:sp>
        <p:nvSpPr>
          <p:cNvPr id="3" name="Content Placeholder 2">
            <a:extLst>
              <a:ext uri="{FF2B5EF4-FFF2-40B4-BE49-F238E27FC236}">
                <a16:creationId xmlns:a16="http://schemas.microsoft.com/office/drawing/2014/main" id="{0FE8C600-E952-46E0-8EC7-FFE31B828409}"/>
              </a:ext>
            </a:extLst>
          </p:cNvPr>
          <p:cNvSpPr>
            <a:spLocks noGrp="1"/>
          </p:cNvSpPr>
          <p:nvPr>
            <p:ph idx="1"/>
          </p:nvPr>
        </p:nvSpPr>
        <p:spPr/>
        <p:txBody>
          <a:bodyPr/>
          <a:lstStyle/>
          <a:p>
            <a:r>
              <a:rPr lang="en-GB" dirty="0"/>
              <a:t>Comic book style narrative </a:t>
            </a:r>
          </a:p>
          <a:p>
            <a:pPr marL="0" indent="0">
              <a:buNone/>
            </a:pPr>
            <a:endParaRPr lang="en-GB" dirty="0"/>
          </a:p>
        </p:txBody>
      </p:sp>
      <p:pic>
        <p:nvPicPr>
          <p:cNvPr id="5" name="Picture 4">
            <a:extLst>
              <a:ext uri="{FF2B5EF4-FFF2-40B4-BE49-F238E27FC236}">
                <a16:creationId xmlns:a16="http://schemas.microsoft.com/office/drawing/2014/main" id="{00CA29C1-C31E-4F7C-B8D9-B5DB28DCA09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77026" y="2478601"/>
            <a:ext cx="5731510" cy="3420110"/>
          </a:xfrm>
          <a:prstGeom prst="rect">
            <a:avLst/>
          </a:prstGeom>
          <a:noFill/>
          <a:ln>
            <a:noFill/>
          </a:ln>
        </p:spPr>
      </p:pic>
    </p:spTree>
    <p:extLst>
      <p:ext uri="{BB962C8B-B14F-4D97-AF65-F5344CB8AC3E}">
        <p14:creationId xmlns:p14="http://schemas.microsoft.com/office/powerpoint/2010/main" val="237790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B86F-1E09-43DD-98C3-7BFB49A9892F}"/>
              </a:ext>
            </a:extLst>
          </p:cNvPr>
          <p:cNvSpPr>
            <a:spLocks noGrp="1"/>
          </p:cNvSpPr>
          <p:nvPr>
            <p:ph type="title"/>
          </p:nvPr>
        </p:nvSpPr>
        <p:spPr/>
        <p:txBody>
          <a:bodyPr/>
          <a:lstStyle/>
          <a:p>
            <a:r>
              <a:rPr lang="en-GB" dirty="0"/>
              <a:t>How the game plays </a:t>
            </a:r>
          </a:p>
        </p:txBody>
      </p:sp>
      <p:sp>
        <p:nvSpPr>
          <p:cNvPr id="3" name="Content Placeholder 2">
            <a:extLst>
              <a:ext uri="{FF2B5EF4-FFF2-40B4-BE49-F238E27FC236}">
                <a16:creationId xmlns:a16="http://schemas.microsoft.com/office/drawing/2014/main" id="{40FD44AB-19BE-466A-8D1B-74A93B801FFC}"/>
              </a:ext>
            </a:extLst>
          </p:cNvPr>
          <p:cNvSpPr>
            <a:spLocks noGrp="1"/>
          </p:cNvSpPr>
          <p:nvPr>
            <p:ph idx="1"/>
          </p:nvPr>
        </p:nvSpPr>
        <p:spPr/>
        <p:txBody>
          <a:bodyPr>
            <a:normAutofit lnSpcReduction="10000"/>
          </a:bodyPr>
          <a:lstStyle/>
          <a:p>
            <a:r>
              <a:rPr lang="en-GB" dirty="0"/>
              <a:t>You are an archer who has 4 shooting abilities, some have cool downs. Also, you can dash. </a:t>
            </a:r>
          </a:p>
          <a:p>
            <a:r>
              <a:rPr lang="en-GB" dirty="0"/>
              <a:t>You play the game by entering a room level and killing the enemies that are in that room level </a:t>
            </a:r>
          </a:p>
          <a:p>
            <a:r>
              <a:rPr lang="en-GB" dirty="0"/>
              <a:t>Collect the gems that the enemies drop and then continue to the next room to kill more enemies and collect the gems. </a:t>
            </a:r>
          </a:p>
          <a:p>
            <a:r>
              <a:rPr lang="en-GB" dirty="0"/>
              <a:t>Find the store to get some upgrades</a:t>
            </a:r>
          </a:p>
          <a:p>
            <a:r>
              <a:rPr lang="en-GB" dirty="0"/>
              <a:t>Maybe go into a cave dungeon for rewarding upgrades </a:t>
            </a:r>
          </a:p>
          <a:p>
            <a:r>
              <a:rPr lang="en-GB" dirty="0"/>
              <a:t>And when you are ready, find the boss portal and enter to fight the boss</a:t>
            </a:r>
          </a:p>
        </p:txBody>
      </p:sp>
    </p:spTree>
    <p:extLst>
      <p:ext uri="{BB962C8B-B14F-4D97-AF65-F5344CB8AC3E}">
        <p14:creationId xmlns:p14="http://schemas.microsoft.com/office/powerpoint/2010/main" val="4079430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35F3F-5E66-4995-AA2A-A19CD051BBC2}"/>
              </a:ext>
            </a:extLst>
          </p:cNvPr>
          <p:cNvSpPr>
            <a:spLocks noGrp="1"/>
          </p:cNvSpPr>
          <p:nvPr>
            <p:ph type="title"/>
          </p:nvPr>
        </p:nvSpPr>
        <p:spPr/>
        <p:txBody>
          <a:bodyPr/>
          <a:lstStyle/>
          <a:p>
            <a:r>
              <a:rPr lang="en-GB" dirty="0"/>
              <a:t>How the game plays </a:t>
            </a:r>
          </a:p>
        </p:txBody>
      </p:sp>
      <p:sp>
        <p:nvSpPr>
          <p:cNvPr id="3" name="Content Placeholder 2">
            <a:extLst>
              <a:ext uri="{FF2B5EF4-FFF2-40B4-BE49-F238E27FC236}">
                <a16:creationId xmlns:a16="http://schemas.microsoft.com/office/drawing/2014/main" id="{EB1C862B-0DA9-45C9-BFD8-64A5947C587A}"/>
              </a:ext>
            </a:extLst>
          </p:cNvPr>
          <p:cNvSpPr>
            <a:spLocks noGrp="1"/>
          </p:cNvSpPr>
          <p:nvPr>
            <p:ph idx="1"/>
          </p:nvPr>
        </p:nvSpPr>
        <p:spPr/>
        <p:txBody>
          <a:bodyPr>
            <a:normAutofit fontScale="85000" lnSpcReduction="20000"/>
          </a:bodyPr>
          <a:lstStyle/>
          <a:p>
            <a:pPr lvl="0"/>
            <a:r>
              <a:rPr lang="en-GB" dirty="0"/>
              <a:t>Player Spawns in Level</a:t>
            </a:r>
          </a:p>
          <a:p>
            <a:pPr lvl="0"/>
            <a:r>
              <a:rPr lang="en-GB" dirty="0"/>
              <a:t>Player navigates map and collects items during day</a:t>
            </a:r>
          </a:p>
          <a:p>
            <a:pPr lvl="0"/>
            <a:r>
              <a:rPr lang="en-GB" dirty="0"/>
              <a:t>Player fights any enemies they come across</a:t>
            </a:r>
          </a:p>
          <a:p>
            <a:pPr lvl="0"/>
            <a:r>
              <a:rPr lang="en-GB" dirty="0"/>
              <a:t>After a designated amount of time the game switches to night</a:t>
            </a:r>
          </a:p>
          <a:p>
            <a:pPr lvl="0"/>
            <a:r>
              <a:rPr lang="en-GB" dirty="0"/>
              <a:t>During night more enemies spawn</a:t>
            </a:r>
          </a:p>
          <a:p>
            <a:pPr lvl="0"/>
            <a:r>
              <a:rPr lang="en-GB" dirty="0"/>
              <a:t>Player will have to prioritize survival over exploration during this phase</a:t>
            </a:r>
          </a:p>
          <a:p>
            <a:pPr lvl="0"/>
            <a:r>
              <a:rPr lang="en-GB" dirty="0"/>
              <a:t>During the night phase the player may fight the boss if this wish too</a:t>
            </a:r>
          </a:p>
          <a:p>
            <a:pPr lvl="0"/>
            <a:r>
              <a:rPr lang="en-GB" dirty="0"/>
              <a:t>If they decide not to the day phase starts again</a:t>
            </a:r>
          </a:p>
          <a:p>
            <a:pPr lvl="0"/>
            <a:r>
              <a:rPr lang="en-GB" dirty="0"/>
              <a:t>If they fight the boss and win, they will receive an item as a reward</a:t>
            </a:r>
          </a:p>
          <a:p>
            <a:pPr lvl="0"/>
            <a:r>
              <a:rPr lang="en-GB" dirty="0"/>
              <a:t>The player will then proceed to the next level (Unless on the final level)</a:t>
            </a:r>
          </a:p>
          <a:p>
            <a:pPr lvl="0"/>
            <a:r>
              <a:rPr lang="en-GB" dirty="0"/>
              <a:t>If the player character dies, they will restart the game</a:t>
            </a:r>
          </a:p>
          <a:p>
            <a:endParaRPr lang="en-GB" dirty="0"/>
          </a:p>
        </p:txBody>
      </p:sp>
    </p:spTree>
    <p:extLst>
      <p:ext uri="{BB962C8B-B14F-4D97-AF65-F5344CB8AC3E}">
        <p14:creationId xmlns:p14="http://schemas.microsoft.com/office/powerpoint/2010/main" val="191554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D8C06-E18A-4B1F-9B90-DC2FA57793D7}"/>
              </a:ext>
            </a:extLst>
          </p:cNvPr>
          <p:cNvSpPr>
            <a:spLocks noGrp="1"/>
          </p:cNvSpPr>
          <p:nvPr>
            <p:ph type="title"/>
          </p:nvPr>
        </p:nvSpPr>
        <p:spPr/>
        <p:txBody>
          <a:bodyPr/>
          <a:lstStyle/>
          <a:p>
            <a:r>
              <a:rPr lang="en-GB" dirty="0"/>
              <a:t>Progression </a:t>
            </a:r>
          </a:p>
        </p:txBody>
      </p:sp>
      <p:sp>
        <p:nvSpPr>
          <p:cNvPr id="3" name="Content Placeholder 2">
            <a:extLst>
              <a:ext uri="{FF2B5EF4-FFF2-40B4-BE49-F238E27FC236}">
                <a16:creationId xmlns:a16="http://schemas.microsoft.com/office/drawing/2014/main" id="{5D5E4840-5783-4C7B-9E20-2387E4EF2CC4}"/>
              </a:ext>
            </a:extLst>
          </p:cNvPr>
          <p:cNvSpPr>
            <a:spLocks noGrp="1"/>
          </p:cNvSpPr>
          <p:nvPr>
            <p:ph idx="1"/>
          </p:nvPr>
        </p:nvSpPr>
        <p:spPr/>
        <p:txBody>
          <a:bodyPr>
            <a:normAutofit fontScale="77500" lnSpcReduction="20000"/>
          </a:bodyPr>
          <a:lstStyle/>
          <a:p>
            <a:r>
              <a:rPr lang="en-GB" dirty="0"/>
              <a:t>Each stage will be more challenging than the last resulting in a progression of difficulty between stages this would be done by adding more challenging enemy variants and more enemies, players would have to counteract these difficulty increases by either becoming more skilled at the game or collecting items that will make them more powerful and thus make the game easier. This could cause players to spend large amounts of time collecting items to make themselves more powerful, a second form of difficulty progression is employed to counteract this being that for every day that passes in game the day gets shorter resulting in less time to prepare during future stages.</a:t>
            </a:r>
          </a:p>
          <a:p>
            <a:r>
              <a:rPr lang="en-GB" dirty="0"/>
              <a:t>The game will also naturally improve player skill through repetition, the enemies that the player encounters will feature very simple AI and thus will be predictable allowing the player to figure out how best to fight each individual enemy as the character class they have chosen. Repetition will allow the player to be more likely to beat the game the more times they play it, alternate characters will allow for further variety. Alternate characters could also add to the progression of the game by allowing the player to unlock new characters by achieving goals in the game.</a:t>
            </a:r>
          </a:p>
          <a:p>
            <a:endParaRPr lang="en-GB" dirty="0"/>
          </a:p>
        </p:txBody>
      </p:sp>
    </p:spTree>
    <p:extLst>
      <p:ext uri="{BB962C8B-B14F-4D97-AF65-F5344CB8AC3E}">
        <p14:creationId xmlns:p14="http://schemas.microsoft.com/office/powerpoint/2010/main" val="324302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7164-F6E2-4439-AC06-516B245FD57F}"/>
              </a:ext>
            </a:extLst>
          </p:cNvPr>
          <p:cNvSpPr>
            <a:spLocks noGrp="1"/>
          </p:cNvSpPr>
          <p:nvPr>
            <p:ph type="title"/>
          </p:nvPr>
        </p:nvSpPr>
        <p:spPr/>
        <p:txBody>
          <a:bodyPr/>
          <a:lstStyle/>
          <a:p>
            <a:r>
              <a:rPr lang="en-GB" dirty="0"/>
              <a:t>What emotions/Fun do we want? </a:t>
            </a:r>
          </a:p>
        </p:txBody>
      </p:sp>
      <p:sp>
        <p:nvSpPr>
          <p:cNvPr id="3" name="Content Placeholder 2">
            <a:extLst>
              <a:ext uri="{FF2B5EF4-FFF2-40B4-BE49-F238E27FC236}">
                <a16:creationId xmlns:a16="http://schemas.microsoft.com/office/drawing/2014/main" id="{AF312FF9-7295-4D66-B4CC-2BDC1E2842CF}"/>
              </a:ext>
            </a:extLst>
          </p:cNvPr>
          <p:cNvSpPr>
            <a:spLocks noGrp="1"/>
          </p:cNvSpPr>
          <p:nvPr>
            <p:ph idx="1"/>
          </p:nvPr>
        </p:nvSpPr>
        <p:spPr/>
        <p:txBody>
          <a:bodyPr>
            <a:normAutofit fontScale="70000" lnSpcReduction="20000"/>
          </a:bodyPr>
          <a:lstStyle/>
          <a:p>
            <a:r>
              <a:rPr lang="en-GB" b="1" dirty="0"/>
              <a:t>Tension</a:t>
            </a:r>
            <a:r>
              <a:rPr lang="en-GB" dirty="0"/>
              <a:t> – We want to create tension by making the game fast paced allowing players to be fully immersed and concentrated through sections of the game. </a:t>
            </a:r>
          </a:p>
          <a:p>
            <a:r>
              <a:rPr lang="en-GB" b="1" dirty="0"/>
              <a:t>Hard Fun</a:t>
            </a:r>
            <a:r>
              <a:rPr lang="en-GB" dirty="0"/>
              <a:t> – providing players the opportunity of challenge, mastery and feelings of accomplishments. </a:t>
            </a:r>
            <a:br>
              <a:rPr lang="en-GB" dirty="0"/>
            </a:br>
            <a:r>
              <a:rPr lang="en-GB" dirty="0"/>
              <a:t>We will focus on the attention to a goal which is for the player defeat bosses and maybe in the future, to different parts of the map. The constraints and strategy of the way players will surpass through the maps with varied enemy’s with distinct properties. Mastering our mechanics as they play through random generated maps. To help them feel accomplishments to how far they get. </a:t>
            </a:r>
          </a:p>
          <a:p>
            <a:r>
              <a:rPr lang="en-GB" b="1" dirty="0"/>
              <a:t>Frustration</a:t>
            </a:r>
            <a:r>
              <a:rPr lang="en-GB" dirty="0"/>
              <a:t> – </a:t>
            </a:r>
            <a:r>
              <a:rPr lang="en-GB" dirty="0" err="1"/>
              <a:t>perma</a:t>
            </a:r>
            <a:r>
              <a:rPr lang="en-GB" dirty="0"/>
              <a:t> death is a mechanic in our game so the player will have to start from the very beginning when they die. </a:t>
            </a:r>
          </a:p>
          <a:p>
            <a:r>
              <a:rPr lang="en-GB" b="1" dirty="0"/>
              <a:t>Fiero</a:t>
            </a:r>
            <a:r>
              <a:rPr lang="en-GB" dirty="0"/>
              <a:t> – From the constant dying and failing, it will be more appreciated when players succeed to beat boss fights and proceed through the maps. This should evoke </a:t>
            </a:r>
            <a:r>
              <a:rPr lang="en-GB" dirty="0" err="1"/>
              <a:t>fierro</a:t>
            </a:r>
            <a:r>
              <a:rPr lang="en-GB" dirty="0"/>
              <a:t> through the player defeating an obstacle, especially one that is annoying. – needs more work </a:t>
            </a:r>
            <a:br>
              <a:rPr lang="en-GB" dirty="0"/>
            </a:br>
            <a:r>
              <a:rPr lang="en-GB" dirty="0"/>
              <a:t> </a:t>
            </a:r>
          </a:p>
          <a:p>
            <a:r>
              <a:rPr lang="en-GB" b="1" dirty="0"/>
              <a:t>Relief </a:t>
            </a:r>
            <a:r>
              <a:rPr lang="en-GB" dirty="0"/>
              <a:t>– Players can have relief after defeating boss fights and have times in the game where they are able to just have some time to pause or slow down without affecting their player’s life. This is also felt when enemies are defeated in the room level. Players get a bit of a break. </a:t>
            </a:r>
          </a:p>
          <a:p>
            <a:endParaRPr lang="en-GB" dirty="0"/>
          </a:p>
        </p:txBody>
      </p:sp>
    </p:spTree>
    <p:extLst>
      <p:ext uri="{BB962C8B-B14F-4D97-AF65-F5344CB8AC3E}">
        <p14:creationId xmlns:p14="http://schemas.microsoft.com/office/powerpoint/2010/main" val="2817836172"/>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243</TotalTime>
  <Words>687</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Level 6 Group Project </vt:lpstr>
      <vt:lpstr>Game Idea </vt:lpstr>
      <vt:lpstr>Target Audience </vt:lpstr>
      <vt:lpstr>Theme </vt:lpstr>
      <vt:lpstr>Narrative </vt:lpstr>
      <vt:lpstr>How the game plays </vt:lpstr>
      <vt:lpstr>How the game plays </vt:lpstr>
      <vt:lpstr>Progression </vt:lpstr>
      <vt:lpstr>What emotions/Fun do we want? </vt:lpstr>
      <vt:lpstr>Core Game Loop</vt:lpstr>
      <vt:lpstr>The compulsion loop </vt:lpstr>
      <vt:lpstr>Features in our game</vt:lpstr>
      <vt:lpstr>Giving player feedback (telegraphing) </vt:lpstr>
      <vt:lpstr>Giving the game more juice – Rewarding feedback </vt:lpstr>
      <vt:lpstr>From research – making the game more impactful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 6 Group Project</dc:title>
  <dc:creator>Lenneth Dayaon (s189813)</dc:creator>
  <cp:lastModifiedBy>Lenneth Dayaon (s189813)</cp:lastModifiedBy>
  <cp:revision>12</cp:revision>
  <dcterms:created xsi:type="dcterms:W3CDTF">2020-03-17T16:49:31Z</dcterms:created>
  <dcterms:modified xsi:type="dcterms:W3CDTF">2020-03-19T18:03:12Z</dcterms:modified>
</cp:coreProperties>
</file>