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4660"/>
  </p:normalViewPr>
  <p:slideViewPr>
    <p:cSldViewPr snapToGrid="0">
      <p:cViewPr varScale="1">
        <p:scale>
          <a:sx n="63" d="100"/>
          <a:sy n="63" d="100"/>
        </p:scale>
        <p:origin x="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0464-B459-495F-8E83-384D13F033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441B341-A3C8-479B-8547-125E9987F7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2395EDB-D08B-4628-B781-B2732EBCF1F7}"/>
              </a:ext>
            </a:extLst>
          </p:cNvPr>
          <p:cNvSpPr>
            <a:spLocks noGrp="1"/>
          </p:cNvSpPr>
          <p:nvPr>
            <p:ph type="dt" sz="half" idx="10"/>
          </p:nvPr>
        </p:nvSpPr>
        <p:spPr/>
        <p:txBody>
          <a:bodyPr/>
          <a:lstStyle/>
          <a:p>
            <a:fld id="{4A1F503C-93EB-46EE-AA37-1984CF19D577}" type="datetimeFigureOut">
              <a:rPr lang="en-AU" smtClean="0"/>
              <a:t>11/09/2021</a:t>
            </a:fld>
            <a:endParaRPr lang="en-AU"/>
          </a:p>
        </p:txBody>
      </p:sp>
      <p:sp>
        <p:nvSpPr>
          <p:cNvPr id="5" name="Footer Placeholder 4">
            <a:extLst>
              <a:ext uri="{FF2B5EF4-FFF2-40B4-BE49-F238E27FC236}">
                <a16:creationId xmlns:a16="http://schemas.microsoft.com/office/drawing/2014/main" id="{680FBDEA-3424-4FFC-8EEC-9E036E431C9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88735E-F0EF-4344-9E93-62679ED6CA66}"/>
              </a:ext>
            </a:extLst>
          </p:cNvPr>
          <p:cNvSpPr>
            <a:spLocks noGrp="1"/>
          </p:cNvSpPr>
          <p:nvPr>
            <p:ph type="sldNum" sz="quarter" idx="12"/>
          </p:nvPr>
        </p:nvSpPr>
        <p:spPr/>
        <p:txBody>
          <a:bodyPr/>
          <a:lstStyle/>
          <a:p>
            <a:fld id="{978583B3-89C7-44E3-B79C-BBE3305AB8F3}" type="slidenum">
              <a:rPr lang="en-AU" smtClean="0"/>
              <a:t>‹#›</a:t>
            </a:fld>
            <a:endParaRPr lang="en-AU"/>
          </a:p>
        </p:txBody>
      </p:sp>
    </p:spTree>
    <p:extLst>
      <p:ext uri="{BB962C8B-B14F-4D97-AF65-F5344CB8AC3E}">
        <p14:creationId xmlns:p14="http://schemas.microsoft.com/office/powerpoint/2010/main" val="4191441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2D30-DAA8-40EE-8735-046F6476271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886E1D5-B530-4C47-8971-11189BC35F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D650F6D-2A7B-4705-B232-F70D65CA3F40}"/>
              </a:ext>
            </a:extLst>
          </p:cNvPr>
          <p:cNvSpPr>
            <a:spLocks noGrp="1"/>
          </p:cNvSpPr>
          <p:nvPr>
            <p:ph type="dt" sz="half" idx="10"/>
          </p:nvPr>
        </p:nvSpPr>
        <p:spPr/>
        <p:txBody>
          <a:bodyPr/>
          <a:lstStyle/>
          <a:p>
            <a:fld id="{4A1F503C-93EB-46EE-AA37-1984CF19D577}" type="datetimeFigureOut">
              <a:rPr lang="en-AU" smtClean="0"/>
              <a:t>11/09/2021</a:t>
            </a:fld>
            <a:endParaRPr lang="en-AU"/>
          </a:p>
        </p:txBody>
      </p:sp>
      <p:sp>
        <p:nvSpPr>
          <p:cNvPr id="5" name="Footer Placeholder 4">
            <a:extLst>
              <a:ext uri="{FF2B5EF4-FFF2-40B4-BE49-F238E27FC236}">
                <a16:creationId xmlns:a16="http://schemas.microsoft.com/office/drawing/2014/main" id="{A254A30B-CB21-4DA7-9061-4221BC51C89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428337C-016F-42C7-A91F-B05E28DC9FF9}"/>
              </a:ext>
            </a:extLst>
          </p:cNvPr>
          <p:cNvSpPr>
            <a:spLocks noGrp="1"/>
          </p:cNvSpPr>
          <p:nvPr>
            <p:ph type="sldNum" sz="quarter" idx="12"/>
          </p:nvPr>
        </p:nvSpPr>
        <p:spPr/>
        <p:txBody>
          <a:bodyPr/>
          <a:lstStyle/>
          <a:p>
            <a:fld id="{978583B3-89C7-44E3-B79C-BBE3305AB8F3}" type="slidenum">
              <a:rPr lang="en-AU" smtClean="0"/>
              <a:t>‹#›</a:t>
            </a:fld>
            <a:endParaRPr lang="en-AU"/>
          </a:p>
        </p:txBody>
      </p:sp>
    </p:spTree>
    <p:extLst>
      <p:ext uri="{BB962C8B-B14F-4D97-AF65-F5344CB8AC3E}">
        <p14:creationId xmlns:p14="http://schemas.microsoft.com/office/powerpoint/2010/main" val="179843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2CA478-E3B2-4E8A-8625-BC842DD37A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45A2835-230E-429E-B38F-9D7B9CA270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E4715CB-6A74-4C11-B2AB-BC99D4A6DDC0}"/>
              </a:ext>
            </a:extLst>
          </p:cNvPr>
          <p:cNvSpPr>
            <a:spLocks noGrp="1"/>
          </p:cNvSpPr>
          <p:nvPr>
            <p:ph type="dt" sz="half" idx="10"/>
          </p:nvPr>
        </p:nvSpPr>
        <p:spPr/>
        <p:txBody>
          <a:bodyPr/>
          <a:lstStyle/>
          <a:p>
            <a:fld id="{4A1F503C-93EB-46EE-AA37-1984CF19D577}" type="datetimeFigureOut">
              <a:rPr lang="en-AU" smtClean="0"/>
              <a:t>11/09/2021</a:t>
            </a:fld>
            <a:endParaRPr lang="en-AU"/>
          </a:p>
        </p:txBody>
      </p:sp>
      <p:sp>
        <p:nvSpPr>
          <p:cNvPr id="5" name="Footer Placeholder 4">
            <a:extLst>
              <a:ext uri="{FF2B5EF4-FFF2-40B4-BE49-F238E27FC236}">
                <a16:creationId xmlns:a16="http://schemas.microsoft.com/office/drawing/2014/main" id="{78379168-7BDC-45FB-BB2E-542F92E0FD8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A4BB4DA-9DB6-4E77-88B4-F5AFD2396C71}"/>
              </a:ext>
            </a:extLst>
          </p:cNvPr>
          <p:cNvSpPr>
            <a:spLocks noGrp="1"/>
          </p:cNvSpPr>
          <p:nvPr>
            <p:ph type="sldNum" sz="quarter" idx="12"/>
          </p:nvPr>
        </p:nvSpPr>
        <p:spPr/>
        <p:txBody>
          <a:bodyPr/>
          <a:lstStyle/>
          <a:p>
            <a:fld id="{978583B3-89C7-44E3-B79C-BBE3305AB8F3}" type="slidenum">
              <a:rPr lang="en-AU" smtClean="0"/>
              <a:t>‹#›</a:t>
            </a:fld>
            <a:endParaRPr lang="en-AU"/>
          </a:p>
        </p:txBody>
      </p:sp>
    </p:spTree>
    <p:extLst>
      <p:ext uri="{BB962C8B-B14F-4D97-AF65-F5344CB8AC3E}">
        <p14:creationId xmlns:p14="http://schemas.microsoft.com/office/powerpoint/2010/main" val="517553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2A70-3AD7-493A-A08C-133CBDA7067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735C784-2365-43F0-AF43-ABD9082DAB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F5CD9BE-5F4F-48D8-9517-64B37D0BA2E1}"/>
              </a:ext>
            </a:extLst>
          </p:cNvPr>
          <p:cNvSpPr>
            <a:spLocks noGrp="1"/>
          </p:cNvSpPr>
          <p:nvPr>
            <p:ph type="dt" sz="half" idx="10"/>
          </p:nvPr>
        </p:nvSpPr>
        <p:spPr/>
        <p:txBody>
          <a:bodyPr/>
          <a:lstStyle/>
          <a:p>
            <a:fld id="{4A1F503C-93EB-46EE-AA37-1984CF19D577}" type="datetimeFigureOut">
              <a:rPr lang="en-AU" smtClean="0"/>
              <a:t>11/09/2021</a:t>
            </a:fld>
            <a:endParaRPr lang="en-AU"/>
          </a:p>
        </p:txBody>
      </p:sp>
      <p:sp>
        <p:nvSpPr>
          <p:cNvPr id="5" name="Footer Placeholder 4">
            <a:extLst>
              <a:ext uri="{FF2B5EF4-FFF2-40B4-BE49-F238E27FC236}">
                <a16:creationId xmlns:a16="http://schemas.microsoft.com/office/drawing/2014/main" id="{0FA0EA35-C57E-42F7-B505-4A541D1569E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0922720-7112-4ABE-9B3D-E198EEC55C17}"/>
              </a:ext>
            </a:extLst>
          </p:cNvPr>
          <p:cNvSpPr>
            <a:spLocks noGrp="1"/>
          </p:cNvSpPr>
          <p:nvPr>
            <p:ph type="sldNum" sz="quarter" idx="12"/>
          </p:nvPr>
        </p:nvSpPr>
        <p:spPr/>
        <p:txBody>
          <a:bodyPr/>
          <a:lstStyle/>
          <a:p>
            <a:fld id="{978583B3-89C7-44E3-B79C-BBE3305AB8F3}" type="slidenum">
              <a:rPr lang="en-AU" smtClean="0"/>
              <a:t>‹#›</a:t>
            </a:fld>
            <a:endParaRPr lang="en-AU"/>
          </a:p>
        </p:txBody>
      </p:sp>
    </p:spTree>
    <p:extLst>
      <p:ext uri="{BB962C8B-B14F-4D97-AF65-F5344CB8AC3E}">
        <p14:creationId xmlns:p14="http://schemas.microsoft.com/office/powerpoint/2010/main" val="2619812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50D2-F34D-4F7A-B379-6638A9B912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B108ED8-A8F2-48AA-AE26-796C6EC944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518139-CC95-4FDB-9AE0-FB0D563F292E}"/>
              </a:ext>
            </a:extLst>
          </p:cNvPr>
          <p:cNvSpPr>
            <a:spLocks noGrp="1"/>
          </p:cNvSpPr>
          <p:nvPr>
            <p:ph type="dt" sz="half" idx="10"/>
          </p:nvPr>
        </p:nvSpPr>
        <p:spPr/>
        <p:txBody>
          <a:bodyPr/>
          <a:lstStyle/>
          <a:p>
            <a:fld id="{4A1F503C-93EB-46EE-AA37-1984CF19D577}" type="datetimeFigureOut">
              <a:rPr lang="en-AU" smtClean="0"/>
              <a:t>11/09/2021</a:t>
            </a:fld>
            <a:endParaRPr lang="en-AU"/>
          </a:p>
        </p:txBody>
      </p:sp>
      <p:sp>
        <p:nvSpPr>
          <p:cNvPr id="5" name="Footer Placeholder 4">
            <a:extLst>
              <a:ext uri="{FF2B5EF4-FFF2-40B4-BE49-F238E27FC236}">
                <a16:creationId xmlns:a16="http://schemas.microsoft.com/office/drawing/2014/main" id="{12A5A042-3341-4AA0-843D-32612B69D1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4AD88F4-0953-49CE-A075-B9EAAFFA8CEA}"/>
              </a:ext>
            </a:extLst>
          </p:cNvPr>
          <p:cNvSpPr>
            <a:spLocks noGrp="1"/>
          </p:cNvSpPr>
          <p:nvPr>
            <p:ph type="sldNum" sz="quarter" idx="12"/>
          </p:nvPr>
        </p:nvSpPr>
        <p:spPr/>
        <p:txBody>
          <a:bodyPr/>
          <a:lstStyle/>
          <a:p>
            <a:fld id="{978583B3-89C7-44E3-B79C-BBE3305AB8F3}" type="slidenum">
              <a:rPr lang="en-AU" smtClean="0"/>
              <a:t>‹#›</a:t>
            </a:fld>
            <a:endParaRPr lang="en-AU"/>
          </a:p>
        </p:txBody>
      </p:sp>
    </p:spTree>
    <p:extLst>
      <p:ext uri="{BB962C8B-B14F-4D97-AF65-F5344CB8AC3E}">
        <p14:creationId xmlns:p14="http://schemas.microsoft.com/office/powerpoint/2010/main" val="2038505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6664-1EAE-43D3-B1F5-AF1C8EA410E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8DD35B3-BE10-49B9-AA38-E16EB5927F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3F28757-B54E-4F11-B3CF-0741C756A2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7CF3CCA-22D3-4D3D-8E50-02FDEF2133B2}"/>
              </a:ext>
            </a:extLst>
          </p:cNvPr>
          <p:cNvSpPr>
            <a:spLocks noGrp="1"/>
          </p:cNvSpPr>
          <p:nvPr>
            <p:ph type="dt" sz="half" idx="10"/>
          </p:nvPr>
        </p:nvSpPr>
        <p:spPr/>
        <p:txBody>
          <a:bodyPr/>
          <a:lstStyle/>
          <a:p>
            <a:fld id="{4A1F503C-93EB-46EE-AA37-1984CF19D577}" type="datetimeFigureOut">
              <a:rPr lang="en-AU" smtClean="0"/>
              <a:t>11/09/2021</a:t>
            </a:fld>
            <a:endParaRPr lang="en-AU"/>
          </a:p>
        </p:txBody>
      </p:sp>
      <p:sp>
        <p:nvSpPr>
          <p:cNvPr id="6" name="Footer Placeholder 5">
            <a:extLst>
              <a:ext uri="{FF2B5EF4-FFF2-40B4-BE49-F238E27FC236}">
                <a16:creationId xmlns:a16="http://schemas.microsoft.com/office/drawing/2014/main" id="{AC59D48B-ABB2-4ADE-AFAF-CC32306E8D2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53AC84F-DB26-4DF5-99D4-9A9EDE4B8F9A}"/>
              </a:ext>
            </a:extLst>
          </p:cNvPr>
          <p:cNvSpPr>
            <a:spLocks noGrp="1"/>
          </p:cNvSpPr>
          <p:nvPr>
            <p:ph type="sldNum" sz="quarter" idx="12"/>
          </p:nvPr>
        </p:nvSpPr>
        <p:spPr/>
        <p:txBody>
          <a:bodyPr/>
          <a:lstStyle/>
          <a:p>
            <a:fld id="{978583B3-89C7-44E3-B79C-BBE3305AB8F3}" type="slidenum">
              <a:rPr lang="en-AU" smtClean="0"/>
              <a:t>‹#›</a:t>
            </a:fld>
            <a:endParaRPr lang="en-AU"/>
          </a:p>
        </p:txBody>
      </p:sp>
    </p:spTree>
    <p:extLst>
      <p:ext uri="{BB962C8B-B14F-4D97-AF65-F5344CB8AC3E}">
        <p14:creationId xmlns:p14="http://schemas.microsoft.com/office/powerpoint/2010/main" val="1815101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0B9C-B1C0-4AFD-9F75-5C3B13A70B1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8100A47-F2FC-4E96-B54E-85FF6D7FA4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BB835C-1609-41B2-A7AA-C58E37D42C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17EF1F1-16BD-44D7-BF99-28A34CF9F5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13E28B-BC0C-4525-9546-53C64D9CF8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34EDEB6-D94D-4134-8535-AE7437154D82}"/>
              </a:ext>
            </a:extLst>
          </p:cNvPr>
          <p:cNvSpPr>
            <a:spLocks noGrp="1"/>
          </p:cNvSpPr>
          <p:nvPr>
            <p:ph type="dt" sz="half" idx="10"/>
          </p:nvPr>
        </p:nvSpPr>
        <p:spPr/>
        <p:txBody>
          <a:bodyPr/>
          <a:lstStyle/>
          <a:p>
            <a:fld id="{4A1F503C-93EB-46EE-AA37-1984CF19D577}" type="datetimeFigureOut">
              <a:rPr lang="en-AU" smtClean="0"/>
              <a:t>11/09/2021</a:t>
            </a:fld>
            <a:endParaRPr lang="en-AU"/>
          </a:p>
        </p:txBody>
      </p:sp>
      <p:sp>
        <p:nvSpPr>
          <p:cNvPr id="8" name="Footer Placeholder 7">
            <a:extLst>
              <a:ext uri="{FF2B5EF4-FFF2-40B4-BE49-F238E27FC236}">
                <a16:creationId xmlns:a16="http://schemas.microsoft.com/office/drawing/2014/main" id="{427DF7E7-0B4B-4370-A6FA-AAA4B3FAE04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24A9491-8F31-4588-AF1C-BC701389CA7E}"/>
              </a:ext>
            </a:extLst>
          </p:cNvPr>
          <p:cNvSpPr>
            <a:spLocks noGrp="1"/>
          </p:cNvSpPr>
          <p:nvPr>
            <p:ph type="sldNum" sz="quarter" idx="12"/>
          </p:nvPr>
        </p:nvSpPr>
        <p:spPr/>
        <p:txBody>
          <a:bodyPr/>
          <a:lstStyle/>
          <a:p>
            <a:fld id="{978583B3-89C7-44E3-B79C-BBE3305AB8F3}" type="slidenum">
              <a:rPr lang="en-AU" smtClean="0"/>
              <a:t>‹#›</a:t>
            </a:fld>
            <a:endParaRPr lang="en-AU"/>
          </a:p>
        </p:txBody>
      </p:sp>
    </p:spTree>
    <p:extLst>
      <p:ext uri="{BB962C8B-B14F-4D97-AF65-F5344CB8AC3E}">
        <p14:creationId xmlns:p14="http://schemas.microsoft.com/office/powerpoint/2010/main" val="403976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A81B-1B45-4038-BC34-634CA0BB364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94CC585-844F-44DF-BDC3-486D97C563EB}"/>
              </a:ext>
            </a:extLst>
          </p:cNvPr>
          <p:cNvSpPr>
            <a:spLocks noGrp="1"/>
          </p:cNvSpPr>
          <p:nvPr>
            <p:ph type="dt" sz="half" idx="10"/>
          </p:nvPr>
        </p:nvSpPr>
        <p:spPr/>
        <p:txBody>
          <a:bodyPr/>
          <a:lstStyle/>
          <a:p>
            <a:fld id="{4A1F503C-93EB-46EE-AA37-1984CF19D577}" type="datetimeFigureOut">
              <a:rPr lang="en-AU" smtClean="0"/>
              <a:t>11/09/2021</a:t>
            </a:fld>
            <a:endParaRPr lang="en-AU"/>
          </a:p>
        </p:txBody>
      </p:sp>
      <p:sp>
        <p:nvSpPr>
          <p:cNvPr id="4" name="Footer Placeholder 3">
            <a:extLst>
              <a:ext uri="{FF2B5EF4-FFF2-40B4-BE49-F238E27FC236}">
                <a16:creationId xmlns:a16="http://schemas.microsoft.com/office/drawing/2014/main" id="{66E1942E-72DF-40A2-B77B-CD13C8E7A9C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09B7DEA-BF11-42FD-A3EB-35B5DA6AA407}"/>
              </a:ext>
            </a:extLst>
          </p:cNvPr>
          <p:cNvSpPr>
            <a:spLocks noGrp="1"/>
          </p:cNvSpPr>
          <p:nvPr>
            <p:ph type="sldNum" sz="quarter" idx="12"/>
          </p:nvPr>
        </p:nvSpPr>
        <p:spPr/>
        <p:txBody>
          <a:bodyPr/>
          <a:lstStyle/>
          <a:p>
            <a:fld id="{978583B3-89C7-44E3-B79C-BBE3305AB8F3}" type="slidenum">
              <a:rPr lang="en-AU" smtClean="0"/>
              <a:t>‹#›</a:t>
            </a:fld>
            <a:endParaRPr lang="en-AU"/>
          </a:p>
        </p:txBody>
      </p:sp>
    </p:spTree>
    <p:extLst>
      <p:ext uri="{BB962C8B-B14F-4D97-AF65-F5344CB8AC3E}">
        <p14:creationId xmlns:p14="http://schemas.microsoft.com/office/powerpoint/2010/main" val="1783707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39FEF9-8811-4676-A282-8EA718530D0E}"/>
              </a:ext>
            </a:extLst>
          </p:cNvPr>
          <p:cNvSpPr>
            <a:spLocks noGrp="1"/>
          </p:cNvSpPr>
          <p:nvPr>
            <p:ph type="dt" sz="half" idx="10"/>
          </p:nvPr>
        </p:nvSpPr>
        <p:spPr/>
        <p:txBody>
          <a:bodyPr/>
          <a:lstStyle/>
          <a:p>
            <a:fld id="{4A1F503C-93EB-46EE-AA37-1984CF19D577}" type="datetimeFigureOut">
              <a:rPr lang="en-AU" smtClean="0"/>
              <a:t>11/09/2021</a:t>
            </a:fld>
            <a:endParaRPr lang="en-AU"/>
          </a:p>
        </p:txBody>
      </p:sp>
      <p:sp>
        <p:nvSpPr>
          <p:cNvPr id="3" name="Footer Placeholder 2">
            <a:extLst>
              <a:ext uri="{FF2B5EF4-FFF2-40B4-BE49-F238E27FC236}">
                <a16:creationId xmlns:a16="http://schemas.microsoft.com/office/drawing/2014/main" id="{98705C5C-E069-4B4F-AFA6-1019374B7B23}"/>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3DE09FA-AB67-4952-9213-B9C2780F8A96}"/>
              </a:ext>
            </a:extLst>
          </p:cNvPr>
          <p:cNvSpPr>
            <a:spLocks noGrp="1"/>
          </p:cNvSpPr>
          <p:nvPr>
            <p:ph type="sldNum" sz="quarter" idx="12"/>
          </p:nvPr>
        </p:nvSpPr>
        <p:spPr/>
        <p:txBody>
          <a:bodyPr/>
          <a:lstStyle/>
          <a:p>
            <a:fld id="{978583B3-89C7-44E3-B79C-BBE3305AB8F3}" type="slidenum">
              <a:rPr lang="en-AU" smtClean="0"/>
              <a:t>‹#›</a:t>
            </a:fld>
            <a:endParaRPr lang="en-AU"/>
          </a:p>
        </p:txBody>
      </p:sp>
    </p:spTree>
    <p:extLst>
      <p:ext uri="{BB962C8B-B14F-4D97-AF65-F5344CB8AC3E}">
        <p14:creationId xmlns:p14="http://schemas.microsoft.com/office/powerpoint/2010/main" val="410255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1CED3-A2E8-44D4-8FA9-09366FE6ED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DE79ACC-E46C-4CC5-93D3-2D75E51C7F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C34F528-0F5E-42B5-A842-4A2CB116F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F3923-2E9B-42B4-88C1-E305032AE9B0}"/>
              </a:ext>
            </a:extLst>
          </p:cNvPr>
          <p:cNvSpPr>
            <a:spLocks noGrp="1"/>
          </p:cNvSpPr>
          <p:nvPr>
            <p:ph type="dt" sz="half" idx="10"/>
          </p:nvPr>
        </p:nvSpPr>
        <p:spPr/>
        <p:txBody>
          <a:bodyPr/>
          <a:lstStyle/>
          <a:p>
            <a:fld id="{4A1F503C-93EB-46EE-AA37-1984CF19D577}" type="datetimeFigureOut">
              <a:rPr lang="en-AU" smtClean="0"/>
              <a:t>11/09/2021</a:t>
            </a:fld>
            <a:endParaRPr lang="en-AU"/>
          </a:p>
        </p:txBody>
      </p:sp>
      <p:sp>
        <p:nvSpPr>
          <p:cNvPr id="6" name="Footer Placeholder 5">
            <a:extLst>
              <a:ext uri="{FF2B5EF4-FFF2-40B4-BE49-F238E27FC236}">
                <a16:creationId xmlns:a16="http://schemas.microsoft.com/office/drawing/2014/main" id="{DA57BD14-B2B8-4E92-A6A0-E4CFD90B885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F93594B-7936-48D9-8241-0436C533C29E}"/>
              </a:ext>
            </a:extLst>
          </p:cNvPr>
          <p:cNvSpPr>
            <a:spLocks noGrp="1"/>
          </p:cNvSpPr>
          <p:nvPr>
            <p:ph type="sldNum" sz="quarter" idx="12"/>
          </p:nvPr>
        </p:nvSpPr>
        <p:spPr/>
        <p:txBody>
          <a:bodyPr/>
          <a:lstStyle/>
          <a:p>
            <a:fld id="{978583B3-89C7-44E3-B79C-BBE3305AB8F3}" type="slidenum">
              <a:rPr lang="en-AU" smtClean="0"/>
              <a:t>‹#›</a:t>
            </a:fld>
            <a:endParaRPr lang="en-AU"/>
          </a:p>
        </p:txBody>
      </p:sp>
    </p:spTree>
    <p:extLst>
      <p:ext uri="{BB962C8B-B14F-4D97-AF65-F5344CB8AC3E}">
        <p14:creationId xmlns:p14="http://schemas.microsoft.com/office/powerpoint/2010/main" val="3512007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C50E-84E4-47DF-AD38-B75EC3F8C9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94D9E6A-5512-4339-A108-0020422A94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D8A088E-1DC1-4574-9B38-E493F136C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41F5A-96C0-4E14-A555-D34B3D8D0C83}"/>
              </a:ext>
            </a:extLst>
          </p:cNvPr>
          <p:cNvSpPr>
            <a:spLocks noGrp="1"/>
          </p:cNvSpPr>
          <p:nvPr>
            <p:ph type="dt" sz="half" idx="10"/>
          </p:nvPr>
        </p:nvSpPr>
        <p:spPr/>
        <p:txBody>
          <a:bodyPr/>
          <a:lstStyle/>
          <a:p>
            <a:fld id="{4A1F503C-93EB-46EE-AA37-1984CF19D577}" type="datetimeFigureOut">
              <a:rPr lang="en-AU" smtClean="0"/>
              <a:t>11/09/2021</a:t>
            </a:fld>
            <a:endParaRPr lang="en-AU"/>
          </a:p>
        </p:txBody>
      </p:sp>
      <p:sp>
        <p:nvSpPr>
          <p:cNvPr id="6" name="Footer Placeholder 5">
            <a:extLst>
              <a:ext uri="{FF2B5EF4-FFF2-40B4-BE49-F238E27FC236}">
                <a16:creationId xmlns:a16="http://schemas.microsoft.com/office/drawing/2014/main" id="{A9B30766-93AD-463B-ACCA-EF1AE706919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3EE0E0F-B257-4687-A968-09BBAFE546FD}"/>
              </a:ext>
            </a:extLst>
          </p:cNvPr>
          <p:cNvSpPr>
            <a:spLocks noGrp="1"/>
          </p:cNvSpPr>
          <p:nvPr>
            <p:ph type="sldNum" sz="quarter" idx="12"/>
          </p:nvPr>
        </p:nvSpPr>
        <p:spPr/>
        <p:txBody>
          <a:bodyPr/>
          <a:lstStyle/>
          <a:p>
            <a:fld id="{978583B3-89C7-44E3-B79C-BBE3305AB8F3}" type="slidenum">
              <a:rPr lang="en-AU" smtClean="0"/>
              <a:t>‹#›</a:t>
            </a:fld>
            <a:endParaRPr lang="en-AU"/>
          </a:p>
        </p:txBody>
      </p:sp>
    </p:spTree>
    <p:extLst>
      <p:ext uri="{BB962C8B-B14F-4D97-AF65-F5344CB8AC3E}">
        <p14:creationId xmlns:p14="http://schemas.microsoft.com/office/powerpoint/2010/main" val="2463759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9CD0D3-6D6E-44C1-AC1A-81FD2146F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3DB0D5E-5E5A-4D98-8812-FD8F650239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A7CB525-D643-4A30-ADDE-D94815F64F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F503C-93EB-46EE-AA37-1984CF19D577}" type="datetimeFigureOut">
              <a:rPr lang="en-AU" smtClean="0"/>
              <a:t>11/09/2021</a:t>
            </a:fld>
            <a:endParaRPr lang="en-AU"/>
          </a:p>
        </p:txBody>
      </p:sp>
      <p:sp>
        <p:nvSpPr>
          <p:cNvPr id="5" name="Footer Placeholder 4">
            <a:extLst>
              <a:ext uri="{FF2B5EF4-FFF2-40B4-BE49-F238E27FC236}">
                <a16:creationId xmlns:a16="http://schemas.microsoft.com/office/drawing/2014/main" id="{C4823BAA-F5D9-4FAD-8609-424A6AD50F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5D13DFAF-4ACF-4B54-BD19-AC4CAE60D9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583B3-89C7-44E3-B79C-BBE3305AB8F3}" type="slidenum">
              <a:rPr lang="en-AU" smtClean="0"/>
              <a:t>‹#›</a:t>
            </a:fld>
            <a:endParaRPr lang="en-AU"/>
          </a:p>
        </p:txBody>
      </p:sp>
    </p:spTree>
    <p:extLst>
      <p:ext uri="{BB962C8B-B14F-4D97-AF65-F5344CB8AC3E}">
        <p14:creationId xmlns:p14="http://schemas.microsoft.com/office/powerpoint/2010/main" val="3528949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0D92-BCB1-4887-AB09-BB264872E30B}"/>
              </a:ext>
            </a:extLst>
          </p:cNvPr>
          <p:cNvSpPr>
            <a:spLocks noGrp="1"/>
          </p:cNvSpPr>
          <p:nvPr>
            <p:ph type="title"/>
          </p:nvPr>
        </p:nvSpPr>
        <p:spPr/>
        <p:txBody>
          <a:bodyPr/>
          <a:lstStyle/>
          <a:p>
            <a:r>
              <a:rPr lang="en-US" dirty="0"/>
              <a:t>Meet Frank – A basic statistical tool</a:t>
            </a:r>
            <a:endParaRPr lang="en-AU" dirty="0"/>
          </a:p>
        </p:txBody>
      </p:sp>
      <p:sp>
        <p:nvSpPr>
          <p:cNvPr id="3" name="Content Placeholder 2">
            <a:extLst>
              <a:ext uri="{FF2B5EF4-FFF2-40B4-BE49-F238E27FC236}">
                <a16:creationId xmlns:a16="http://schemas.microsoft.com/office/drawing/2014/main" id="{312F505D-0F5E-4B11-B03B-D795EA2166A0}"/>
              </a:ext>
            </a:extLst>
          </p:cNvPr>
          <p:cNvSpPr>
            <a:spLocks noGrp="1"/>
          </p:cNvSpPr>
          <p:nvPr>
            <p:ph idx="1"/>
          </p:nvPr>
        </p:nvSpPr>
        <p:spPr/>
        <p:txBody>
          <a:bodyPr/>
          <a:lstStyle/>
          <a:p>
            <a:r>
              <a:rPr lang="en-US" dirty="0"/>
              <a:t>My project was a simple statistical tool that runs a number of statistical tests on data and returns all the results – tagging significant information</a:t>
            </a:r>
          </a:p>
          <a:p>
            <a:endParaRPr lang="en-US" dirty="0"/>
          </a:p>
          <a:p>
            <a:r>
              <a:rPr lang="en-US" dirty="0"/>
              <a:t>The theory is this could be a useful entry tool for non-programmers to data analysis. It indicates some basic relationships between the data points and tests all paired variable combinations as opposed to testing variables piecemeal.</a:t>
            </a:r>
            <a:endParaRPr lang="en-AU" dirty="0"/>
          </a:p>
        </p:txBody>
      </p:sp>
    </p:spTree>
    <p:extLst>
      <p:ext uri="{BB962C8B-B14F-4D97-AF65-F5344CB8AC3E}">
        <p14:creationId xmlns:p14="http://schemas.microsoft.com/office/powerpoint/2010/main" val="3106050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6B5F070-837A-467F-983B-EF2BCA719032}"/>
              </a:ext>
            </a:extLst>
          </p:cNvPr>
          <p:cNvGrpSpPr/>
          <p:nvPr/>
        </p:nvGrpSpPr>
        <p:grpSpPr>
          <a:xfrm>
            <a:off x="505581" y="202048"/>
            <a:ext cx="8357659" cy="6138404"/>
            <a:chOff x="911981" y="202048"/>
            <a:chExt cx="8357659" cy="6138404"/>
          </a:xfrm>
        </p:grpSpPr>
        <p:sp>
          <p:nvSpPr>
            <p:cNvPr id="14" name="TextBox 13">
              <a:extLst>
                <a:ext uri="{FF2B5EF4-FFF2-40B4-BE49-F238E27FC236}">
                  <a16:creationId xmlns:a16="http://schemas.microsoft.com/office/drawing/2014/main" id="{4A3C6C94-0443-4D56-A617-10EAB8552011}"/>
                </a:ext>
              </a:extLst>
            </p:cNvPr>
            <p:cNvSpPr txBox="1"/>
            <p:nvPr/>
          </p:nvSpPr>
          <p:spPr>
            <a:xfrm>
              <a:off x="1938822" y="202048"/>
              <a:ext cx="1884362" cy="461665"/>
            </a:xfrm>
            <a:prstGeom prst="rect">
              <a:avLst/>
            </a:prstGeom>
            <a:noFill/>
          </p:spPr>
          <p:txBody>
            <a:bodyPr wrap="none" rtlCol="0">
              <a:spAutoFit/>
            </a:bodyPr>
            <a:lstStyle/>
            <a:p>
              <a:r>
                <a:rPr lang="en-AU" sz="2400" b="1" dirty="0"/>
                <a:t>Data Pipeline</a:t>
              </a:r>
            </a:p>
          </p:txBody>
        </p:sp>
        <p:grpSp>
          <p:nvGrpSpPr>
            <p:cNvPr id="29" name="Group 28">
              <a:extLst>
                <a:ext uri="{FF2B5EF4-FFF2-40B4-BE49-F238E27FC236}">
                  <a16:creationId xmlns:a16="http://schemas.microsoft.com/office/drawing/2014/main" id="{D6A03A2C-E424-4173-8F3C-FA0BA357BC3C}"/>
                </a:ext>
              </a:extLst>
            </p:cNvPr>
            <p:cNvGrpSpPr/>
            <p:nvPr/>
          </p:nvGrpSpPr>
          <p:grpSpPr>
            <a:xfrm>
              <a:off x="911981" y="348214"/>
              <a:ext cx="5316950" cy="5992238"/>
              <a:chOff x="158268" y="544749"/>
              <a:chExt cx="5316950" cy="5992238"/>
            </a:xfrm>
          </p:grpSpPr>
          <p:cxnSp>
            <p:nvCxnSpPr>
              <p:cNvPr id="9" name="Straight Arrow Connector 8">
                <a:extLst>
                  <a:ext uri="{FF2B5EF4-FFF2-40B4-BE49-F238E27FC236}">
                    <a16:creationId xmlns:a16="http://schemas.microsoft.com/office/drawing/2014/main" id="{5DAB34BC-E84F-46A3-842D-F2698A5AB55F}"/>
                  </a:ext>
                </a:extLst>
              </p:cNvPr>
              <p:cNvCxnSpPr/>
              <p:nvPr/>
            </p:nvCxnSpPr>
            <p:spPr>
              <a:xfrm>
                <a:off x="197487" y="2078202"/>
                <a:ext cx="0" cy="6241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7928A547-2B27-4717-B2DC-841DB7E9ECEE}"/>
                  </a:ext>
                </a:extLst>
              </p:cNvPr>
              <p:cNvGrpSpPr/>
              <p:nvPr/>
            </p:nvGrpSpPr>
            <p:grpSpPr>
              <a:xfrm>
                <a:off x="441181" y="1250889"/>
                <a:ext cx="3532990" cy="5183535"/>
                <a:chOff x="441181" y="1250889"/>
                <a:chExt cx="3532990" cy="5183535"/>
              </a:xfrm>
            </p:grpSpPr>
            <p:sp>
              <p:nvSpPr>
                <p:cNvPr id="5" name="Rectangle 4">
                  <a:extLst>
                    <a:ext uri="{FF2B5EF4-FFF2-40B4-BE49-F238E27FC236}">
                      <a16:creationId xmlns:a16="http://schemas.microsoft.com/office/drawing/2014/main" id="{216A67F9-A935-4513-8FF8-05C530F8D17F}"/>
                    </a:ext>
                  </a:extLst>
                </p:cNvPr>
                <p:cNvSpPr/>
                <p:nvPr/>
              </p:nvSpPr>
              <p:spPr>
                <a:xfrm>
                  <a:off x="441182" y="1250889"/>
                  <a:ext cx="3532989" cy="82731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Excel Doc 1 ----&gt; Contains Data</a:t>
                  </a:r>
                </a:p>
              </p:txBody>
            </p:sp>
            <p:sp>
              <p:nvSpPr>
                <p:cNvPr id="6" name="Rectangle 5">
                  <a:extLst>
                    <a:ext uri="{FF2B5EF4-FFF2-40B4-BE49-F238E27FC236}">
                      <a16:creationId xmlns:a16="http://schemas.microsoft.com/office/drawing/2014/main" id="{E37C12F3-05A7-491F-8A78-84CD85A00B5E}"/>
                    </a:ext>
                  </a:extLst>
                </p:cNvPr>
                <p:cNvSpPr/>
                <p:nvPr/>
              </p:nvSpPr>
              <p:spPr>
                <a:xfrm>
                  <a:off x="441182" y="2735513"/>
                  <a:ext cx="3532989" cy="82731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Python -&gt; Import all data – convert to usable format (</a:t>
                  </a:r>
                  <a:r>
                    <a:rPr lang="en-AU" dirty="0" err="1">
                      <a:solidFill>
                        <a:schemeClr val="tx1"/>
                      </a:solidFill>
                    </a:rPr>
                    <a:t>Numpy</a:t>
                  </a:r>
                  <a:r>
                    <a:rPr lang="en-AU" dirty="0">
                      <a:solidFill>
                        <a:schemeClr val="tx1"/>
                      </a:solidFill>
                    </a:rPr>
                    <a:t>) </a:t>
                  </a:r>
                </a:p>
              </p:txBody>
            </p:sp>
            <p:sp>
              <p:nvSpPr>
                <p:cNvPr id="8" name="Rectangle 7">
                  <a:extLst>
                    <a:ext uri="{FF2B5EF4-FFF2-40B4-BE49-F238E27FC236}">
                      <a16:creationId xmlns:a16="http://schemas.microsoft.com/office/drawing/2014/main" id="{6817B3F4-F173-4953-92DC-B8F879E4F1ED}"/>
                    </a:ext>
                  </a:extLst>
                </p:cNvPr>
                <p:cNvSpPr/>
                <p:nvPr/>
              </p:nvSpPr>
              <p:spPr>
                <a:xfrm>
                  <a:off x="441181" y="4220137"/>
                  <a:ext cx="3532989" cy="82731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Python -&gt; Run Statistical Tests</a:t>
                  </a:r>
                </a:p>
              </p:txBody>
            </p:sp>
            <p:sp>
              <p:nvSpPr>
                <p:cNvPr id="10" name="Rectangle 9">
                  <a:extLst>
                    <a:ext uri="{FF2B5EF4-FFF2-40B4-BE49-F238E27FC236}">
                      <a16:creationId xmlns:a16="http://schemas.microsoft.com/office/drawing/2014/main" id="{5D6F7AB7-8A7F-416F-9E78-5AC0E432FF85}"/>
                    </a:ext>
                  </a:extLst>
                </p:cNvPr>
                <p:cNvSpPr/>
                <p:nvPr/>
              </p:nvSpPr>
              <p:spPr>
                <a:xfrm>
                  <a:off x="441181" y="5607111"/>
                  <a:ext cx="3532989" cy="82731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Tag data</a:t>
                  </a:r>
                  <a:endParaRPr lang="en-AU" dirty="0">
                    <a:solidFill>
                      <a:schemeClr val="tx1"/>
                    </a:solidFill>
                  </a:endParaRPr>
                </a:p>
              </p:txBody>
            </p:sp>
          </p:grpSp>
          <p:cxnSp>
            <p:nvCxnSpPr>
              <p:cNvPr id="25" name="Straight Arrow Connector 24">
                <a:extLst>
                  <a:ext uri="{FF2B5EF4-FFF2-40B4-BE49-F238E27FC236}">
                    <a16:creationId xmlns:a16="http://schemas.microsoft.com/office/drawing/2014/main" id="{167A3DDB-67EB-4AFF-8CAB-BA26414C52D2}"/>
                  </a:ext>
                </a:extLst>
              </p:cNvPr>
              <p:cNvCxnSpPr/>
              <p:nvPr/>
            </p:nvCxnSpPr>
            <p:spPr>
              <a:xfrm>
                <a:off x="158268" y="3435940"/>
                <a:ext cx="0" cy="6241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1ACA40D-EF4F-42AA-9EF1-1B54333B35C8}"/>
                  </a:ext>
                </a:extLst>
              </p:cNvPr>
              <p:cNvCxnSpPr/>
              <p:nvPr/>
            </p:nvCxnSpPr>
            <p:spPr>
              <a:xfrm>
                <a:off x="158268" y="5269917"/>
                <a:ext cx="0" cy="6241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F547A91C-49C5-429D-BA1D-841B861627BC}"/>
                  </a:ext>
                </a:extLst>
              </p:cNvPr>
              <p:cNvSpPr/>
              <p:nvPr/>
            </p:nvSpPr>
            <p:spPr>
              <a:xfrm>
                <a:off x="4357991" y="544749"/>
                <a:ext cx="817124" cy="5992238"/>
              </a:xfrm>
              <a:custGeom>
                <a:avLst/>
                <a:gdLst>
                  <a:gd name="connsiteX0" fmla="*/ 0 w 817124"/>
                  <a:gd name="connsiteY0" fmla="*/ 5992238 h 5992238"/>
                  <a:gd name="connsiteX1" fmla="*/ 97277 w 817124"/>
                  <a:gd name="connsiteY1" fmla="*/ 5953328 h 5992238"/>
                  <a:gd name="connsiteX2" fmla="*/ 272375 w 817124"/>
                  <a:gd name="connsiteY2" fmla="*/ 5428034 h 5992238"/>
                  <a:gd name="connsiteX3" fmla="*/ 311286 w 817124"/>
                  <a:gd name="connsiteY3" fmla="*/ 5194570 h 5992238"/>
                  <a:gd name="connsiteX4" fmla="*/ 291830 w 817124"/>
                  <a:gd name="connsiteY4" fmla="*/ 4494179 h 5992238"/>
                  <a:gd name="connsiteX5" fmla="*/ 233464 w 817124"/>
                  <a:gd name="connsiteY5" fmla="*/ 4260715 h 5992238"/>
                  <a:gd name="connsiteX6" fmla="*/ 214009 w 817124"/>
                  <a:gd name="connsiteY6" fmla="*/ 4105072 h 5992238"/>
                  <a:gd name="connsiteX7" fmla="*/ 175098 w 817124"/>
                  <a:gd name="connsiteY7" fmla="*/ 3910519 h 5992238"/>
                  <a:gd name="connsiteX8" fmla="*/ 155643 w 817124"/>
                  <a:gd name="connsiteY8" fmla="*/ 2023353 h 5992238"/>
                  <a:gd name="connsiteX9" fmla="*/ 97277 w 817124"/>
                  <a:gd name="connsiteY9" fmla="*/ 1692613 h 5992238"/>
                  <a:gd name="connsiteX10" fmla="*/ 136188 w 817124"/>
                  <a:gd name="connsiteY10" fmla="*/ 291830 h 5992238"/>
                  <a:gd name="connsiteX11" fmla="*/ 175098 w 817124"/>
                  <a:gd name="connsiteY11" fmla="*/ 214008 h 5992238"/>
                  <a:gd name="connsiteX12" fmla="*/ 272375 w 817124"/>
                  <a:gd name="connsiteY12" fmla="*/ 38911 h 5992238"/>
                  <a:gd name="connsiteX13" fmla="*/ 330741 w 817124"/>
                  <a:gd name="connsiteY13" fmla="*/ 0 h 5992238"/>
                  <a:gd name="connsiteX14" fmla="*/ 680937 w 817124"/>
                  <a:gd name="connsiteY14" fmla="*/ 116732 h 5992238"/>
                  <a:gd name="connsiteX15" fmla="*/ 719847 w 817124"/>
                  <a:gd name="connsiteY15" fmla="*/ 175098 h 5992238"/>
                  <a:gd name="connsiteX16" fmla="*/ 778213 w 817124"/>
                  <a:gd name="connsiteY16" fmla="*/ 330740 h 5992238"/>
                  <a:gd name="connsiteX17" fmla="*/ 817124 w 817124"/>
                  <a:gd name="connsiteY17" fmla="*/ 447472 h 599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7124" h="5992238">
                    <a:moveTo>
                      <a:pt x="0" y="5992238"/>
                    </a:moveTo>
                    <a:cubicBezTo>
                      <a:pt x="32426" y="5979268"/>
                      <a:pt x="74718" y="5979988"/>
                      <a:pt x="97277" y="5953328"/>
                    </a:cubicBezTo>
                    <a:cubicBezTo>
                      <a:pt x="236486" y="5788809"/>
                      <a:pt x="235509" y="5634481"/>
                      <a:pt x="272375" y="5428034"/>
                    </a:cubicBezTo>
                    <a:cubicBezTo>
                      <a:pt x="286244" y="5350368"/>
                      <a:pt x="298316" y="5272391"/>
                      <a:pt x="311286" y="5194570"/>
                    </a:cubicBezTo>
                    <a:cubicBezTo>
                      <a:pt x="304801" y="4961106"/>
                      <a:pt x="311226" y="4726926"/>
                      <a:pt x="291830" y="4494179"/>
                    </a:cubicBezTo>
                    <a:cubicBezTo>
                      <a:pt x="285168" y="4414240"/>
                      <a:pt x="249196" y="4339374"/>
                      <a:pt x="233464" y="4260715"/>
                    </a:cubicBezTo>
                    <a:cubicBezTo>
                      <a:pt x="223210" y="4209446"/>
                      <a:pt x="222605" y="4156645"/>
                      <a:pt x="214009" y="4105072"/>
                    </a:cubicBezTo>
                    <a:cubicBezTo>
                      <a:pt x="203136" y="4039837"/>
                      <a:pt x="188068" y="3975370"/>
                      <a:pt x="175098" y="3910519"/>
                    </a:cubicBezTo>
                    <a:cubicBezTo>
                      <a:pt x="209314" y="3123590"/>
                      <a:pt x="218184" y="3161593"/>
                      <a:pt x="155643" y="2023353"/>
                    </a:cubicBezTo>
                    <a:cubicBezTo>
                      <a:pt x="149501" y="1911571"/>
                      <a:pt x="97277" y="1692613"/>
                      <a:pt x="97277" y="1692613"/>
                    </a:cubicBezTo>
                    <a:cubicBezTo>
                      <a:pt x="110247" y="1225685"/>
                      <a:pt x="111637" y="758292"/>
                      <a:pt x="136188" y="291830"/>
                    </a:cubicBezTo>
                    <a:cubicBezTo>
                      <a:pt x="137712" y="262868"/>
                      <a:pt x="163673" y="240665"/>
                      <a:pt x="175098" y="214008"/>
                    </a:cubicBezTo>
                    <a:cubicBezTo>
                      <a:pt x="216782" y="116745"/>
                      <a:pt x="166215" y="160237"/>
                      <a:pt x="272375" y="38911"/>
                    </a:cubicBezTo>
                    <a:cubicBezTo>
                      <a:pt x="287772" y="21314"/>
                      <a:pt x="311286" y="12970"/>
                      <a:pt x="330741" y="0"/>
                    </a:cubicBezTo>
                    <a:cubicBezTo>
                      <a:pt x="565141" y="19533"/>
                      <a:pt x="536346" y="-27860"/>
                      <a:pt x="680937" y="116732"/>
                    </a:cubicBezTo>
                    <a:cubicBezTo>
                      <a:pt x="697471" y="133266"/>
                      <a:pt x="710171" y="153812"/>
                      <a:pt x="719847" y="175098"/>
                    </a:cubicBezTo>
                    <a:cubicBezTo>
                      <a:pt x="742775" y="225540"/>
                      <a:pt x="759577" y="278559"/>
                      <a:pt x="778213" y="330740"/>
                    </a:cubicBezTo>
                    <a:cubicBezTo>
                      <a:pt x="792008" y="369366"/>
                      <a:pt x="817124" y="447472"/>
                      <a:pt x="817124" y="44747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Arrow: Right 27">
                <a:extLst>
                  <a:ext uri="{FF2B5EF4-FFF2-40B4-BE49-F238E27FC236}">
                    <a16:creationId xmlns:a16="http://schemas.microsoft.com/office/drawing/2014/main" id="{A60CF83B-76F2-44DB-8502-936228872D33}"/>
                  </a:ext>
                </a:extLst>
              </p:cNvPr>
              <p:cNvSpPr/>
              <p:nvPr/>
            </p:nvSpPr>
            <p:spPr>
              <a:xfrm rot="2971151">
                <a:off x="5066656" y="709118"/>
                <a:ext cx="408562" cy="40856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30" name="Rectangle 29">
              <a:extLst>
                <a:ext uri="{FF2B5EF4-FFF2-40B4-BE49-F238E27FC236}">
                  <a16:creationId xmlns:a16="http://schemas.microsoft.com/office/drawing/2014/main" id="{A57496AD-1397-4E60-B481-2F2A22043B8A}"/>
                </a:ext>
              </a:extLst>
            </p:cNvPr>
            <p:cNvSpPr/>
            <p:nvPr/>
          </p:nvSpPr>
          <p:spPr>
            <a:xfrm>
              <a:off x="5736651" y="1085514"/>
              <a:ext cx="3532989" cy="82731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Clean Data</a:t>
              </a:r>
            </a:p>
          </p:txBody>
        </p:sp>
      </p:grpSp>
      <p:sp>
        <p:nvSpPr>
          <p:cNvPr id="39" name="TextBox 38">
            <a:extLst>
              <a:ext uri="{FF2B5EF4-FFF2-40B4-BE49-F238E27FC236}">
                <a16:creationId xmlns:a16="http://schemas.microsoft.com/office/drawing/2014/main" id="{2359003E-FCF7-485A-B7AA-7288827A5433}"/>
              </a:ext>
            </a:extLst>
          </p:cNvPr>
          <p:cNvSpPr txBox="1"/>
          <p:nvPr/>
        </p:nvSpPr>
        <p:spPr>
          <a:xfrm>
            <a:off x="9613900" y="202048"/>
            <a:ext cx="2311399" cy="1477328"/>
          </a:xfrm>
          <a:prstGeom prst="rect">
            <a:avLst/>
          </a:prstGeom>
          <a:noFill/>
        </p:spPr>
        <p:txBody>
          <a:bodyPr wrap="square" rtlCol="0">
            <a:spAutoFit/>
          </a:bodyPr>
          <a:lstStyle/>
          <a:p>
            <a:r>
              <a:rPr lang="en-AU" dirty="0"/>
              <a:t>I was hoping the final tables would be a little less ugly – but </a:t>
            </a:r>
            <a:r>
              <a:rPr lang="en-AU" dirty="0" err="1"/>
              <a:t>Numpy</a:t>
            </a:r>
            <a:r>
              <a:rPr lang="en-AU" dirty="0"/>
              <a:t> and Pandas got the better of me</a:t>
            </a:r>
          </a:p>
        </p:txBody>
      </p:sp>
      <p:sp>
        <p:nvSpPr>
          <p:cNvPr id="40" name="Rectangle 39">
            <a:extLst>
              <a:ext uri="{FF2B5EF4-FFF2-40B4-BE49-F238E27FC236}">
                <a16:creationId xmlns:a16="http://schemas.microsoft.com/office/drawing/2014/main" id="{A3ED22D2-05D3-4F7C-8077-E49150D254E4}"/>
              </a:ext>
            </a:extLst>
          </p:cNvPr>
          <p:cNvSpPr/>
          <p:nvPr/>
        </p:nvSpPr>
        <p:spPr>
          <a:xfrm>
            <a:off x="5330250" y="2538977"/>
            <a:ext cx="3532989" cy="82731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Make fun charts and graphs with new data</a:t>
            </a:r>
          </a:p>
        </p:txBody>
      </p:sp>
      <p:cxnSp>
        <p:nvCxnSpPr>
          <p:cNvPr id="41" name="Straight Arrow Connector 40">
            <a:extLst>
              <a:ext uri="{FF2B5EF4-FFF2-40B4-BE49-F238E27FC236}">
                <a16:creationId xmlns:a16="http://schemas.microsoft.com/office/drawing/2014/main" id="{DFD5F882-9141-421F-A903-B1C447EDED43}"/>
              </a:ext>
            </a:extLst>
          </p:cNvPr>
          <p:cNvCxnSpPr/>
          <p:nvPr/>
        </p:nvCxnSpPr>
        <p:spPr>
          <a:xfrm>
            <a:off x="5113866" y="1914863"/>
            <a:ext cx="0" cy="6241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472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4AA6-5871-4997-8981-2F816327ACEF}"/>
              </a:ext>
            </a:extLst>
          </p:cNvPr>
          <p:cNvSpPr>
            <a:spLocks noGrp="1"/>
          </p:cNvSpPr>
          <p:nvPr>
            <p:ph type="title"/>
          </p:nvPr>
        </p:nvSpPr>
        <p:spPr>
          <a:xfrm>
            <a:off x="317500" y="161925"/>
            <a:ext cx="3441970" cy="1325563"/>
          </a:xfrm>
        </p:spPr>
        <p:txBody>
          <a:bodyPr/>
          <a:lstStyle/>
          <a:p>
            <a:r>
              <a:rPr lang="en-US" dirty="0"/>
              <a:t>Raw Data</a:t>
            </a:r>
            <a:endParaRPr lang="en-AU" dirty="0"/>
          </a:p>
        </p:txBody>
      </p:sp>
      <p:sp>
        <p:nvSpPr>
          <p:cNvPr id="5" name="TextBox 4">
            <a:extLst>
              <a:ext uri="{FF2B5EF4-FFF2-40B4-BE49-F238E27FC236}">
                <a16:creationId xmlns:a16="http://schemas.microsoft.com/office/drawing/2014/main" id="{A961E4CF-89B4-49A7-939A-B4337986783C}"/>
              </a:ext>
            </a:extLst>
          </p:cNvPr>
          <p:cNvSpPr txBox="1"/>
          <p:nvPr/>
        </p:nvSpPr>
        <p:spPr>
          <a:xfrm>
            <a:off x="317500" y="1327285"/>
            <a:ext cx="4318000" cy="1754326"/>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Frank used the </a:t>
            </a:r>
            <a:r>
              <a:rPr lang="en-AU" sz="1200" i="0" dirty="0">
                <a:effectLst/>
                <a:latin typeface="Arial" panose="020B0604020202020204" pitchFamily="34" charset="0"/>
                <a:cs typeface="Arial" panose="020B0604020202020204" pitchFamily="34" charset="0"/>
              </a:rPr>
              <a:t>Wine Quality Data Set from the UCI machine learning </a:t>
            </a:r>
            <a:r>
              <a:rPr lang="en-AU" sz="1200" dirty="0">
                <a:latin typeface="Arial" panose="020B0604020202020204" pitchFamily="34" charset="0"/>
                <a:cs typeface="Arial" panose="020B0604020202020204" pitchFamily="34" charset="0"/>
              </a:rPr>
              <a:t>Repository. There are 12 variables in total and 4828 pieces of data</a:t>
            </a:r>
          </a:p>
          <a:p>
            <a:endParaRPr lang="en-AU" sz="1200" i="0" dirty="0">
              <a:effectLst/>
              <a:latin typeface="Arial" panose="020B0604020202020204" pitchFamily="34" charset="0"/>
              <a:cs typeface="Arial" panose="020B0604020202020204" pitchFamily="34" charset="0"/>
            </a:endParaRPr>
          </a:p>
          <a:p>
            <a:r>
              <a:rPr lang="en-AU" sz="1200" dirty="0">
                <a:latin typeface="Arial" panose="020B0604020202020204" pitchFamily="34" charset="0"/>
                <a:cs typeface="Arial" panose="020B0604020202020204" pitchFamily="34" charset="0"/>
              </a:rPr>
              <a:t>A minor issue is that frank was built to deal with continuous float variables (the type within the dataset). This means the code will need different tests and some modification to look at categorical and ordinal variables. There are also specific tests for time-data etc</a:t>
            </a:r>
          </a:p>
        </p:txBody>
      </p:sp>
      <p:pic>
        <p:nvPicPr>
          <p:cNvPr id="9" name="Picture 8">
            <a:extLst>
              <a:ext uri="{FF2B5EF4-FFF2-40B4-BE49-F238E27FC236}">
                <a16:creationId xmlns:a16="http://schemas.microsoft.com/office/drawing/2014/main" id="{B4E11900-97F4-443C-897D-5E35C78E47BE}"/>
              </a:ext>
            </a:extLst>
          </p:cNvPr>
          <p:cNvPicPr>
            <a:picLocks noChangeAspect="1"/>
          </p:cNvPicPr>
          <p:nvPr/>
        </p:nvPicPr>
        <p:blipFill>
          <a:blip r:embed="rId2"/>
          <a:stretch>
            <a:fillRect/>
          </a:stretch>
        </p:blipFill>
        <p:spPr>
          <a:xfrm>
            <a:off x="8096885" y="3658393"/>
            <a:ext cx="3638550" cy="2838450"/>
          </a:xfrm>
          <a:prstGeom prst="rect">
            <a:avLst/>
          </a:prstGeom>
        </p:spPr>
      </p:pic>
      <p:pic>
        <p:nvPicPr>
          <p:cNvPr id="11" name="Picture 10">
            <a:extLst>
              <a:ext uri="{FF2B5EF4-FFF2-40B4-BE49-F238E27FC236}">
                <a16:creationId xmlns:a16="http://schemas.microsoft.com/office/drawing/2014/main" id="{929879AD-9A73-4224-BABA-7ECE26044745}"/>
              </a:ext>
            </a:extLst>
          </p:cNvPr>
          <p:cNvPicPr>
            <a:picLocks noChangeAspect="1"/>
          </p:cNvPicPr>
          <p:nvPr/>
        </p:nvPicPr>
        <p:blipFill>
          <a:blip r:embed="rId3"/>
          <a:stretch>
            <a:fillRect/>
          </a:stretch>
        </p:blipFill>
        <p:spPr>
          <a:xfrm>
            <a:off x="4635500" y="562768"/>
            <a:ext cx="3409950" cy="5934075"/>
          </a:xfrm>
          <a:prstGeom prst="rect">
            <a:avLst/>
          </a:prstGeom>
        </p:spPr>
      </p:pic>
    </p:spTree>
    <p:extLst>
      <p:ext uri="{BB962C8B-B14F-4D97-AF65-F5344CB8AC3E}">
        <p14:creationId xmlns:p14="http://schemas.microsoft.com/office/powerpoint/2010/main" val="326825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5E64DBC-8B07-4B4F-855C-45FCD4406D84}"/>
              </a:ext>
            </a:extLst>
          </p:cNvPr>
          <p:cNvSpPr txBox="1">
            <a:spLocks/>
          </p:cNvSpPr>
          <p:nvPr/>
        </p:nvSpPr>
        <p:spPr>
          <a:xfrm>
            <a:off x="838200" y="365125"/>
            <a:ext cx="344197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Base Analysis</a:t>
            </a:r>
            <a:endParaRPr lang="en-AU" dirty="0"/>
          </a:p>
        </p:txBody>
      </p:sp>
      <p:sp>
        <p:nvSpPr>
          <p:cNvPr id="5" name="TextBox 4">
            <a:extLst>
              <a:ext uri="{FF2B5EF4-FFF2-40B4-BE49-F238E27FC236}">
                <a16:creationId xmlns:a16="http://schemas.microsoft.com/office/drawing/2014/main" id="{729563DA-288E-4E10-A3D7-DA3BD663A13E}"/>
              </a:ext>
            </a:extLst>
          </p:cNvPr>
          <p:cNvSpPr txBox="1"/>
          <p:nvPr/>
        </p:nvSpPr>
        <p:spPr>
          <a:xfrm>
            <a:off x="4076567" y="304442"/>
            <a:ext cx="7670530" cy="1200329"/>
          </a:xfrm>
          <a:prstGeom prst="rect">
            <a:avLst/>
          </a:prstGeom>
          <a:noFill/>
          <a:ln>
            <a:solidFill>
              <a:schemeClr val="tx1"/>
            </a:solidFill>
          </a:ln>
        </p:spPr>
        <p:txBody>
          <a:bodyPr wrap="square" rtlCol="0">
            <a:spAutoFit/>
          </a:bodyPr>
          <a:lstStyle/>
          <a:p>
            <a:r>
              <a:rPr lang="en-US" dirty="0"/>
              <a:t>This document – although unwieldy, contains a small host of test results and flags the relevant ones. I removed basic information such as standard error and mean tests for space reasons as the page was getting unwieldy – albeit the functionality is still there.</a:t>
            </a:r>
            <a:endParaRPr lang="en-AU" dirty="0"/>
          </a:p>
        </p:txBody>
      </p:sp>
      <p:sp>
        <p:nvSpPr>
          <p:cNvPr id="9" name="TextBox 8">
            <a:extLst>
              <a:ext uri="{FF2B5EF4-FFF2-40B4-BE49-F238E27FC236}">
                <a16:creationId xmlns:a16="http://schemas.microsoft.com/office/drawing/2014/main" id="{99343BC5-3C20-4B72-857F-A860440516A4}"/>
              </a:ext>
            </a:extLst>
          </p:cNvPr>
          <p:cNvSpPr txBox="1"/>
          <p:nvPr/>
        </p:nvSpPr>
        <p:spPr>
          <a:xfrm>
            <a:off x="2818997" y="6393938"/>
            <a:ext cx="8928100" cy="369332"/>
          </a:xfrm>
          <a:prstGeom prst="rect">
            <a:avLst/>
          </a:prstGeom>
          <a:noFill/>
        </p:spPr>
        <p:txBody>
          <a:bodyPr wrap="square" rtlCol="0">
            <a:spAutoFit/>
          </a:bodyPr>
          <a:lstStyle/>
          <a:p>
            <a:r>
              <a:rPr lang="en-AU" i="1" dirty="0"/>
              <a:t>In hindsight – the dataset probably had too many correlations</a:t>
            </a:r>
          </a:p>
        </p:txBody>
      </p:sp>
      <p:pic>
        <p:nvPicPr>
          <p:cNvPr id="11" name="Picture 10">
            <a:extLst>
              <a:ext uri="{FF2B5EF4-FFF2-40B4-BE49-F238E27FC236}">
                <a16:creationId xmlns:a16="http://schemas.microsoft.com/office/drawing/2014/main" id="{20BBDC5B-0787-4973-9603-37EAFEAB664C}"/>
              </a:ext>
            </a:extLst>
          </p:cNvPr>
          <p:cNvPicPr>
            <a:picLocks noChangeAspect="1"/>
          </p:cNvPicPr>
          <p:nvPr/>
        </p:nvPicPr>
        <p:blipFill>
          <a:blip r:embed="rId2"/>
          <a:stretch>
            <a:fillRect/>
          </a:stretch>
        </p:blipFill>
        <p:spPr>
          <a:xfrm>
            <a:off x="253427" y="2316480"/>
            <a:ext cx="11685146" cy="3686790"/>
          </a:xfrm>
          <a:prstGeom prst="rect">
            <a:avLst/>
          </a:prstGeom>
          <a:ln w="12700">
            <a:solidFill>
              <a:schemeClr val="tx1"/>
            </a:solidFill>
          </a:ln>
        </p:spPr>
      </p:pic>
    </p:spTree>
    <p:extLst>
      <p:ext uri="{BB962C8B-B14F-4D97-AF65-F5344CB8AC3E}">
        <p14:creationId xmlns:p14="http://schemas.microsoft.com/office/powerpoint/2010/main" val="1936662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5D7D-120B-4D91-8107-F762831EFC38}"/>
              </a:ext>
            </a:extLst>
          </p:cNvPr>
          <p:cNvSpPr>
            <a:spLocks noGrp="1"/>
          </p:cNvSpPr>
          <p:nvPr>
            <p:ph type="title"/>
          </p:nvPr>
        </p:nvSpPr>
        <p:spPr/>
        <p:txBody>
          <a:bodyPr/>
          <a:lstStyle/>
          <a:p>
            <a:r>
              <a:rPr lang="en-US" dirty="0"/>
              <a:t>Different View</a:t>
            </a:r>
            <a:endParaRPr lang="en-AU" dirty="0"/>
          </a:p>
        </p:txBody>
      </p:sp>
      <p:sp>
        <p:nvSpPr>
          <p:cNvPr id="7" name="TextBox 6">
            <a:extLst>
              <a:ext uri="{FF2B5EF4-FFF2-40B4-BE49-F238E27FC236}">
                <a16:creationId xmlns:a16="http://schemas.microsoft.com/office/drawing/2014/main" id="{BC13F4B3-74CA-4E2D-AD09-9FCE69EB7277}"/>
              </a:ext>
            </a:extLst>
          </p:cNvPr>
          <p:cNvSpPr txBox="1"/>
          <p:nvPr/>
        </p:nvSpPr>
        <p:spPr>
          <a:xfrm>
            <a:off x="4358639" y="304442"/>
            <a:ext cx="7388457" cy="646331"/>
          </a:xfrm>
          <a:prstGeom prst="rect">
            <a:avLst/>
          </a:prstGeom>
          <a:noFill/>
          <a:ln>
            <a:solidFill>
              <a:schemeClr val="tx1"/>
            </a:solidFill>
          </a:ln>
        </p:spPr>
        <p:txBody>
          <a:bodyPr wrap="square" rtlCol="0">
            <a:spAutoFit/>
          </a:bodyPr>
          <a:lstStyle/>
          <a:p>
            <a:r>
              <a:rPr lang="en-US" dirty="0"/>
              <a:t>This document only keeps data that it considers of statistical relevance (according to the tags.) Remaining data is replaced with a /</a:t>
            </a:r>
            <a:endParaRPr lang="en-AU" dirty="0"/>
          </a:p>
        </p:txBody>
      </p:sp>
      <p:pic>
        <p:nvPicPr>
          <p:cNvPr id="9" name="Picture 8">
            <a:extLst>
              <a:ext uri="{FF2B5EF4-FFF2-40B4-BE49-F238E27FC236}">
                <a16:creationId xmlns:a16="http://schemas.microsoft.com/office/drawing/2014/main" id="{8F4CC861-9F12-49F7-890B-72F1E1323850}"/>
              </a:ext>
            </a:extLst>
          </p:cNvPr>
          <p:cNvPicPr>
            <a:picLocks noChangeAspect="1"/>
          </p:cNvPicPr>
          <p:nvPr/>
        </p:nvPicPr>
        <p:blipFill>
          <a:blip r:embed="rId2"/>
          <a:stretch>
            <a:fillRect/>
          </a:stretch>
        </p:blipFill>
        <p:spPr>
          <a:xfrm>
            <a:off x="482600" y="1751371"/>
            <a:ext cx="11226800" cy="4027304"/>
          </a:xfrm>
          <a:prstGeom prst="rect">
            <a:avLst/>
          </a:prstGeom>
          <a:ln>
            <a:solidFill>
              <a:schemeClr val="tx1"/>
            </a:solidFill>
          </a:ln>
        </p:spPr>
      </p:pic>
    </p:spTree>
    <p:extLst>
      <p:ext uri="{BB962C8B-B14F-4D97-AF65-F5344CB8AC3E}">
        <p14:creationId xmlns:p14="http://schemas.microsoft.com/office/powerpoint/2010/main" val="224927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CE27-4BB6-4696-BF6E-628E5C84C2D4}"/>
              </a:ext>
            </a:extLst>
          </p:cNvPr>
          <p:cNvSpPr>
            <a:spLocks noGrp="1"/>
          </p:cNvSpPr>
          <p:nvPr>
            <p:ph type="title"/>
          </p:nvPr>
        </p:nvSpPr>
        <p:spPr>
          <a:xfrm>
            <a:off x="746760" y="111125"/>
            <a:ext cx="10515600" cy="1325563"/>
          </a:xfrm>
        </p:spPr>
        <p:txBody>
          <a:bodyPr/>
          <a:lstStyle/>
          <a:p>
            <a:r>
              <a:rPr lang="en-AU" dirty="0"/>
              <a:t>Basic Graphs based on data</a:t>
            </a:r>
          </a:p>
        </p:txBody>
      </p:sp>
      <p:sp>
        <p:nvSpPr>
          <p:cNvPr id="4" name="TextBox 3">
            <a:extLst>
              <a:ext uri="{FF2B5EF4-FFF2-40B4-BE49-F238E27FC236}">
                <a16:creationId xmlns:a16="http://schemas.microsoft.com/office/drawing/2014/main" id="{5CF6C097-F694-4D6D-9091-CC3E1773643E}"/>
              </a:ext>
            </a:extLst>
          </p:cNvPr>
          <p:cNvSpPr txBox="1"/>
          <p:nvPr/>
        </p:nvSpPr>
        <p:spPr>
          <a:xfrm>
            <a:off x="7426960" y="355600"/>
            <a:ext cx="4378960" cy="3139321"/>
          </a:xfrm>
          <a:prstGeom prst="rect">
            <a:avLst/>
          </a:prstGeom>
          <a:noFill/>
        </p:spPr>
        <p:txBody>
          <a:bodyPr wrap="square" rtlCol="0">
            <a:spAutoFit/>
          </a:bodyPr>
          <a:lstStyle/>
          <a:p>
            <a:r>
              <a:rPr lang="en-AU" dirty="0"/>
              <a:t>I added two correlation matrices to help highlight key data points. </a:t>
            </a:r>
          </a:p>
          <a:p>
            <a:endParaRPr lang="en-AU" dirty="0"/>
          </a:p>
          <a:p>
            <a:pPr marL="285750" indent="-285750">
              <a:buFont typeface="Arial" panose="020B0604020202020204" pitchFamily="34" charset="0"/>
              <a:buChar char="•"/>
            </a:pPr>
            <a:r>
              <a:rPr lang="en-AU" dirty="0"/>
              <a:t>The first is ordinary. </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The second tests the correlation of all the test results. The graph itself is of (extremely) limited statistical significance, however it highlights how the new block of relevant statistical tests can be used for further testing.</a:t>
            </a:r>
          </a:p>
        </p:txBody>
      </p:sp>
      <p:pic>
        <p:nvPicPr>
          <p:cNvPr id="6" name="Picture 5">
            <a:extLst>
              <a:ext uri="{FF2B5EF4-FFF2-40B4-BE49-F238E27FC236}">
                <a16:creationId xmlns:a16="http://schemas.microsoft.com/office/drawing/2014/main" id="{11C5FBA9-CE4A-43EB-90A1-25705E4AE643}"/>
              </a:ext>
            </a:extLst>
          </p:cNvPr>
          <p:cNvPicPr>
            <a:picLocks noChangeAspect="1"/>
          </p:cNvPicPr>
          <p:nvPr/>
        </p:nvPicPr>
        <p:blipFill>
          <a:blip r:embed="rId2"/>
          <a:stretch>
            <a:fillRect/>
          </a:stretch>
        </p:blipFill>
        <p:spPr>
          <a:xfrm>
            <a:off x="203200" y="995680"/>
            <a:ext cx="7000397" cy="3814156"/>
          </a:xfrm>
          <a:prstGeom prst="rect">
            <a:avLst/>
          </a:prstGeom>
          <a:ln w="12700">
            <a:solidFill>
              <a:schemeClr val="tx1"/>
            </a:solidFill>
          </a:ln>
        </p:spPr>
      </p:pic>
      <p:pic>
        <p:nvPicPr>
          <p:cNvPr id="8" name="Picture 7">
            <a:extLst>
              <a:ext uri="{FF2B5EF4-FFF2-40B4-BE49-F238E27FC236}">
                <a16:creationId xmlns:a16="http://schemas.microsoft.com/office/drawing/2014/main" id="{B22C12BF-5981-4851-9962-B057D3AC269E}"/>
              </a:ext>
            </a:extLst>
          </p:cNvPr>
          <p:cNvPicPr>
            <a:picLocks noChangeAspect="1"/>
          </p:cNvPicPr>
          <p:nvPr/>
        </p:nvPicPr>
        <p:blipFill>
          <a:blip r:embed="rId3"/>
          <a:stretch>
            <a:fillRect/>
          </a:stretch>
        </p:blipFill>
        <p:spPr>
          <a:xfrm>
            <a:off x="7426960" y="3739396"/>
            <a:ext cx="4148381" cy="2133600"/>
          </a:xfrm>
          <a:prstGeom prst="rect">
            <a:avLst/>
          </a:prstGeom>
          <a:ln w="12700">
            <a:solidFill>
              <a:schemeClr val="tx1"/>
            </a:solidFill>
          </a:ln>
        </p:spPr>
      </p:pic>
    </p:spTree>
    <p:extLst>
      <p:ext uri="{BB962C8B-B14F-4D97-AF65-F5344CB8AC3E}">
        <p14:creationId xmlns:p14="http://schemas.microsoft.com/office/powerpoint/2010/main" val="94989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1089</TotalTime>
  <Words>353</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Meet Frank – A basic statistical tool</vt:lpstr>
      <vt:lpstr>PowerPoint Presentation</vt:lpstr>
      <vt:lpstr>Raw Data</vt:lpstr>
      <vt:lpstr>PowerPoint Presentation</vt:lpstr>
      <vt:lpstr>Different View</vt:lpstr>
      <vt:lpstr>Basic Graphs based on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Posner</dc:creator>
  <cp:lastModifiedBy>Daniel Posner</cp:lastModifiedBy>
  <cp:revision>14</cp:revision>
  <dcterms:created xsi:type="dcterms:W3CDTF">2021-09-11T08:35:44Z</dcterms:created>
  <dcterms:modified xsi:type="dcterms:W3CDTF">2021-09-12T02:45:32Z</dcterms:modified>
</cp:coreProperties>
</file>