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300" r:id="rId3"/>
    <p:sldId id="346" r:id="rId4"/>
    <p:sldId id="351" r:id="rId5"/>
    <p:sldId id="349" r:id="rId6"/>
    <p:sldId id="350" r:id="rId7"/>
    <p:sldId id="354" r:id="rId8"/>
    <p:sldId id="352" r:id="rId9"/>
    <p:sldId id="353" r:id="rId10"/>
    <p:sldId id="356" r:id="rId11"/>
    <p:sldId id="355" r:id="rId12"/>
    <p:sldId id="357" r:id="rId13"/>
    <p:sldId id="258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5" roundtripDataSignature="AMtx7mhmLyhP/tkjBEgRf3hx15IwdV1fcg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el Pagotto" initials="DP" lastIdx="6" clrIdx="0">
    <p:extLst>
      <p:ext uri="{19B8F6BF-5375-455C-9EA6-DF929625EA0E}">
        <p15:presenceInfo xmlns:p15="http://schemas.microsoft.com/office/powerpoint/2012/main" userId="39ffc30baf637d1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A02C"/>
    <a:srgbClr val="1255A3"/>
    <a:srgbClr val="FDBF00"/>
    <a:srgbClr val="E34A33"/>
    <a:srgbClr val="FFD9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Estilo Médio 1 - Ênfase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4" autoAdjust="0"/>
    <p:restoredTop sz="94660"/>
  </p:normalViewPr>
  <p:slideViewPr>
    <p:cSldViewPr snapToGrid="0">
      <p:cViewPr varScale="1">
        <p:scale>
          <a:sx n="77" d="100"/>
          <a:sy n="77" d="100"/>
        </p:scale>
        <p:origin x="806" y="5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46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5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48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473365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3708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Falar sobre 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B4954F-2A94-4866-B4CB-8D21FA165312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3843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50338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>
  <p:cSld name="Slide de Título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5" descr="Diagrama&#10;&#10;Descrição gerada automa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5"/>
          <p:cNvSpPr txBox="1">
            <a:spLocks noGrp="1"/>
          </p:cNvSpPr>
          <p:nvPr>
            <p:ph type="ctrTitle"/>
          </p:nvPr>
        </p:nvSpPr>
        <p:spPr>
          <a:xfrm>
            <a:off x="792420" y="2119791"/>
            <a:ext cx="6109063" cy="217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5"/>
              </a:buClr>
              <a:buSzPts val="6000"/>
              <a:buFont typeface="Avenir"/>
              <a:buNone/>
              <a:defRPr sz="6000" b="1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5" name="Google Shape;15;p5"/>
          <p:cNvSpPr txBox="1">
            <a:spLocks noGrp="1"/>
          </p:cNvSpPr>
          <p:nvPr>
            <p:ph type="subTitle" idx="1"/>
          </p:nvPr>
        </p:nvSpPr>
        <p:spPr>
          <a:xfrm>
            <a:off x="792419" y="4295441"/>
            <a:ext cx="6109063" cy="672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5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 Personalizado">
  <p:cSld name="Layout Personalizado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7" descr="Uma imagem contendo Retângulo&#10;&#10;Descrição gerada automa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199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Google Shape;24;p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72"/>
            <a:ext cx="12191999" cy="6857656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5"/>
              </a:buClr>
              <a:buSzPts val="6000"/>
              <a:buFont typeface="Avenir"/>
              <a:buNone/>
              <a:defRPr sz="6000" b="1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" name="Google Shape;26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047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5"/>
              </a:buClr>
              <a:buSzPts val="2400"/>
              <a:buFont typeface="Arial"/>
              <a:buNone/>
              <a:defRPr sz="2400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8"/>
          <p:cNvSpPr txBox="1">
            <a:spLocks noGrp="1"/>
          </p:cNvSpPr>
          <p:nvPr>
            <p:ph type="dt" idx="10"/>
          </p:nvPr>
        </p:nvSpPr>
        <p:spPr>
          <a:xfrm>
            <a:off x="838201" y="6492875"/>
            <a:ext cx="6684818" cy="245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72"/>
            <a:ext cx="12191999" cy="6857656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5"/>
              </a:buClr>
              <a:buSzPts val="4400"/>
              <a:buFont typeface="Avenir"/>
              <a:buNone/>
              <a:defRPr sz="4400" b="1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3820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5"/>
              </a:buClr>
              <a:buSzPts val="2800"/>
              <a:buFont typeface="Arial"/>
              <a:buChar char="•"/>
              <a:defRPr sz="2800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3820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5"/>
              </a:buClr>
              <a:buSzPts val="2800"/>
              <a:buFont typeface="Arial"/>
              <a:buChar char="•"/>
              <a:defRPr sz="2800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Google Shape;33;p9"/>
          <p:cNvSpPr txBox="1">
            <a:spLocks noGrp="1"/>
          </p:cNvSpPr>
          <p:nvPr>
            <p:ph type="dt" idx="10"/>
          </p:nvPr>
        </p:nvSpPr>
        <p:spPr>
          <a:xfrm>
            <a:off x="838201" y="6492875"/>
            <a:ext cx="6684818" cy="245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72"/>
            <a:ext cx="12191999" cy="6857656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5"/>
              </a:buClr>
              <a:buSzPts val="4400"/>
              <a:buFont typeface="Avenir"/>
              <a:buNone/>
              <a:defRPr sz="4400" b="1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5"/>
              </a:buClr>
              <a:buSzPts val="2400"/>
              <a:buFont typeface="Arial"/>
              <a:buNone/>
              <a:defRPr sz="2400" b="1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141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5"/>
              </a:buClr>
              <a:buSzPts val="2800"/>
              <a:buFont typeface="Arial"/>
              <a:buChar char="•"/>
              <a:defRPr sz="2800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9" name="Google Shape;39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5"/>
              </a:buClr>
              <a:buSzPts val="2400"/>
              <a:buFont typeface="Arial"/>
              <a:buNone/>
              <a:defRPr sz="2400" b="1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1411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5"/>
              </a:buClr>
              <a:buSzPts val="2800"/>
              <a:buFont typeface="Arial"/>
              <a:buChar char="•"/>
              <a:defRPr sz="2800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5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1" name="Google Shape;41;p10"/>
          <p:cNvSpPr txBox="1">
            <a:spLocks noGrp="1"/>
          </p:cNvSpPr>
          <p:nvPr>
            <p:ph type="dt" idx="10"/>
          </p:nvPr>
        </p:nvSpPr>
        <p:spPr>
          <a:xfrm>
            <a:off x="838201" y="6492875"/>
            <a:ext cx="6684818" cy="245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" name="Google Shape;43;p1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72"/>
            <a:ext cx="12191999" cy="6857656"/>
          </a:xfrm>
          <a:prstGeom prst="rect">
            <a:avLst/>
          </a:prstGeom>
          <a:noFill/>
          <a:ln>
            <a:noFill/>
          </a:ln>
        </p:spPr>
      </p:pic>
      <p:sp>
        <p:nvSpPr>
          <p:cNvPr id="44" name="Google Shape;44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5"/>
              </a:buClr>
              <a:buSzPts val="3200"/>
              <a:buFont typeface="Avenir"/>
              <a:buNone/>
              <a:defRPr sz="3200" b="1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5183188" y="987426"/>
            <a:ext cx="6172200" cy="46765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5"/>
              </a:buClr>
              <a:buSzPts val="3200"/>
              <a:buFont typeface="Arial"/>
              <a:buChar char="•"/>
              <a:defRPr sz="3200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5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5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33335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606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5"/>
              </a:buClr>
              <a:buSzPts val="1600"/>
              <a:buFont typeface="Arial"/>
              <a:buNone/>
              <a:defRPr sz="1600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dt" idx="10"/>
          </p:nvPr>
        </p:nvSpPr>
        <p:spPr>
          <a:xfrm>
            <a:off x="838201" y="6492875"/>
            <a:ext cx="6684818" cy="245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72"/>
            <a:ext cx="12191999" cy="6857656"/>
          </a:xfrm>
          <a:prstGeom prst="rect">
            <a:avLst/>
          </a:prstGeom>
          <a:noFill/>
          <a:ln>
            <a:noFill/>
          </a:ln>
        </p:spPr>
      </p:pic>
      <p:sp>
        <p:nvSpPr>
          <p:cNvPr id="50" name="Google Shape;50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5"/>
              </a:buClr>
              <a:buSzPts val="3200"/>
              <a:buFont typeface="Avenir"/>
              <a:buNone/>
              <a:defRPr sz="3200" b="1" i="0" u="none" strike="noStrike" cap="none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658773"/>
          </a:xfrm>
          <a:prstGeom prst="rect">
            <a:avLst/>
          </a:prstGeom>
          <a:noFill/>
          <a:ln>
            <a:noFill/>
          </a:ln>
        </p:spPr>
      </p:sp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5887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33335"/>
              </a:buClr>
              <a:buSzPts val="1600"/>
              <a:buFont typeface="Arial"/>
              <a:buNone/>
              <a:defRPr sz="1600">
                <a:solidFill>
                  <a:srgbClr val="333335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dt" idx="10"/>
          </p:nvPr>
        </p:nvSpPr>
        <p:spPr>
          <a:xfrm>
            <a:off x="838201" y="6492875"/>
            <a:ext cx="6684818" cy="245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Layout Personalizado">
  <p:cSld name="2_Layout Personalizado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172"/>
            <a:ext cx="12191999" cy="68576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5B3AAC3A-41BA-4778-ABD1-9FC739B1E2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5"/>
            <a:ext cx="12192000" cy="6856629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659EE57-1BD2-4F19-966C-78F1A23C9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33335"/>
                </a:solidFill>
                <a:latin typeface="AvenirNext LT Pro Bold" panose="020B0804020202020204" pitchFamily="34" charset="0"/>
              </a:defRPr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B11207-2596-47DD-9CCE-D462EDC10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333335"/>
                </a:solidFill>
                <a:latin typeface="AvenirNext LT Pro Regular" panose="020B0504020202020204" pitchFamily="34" charset="0"/>
              </a:defRPr>
            </a:lvl1pPr>
            <a:lvl2pPr>
              <a:defRPr>
                <a:solidFill>
                  <a:srgbClr val="333335"/>
                </a:solidFill>
                <a:latin typeface="AvenirNext LT Pro Regular" panose="020B0504020202020204" pitchFamily="34" charset="0"/>
              </a:defRPr>
            </a:lvl2pPr>
            <a:lvl3pPr>
              <a:defRPr>
                <a:solidFill>
                  <a:srgbClr val="333335"/>
                </a:solidFill>
                <a:latin typeface="AvenirNext LT Pro Regular" panose="020B0504020202020204" pitchFamily="34" charset="0"/>
              </a:defRPr>
            </a:lvl3pPr>
            <a:lvl4pPr>
              <a:defRPr>
                <a:solidFill>
                  <a:srgbClr val="333335"/>
                </a:solidFill>
                <a:latin typeface="AvenirNext LT Pro Regular" panose="020B0504020202020204" pitchFamily="34" charset="0"/>
              </a:defRPr>
            </a:lvl4pPr>
            <a:lvl5pPr>
              <a:defRPr>
                <a:solidFill>
                  <a:srgbClr val="333335"/>
                </a:solidFill>
                <a:latin typeface="AvenirNext LT Pro Regular" panose="020B0504020202020204" pitchFamily="34" charset="0"/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11" name="Espaço Reservado para Data 10">
            <a:extLst>
              <a:ext uri="{FF2B5EF4-FFF2-40B4-BE49-F238E27FC236}">
                <a16:creationId xmlns:a16="http://schemas.microsoft.com/office/drawing/2014/main" id="{344F5B7A-F605-4672-85EF-B0359CABCC3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73031"/>
            <a:ext cx="7104017" cy="365125"/>
          </a:xfrm>
        </p:spPr>
        <p:txBody>
          <a:bodyPr/>
          <a:lstStyle/>
          <a:p>
            <a:r>
              <a:rPr lang="pt-BR"/>
              <a:t>Título da Apresentação</a:t>
            </a:r>
            <a:endParaRPr lang="pt-BR" dirty="0"/>
          </a:p>
        </p:txBody>
      </p:sp>
      <p:sp>
        <p:nvSpPr>
          <p:cNvPr id="12" name="Espaço Reservado para Número de Slide 11">
            <a:extLst>
              <a:ext uri="{FF2B5EF4-FFF2-40B4-BE49-F238E27FC236}">
                <a16:creationId xmlns:a16="http://schemas.microsoft.com/office/drawing/2014/main" id="{C4BD6633-CBD9-4207-BE6D-A3763969DF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7942217" y="6369206"/>
            <a:ext cx="3411584" cy="365125"/>
          </a:xfrm>
        </p:spPr>
        <p:txBody>
          <a:bodyPr/>
          <a:lstStyle/>
          <a:p>
            <a:r>
              <a:rPr lang="pt-BR" dirty="0"/>
              <a:t>LAPEI-UFG </a:t>
            </a:r>
            <a:r>
              <a:rPr lang="pt-BR" dirty="0">
                <a:latin typeface="arial" panose="020B0604020202020204" pitchFamily="34" charset="0"/>
              </a:rPr>
              <a:t>• </a:t>
            </a:r>
            <a:r>
              <a:rPr lang="pt-BR" dirty="0"/>
              <a:t>DIA/MÊS/ANO</a:t>
            </a:r>
          </a:p>
        </p:txBody>
      </p:sp>
    </p:spTree>
    <p:extLst>
      <p:ext uri="{BB962C8B-B14F-4D97-AF65-F5344CB8AC3E}">
        <p14:creationId xmlns:p14="http://schemas.microsoft.com/office/powerpoint/2010/main" val="2867990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"/>
          <p:cNvSpPr txBox="1">
            <a:spLocks noGrp="1"/>
          </p:cNvSpPr>
          <p:nvPr>
            <p:ph type="dt" idx="10"/>
          </p:nvPr>
        </p:nvSpPr>
        <p:spPr>
          <a:xfrm>
            <a:off x="838199" y="6356350"/>
            <a:ext cx="710401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4"/>
          <p:cNvSpPr txBox="1">
            <a:spLocks noGrp="1"/>
          </p:cNvSpPr>
          <p:nvPr>
            <p:ph type="sldNum" idx="12"/>
          </p:nvPr>
        </p:nvSpPr>
        <p:spPr>
          <a:xfrm>
            <a:off x="7942216" y="6356350"/>
            <a:ext cx="341158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LAPEI-UFG </a:t>
            </a:r>
            <a:r>
              <a:rPr lang="pt-BR">
                <a:latin typeface="arial"/>
                <a:ea typeface="arial"/>
                <a:cs typeface="arial"/>
                <a:sym typeface="arial"/>
              </a:rPr>
              <a:t>• </a:t>
            </a:r>
            <a:r>
              <a:rPr lang="pt-BR"/>
              <a:t>DIA/MÊS/ANO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desktop.github.com/download/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lapei.face.ufg.br/" TargetMode="External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hyperlink" Target="http://www.youtube.com/@lapeiufg" TargetMode="External"/><Relationship Id="rId4" Type="http://schemas.openxmlformats.org/officeDocument/2006/relationships/hyperlink" Target="https://www.instagram.com/lapeiufg/" TargetMode="External"/><Relationship Id="rId9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"/>
          <p:cNvSpPr txBox="1">
            <a:spLocks noGrp="1"/>
          </p:cNvSpPr>
          <p:nvPr>
            <p:ph type="ctrTitle"/>
          </p:nvPr>
        </p:nvSpPr>
        <p:spPr>
          <a:xfrm>
            <a:off x="792420" y="2119791"/>
            <a:ext cx="6790199" cy="2175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33335"/>
              </a:buClr>
              <a:buSzPts val="6000"/>
              <a:buFont typeface="Avenir"/>
              <a:buNone/>
            </a:pPr>
            <a:r>
              <a:rPr lang="pt-BR" sz="4800" b="1" dirty="0"/>
              <a:t>Desenvolvendo relatórios de pesquisa com R e .</a:t>
            </a:r>
            <a:r>
              <a:rPr lang="pt-BR" sz="4800" b="1" dirty="0" err="1"/>
              <a:t>qmd</a:t>
            </a:r>
            <a:endParaRPr sz="4800" dirty="0"/>
          </a:p>
        </p:txBody>
      </p:sp>
      <p:sp>
        <p:nvSpPr>
          <p:cNvPr id="61" name="Google Shape;61;p1"/>
          <p:cNvSpPr txBox="1">
            <a:spLocks noGrp="1"/>
          </p:cNvSpPr>
          <p:nvPr>
            <p:ph type="subTitle" idx="1"/>
          </p:nvPr>
        </p:nvSpPr>
        <p:spPr>
          <a:xfrm>
            <a:off x="792420" y="4084498"/>
            <a:ext cx="6109063" cy="672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marR="0" lvl="0" indent="-5080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pt-BR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29/10/2025</a:t>
            </a:r>
            <a:endParaRPr sz="2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" name="Conector reto 2"/>
          <p:cNvCxnSpPr/>
          <p:nvPr/>
        </p:nvCxnSpPr>
        <p:spPr>
          <a:xfrm>
            <a:off x="914400" y="4545607"/>
            <a:ext cx="584905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71A240-B659-4295-86B6-D61772387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766218"/>
            <a:ext cx="10515600" cy="1325563"/>
          </a:xfrm>
        </p:spPr>
        <p:txBody>
          <a:bodyPr/>
          <a:lstStyle/>
          <a:p>
            <a:pPr algn="ctr"/>
            <a:r>
              <a:rPr lang="pt-BR" sz="6000" b="1" dirty="0"/>
              <a:t>Próximos passos</a:t>
            </a:r>
          </a:p>
        </p:txBody>
      </p:sp>
    </p:spTree>
    <p:extLst>
      <p:ext uri="{BB962C8B-B14F-4D97-AF65-F5344CB8AC3E}">
        <p14:creationId xmlns:p14="http://schemas.microsoft.com/office/powerpoint/2010/main" val="426345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se Github with AI | Clio AI">
            <a:extLst>
              <a:ext uri="{FF2B5EF4-FFF2-40B4-BE49-F238E27FC236}">
                <a16:creationId xmlns:a16="http://schemas.microsoft.com/office/drawing/2014/main" id="{A9E702F4-5CD0-40DE-AEC1-C819518146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187" y="369149"/>
            <a:ext cx="10715625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29803713-5F5B-4072-9081-2D2A792535F2}"/>
              </a:ext>
            </a:extLst>
          </p:cNvPr>
          <p:cNvSpPr txBox="1"/>
          <p:nvPr/>
        </p:nvSpPr>
        <p:spPr>
          <a:xfrm>
            <a:off x="863785" y="4839218"/>
            <a:ext cx="10590027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800" dirty="0"/>
              <a:t>1) Criar usuário no </a:t>
            </a:r>
            <a:r>
              <a:rPr lang="pt-BR" sz="2800" dirty="0" err="1"/>
              <a:t>Github</a:t>
            </a:r>
            <a:r>
              <a:rPr lang="pt-BR" sz="2800" dirty="0"/>
              <a:t> por meio da página: https://github.com/</a:t>
            </a:r>
          </a:p>
          <a:p>
            <a:r>
              <a:rPr lang="pt-BR" sz="2800" dirty="0"/>
              <a:t>2) Baixar o </a:t>
            </a:r>
            <a:r>
              <a:rPr lang="pt-BR" sz="2800" dirty="0" err="1"/>
              <a:t>Github</a:t>
            </a:r>
            <a:r>
              <a:rPr lang="pt-BR" sz="2800" dirty="0"/>
              <a:t> desktop, </a:t>
            </a:r>
            <a:r>
              <a:rPr lang="pt-BR" sz="2800" dirty="0">
                <a:hlinkClick r:id="rId3"/>
              </a:rPr>
              <a:t>https://desktop.github.com/download/</a:t>
            </a:r>
            <a:r>
              <a:rPr lang="pt-BR" sz="2800" dirty="0"/>
              <a:t> e se cadastrar</a:t>
            </a:r>
          </a:p>
        </p:txBody>
      </p:sp>
    </p:spTree>
    <p:extLst>
      <p:ext uri="{BB962C8B-B14F-4D97-AF65-F5344CB8AC3E}">
        <p14:creationId xmlns:p14="http://schemas.microsoft.com/office/powerpoint/2010/main" val="5333857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15FEB3-47F5-49D4-B392-957102BB4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A25E1F-1D88-4835-921A-E913E4CDE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1134205C-3EC7-4BA4-A9AA-45D6F7890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024" y="465507"/>
            <a:ext cx="10958623" cy="5805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4110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oogle Shape;73;p3"/>
          <p:cNvGrpSpPr/>
          <p:nvPr/>
        </p:nvGrpSpPr>
        <p:grpSpPr>
          <a:xfrm>
            <a:off x="1667589" y="2709235"/>
            <a:ext cx="5376701" cy="3354491"/>
            <a:chOff x="1653941" y="2231563"/>
            <a:chExt cx="5376701" cy="3354491"/>
          </a:xfrm>
        </p:grpSpPr>
        <p:sp>
          <p:nvSpPr>
            <p:cNvPr id="74" name="Google Shape;74;p3"/>
            <p:cNvSpPr txBox="1"/>
            <p:nvPr/>
          </p:nvSpPr>
          <p:spPr>
            <a:xfrm>
              <a:off x="2357040" y="3405118"/>
              <a:ext cx="4673602" cy="218093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venir"/>
                <a:buNone/>
              </a:pPr>
              <a:r>
                <a:rPr lang="pt-BR" sz="2000" b="1" i="0" u="none" strike="noStrike" cap="none">
                  <a:solidFill>
                    <a:srgbClr val="000000"/>
                  </a:solidFill>
                  <a:latin typeface="Avenir"/>
                  <a:ea typeface="Avenir"/>
                  <a:cs typeface="Avenir"/>
                  <a:sym typeface="Avenir"/>
                </a:rPr>
                <a:t>lapeiufg@gmail.com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24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venir"/>
                <a:buNone/>
              </a:pPr>
              <a:r>
                <a:rPr lang="pt-BR" sz="2000" b="1" i="0" u="sng" strike="noStrike" cap="none">
                  <a:solidFill>
                    <a:srgbClr val="000000"/>
                  </a:solidFill>
                  <a:latin typeface="Avenir"/>
                  <a:ea typeface="Avenir"/>
                  <a:cs typeface="Avenir"/>
                  <a:sym typeface="Avenir"/>
                  <a:hlinkClick r:id="rId3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lapei.face.ufg.br</a:t>
              </a:r>
              <a:endParaRPr sz="2000" b="1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24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venir"/>
                <a:buNone/>
              </a:pPr>
              <a:r>
                <a:rPr lang="pt-BR" sz="2000" b="1" i="0" u="sng" strike="noStrike" cap="none">
                  <a:solidFill>
                    <a:srgbClr val="000000"/>
                  </a:solidFill>
                  <a:latin typeface="Avenir"/>
                  <a:ea typeface="Avenir"/>
                  <a:cs typeface="Avenir"/>
                  <a:sym typeface="Avenir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instagram.com/lapeiufg</a:t>
              </a:r>
              <a:endParaRPr sz="2000" b="1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endParaRPr>
            </a:p>
            <a:p>
              <a:pPr marL="0" marR="0" lvl="0" indent="0" algn="l" rtl="0">
                <a:lnSpc>
                  <a:spcPct val="90000"/>
                </a:lnSpc>
                <a:spcBef>
                  <a:spcPts val="240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venir"/>
                <a:buNone/>
              </a:pPr>
              <a:r>
                <a:rPr lang="pt-BR" sz="2000" b="1" i="0" u="sng" strike="noStrike" cap="none">
                  <a:solidFill>
                    <a:srgbClr val="000000"/>
                  </a:solidFill>
                  <a:latin typeface="Avenir"/>
                  <a:ea typeface="Avenir"/>
                  <a:cs typeface="Avenir"/>
                  <a:sym typeface="Avenir"/>
                  <a:hlinkClick r:id="rId5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youtube.com/@lapeiufg</a:t>
              </a:r>
              <a:endParaRPr sz="2000" b="1" i="0" u="none" strike="noStrike" cap="none">
                <a:solidFill>
                  <a:srgbClr val="000000"/>
                </a:solidFill>
                <a:latin typeface="Avenir"/>
                <a:ea typeface="Avenir"/>
                <a:cs typeface="Avenir"/>
                <a:sym typeface="Avenir"/>
              </a:endParaRPr>
            </a:p>
          </p:txBody>
        </p:sp>
        <p:sp>
          <p:nvSpPr>
            <p:cNvPr id="75" name="Google Shape;75;p3"/>
            <p:cNvSpPr txBox="1"/>
            <p:nvPr/>
          </p:nvSpPr>
          <p:spPr>
            <a:xfrm>
              <a:off x="1653941" y="2231563"/>
              <a:ext cx="4233562" cy="100282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400"/>
                <a:buFont typeface="Avenir"/>
                <a:buNone/>
              </a:pPr>
              <a:r>
                <a:rPr lang="pt-BR" sz="5400" b="1" i="0" u="none" strike="noStrike" cap="none">
                  <a:solidFill>
                    <a:srgbClr val="000000"/>
                  </a:solidFill>
                  <a:latin typeface="Avenir"/>
                  <a:ea typeface="Avenir"/>
                  <a:cs typeface="Avenir"/>
                  <a:sym typeface="Avenir"/>
                </a:rPr>
                <a:t>Obrigado!</a:t>
              </a:r>
              <a:endParaRPr/>
            </a:p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5400"/>
                <a:buFont typeface="Calibri"/>
                <a:buNone/>
              </a:pPr>
              <a:endParaRPr sz="5400" b="1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6" name="Google Shape;76;p3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1729568" y="4489349"/>
              <a:ext cx="519875" cy="51938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7" name="Google Shape;77;p3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726689" y="5067654"/>
              <a:ext cx="518400" cy="518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8" name="Google Shape;78;p3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731571" y="3351963"/>
              <a:ext cx="517872" cy="518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" name="Google Shape;79;p3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1726202" y="3930268"/>
              <a:ext cx="518887" cy="518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964E9C-6AA2-4B9B-9B54-B1DE3FDF5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4000" b="1" dirty="0"/>
              <a:t>Agenda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2F95A7-B7FC-4FDD-8D76-B9A362E21D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0044" y="1444881"/>
            <a:ext cx="10402244" cy="448627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pt-BR" sz="4400" dirty="0"/>
              <a:t>Ciência aberta</a:t>
            </a:r>
          </a:p>
          <a:p>
            <a:pPr marL="457200" indent="-457200">
              <a:buFont typeface="+mj-lt"/>
              <a:buAutoNum type="arabicPeriod"/>
            </a:pPr>
            <a:endParaRPr lang="pt-BR" sz="4400" dirty="0"/>
          </a:p>
          <a:p>
            <a:pPr marL="457200" indent="-457200">
              <a:buFont typeface="+mj-lt"/>
              <a:buAutoNum type="arabicPeriod"/>
            </a:pPr>
            <a:r>
              <a:rPr lang="pt-BR" sz="4400" dirty="0"/>
              <a:t>Funcionalidades de um arquivo .</a:t>
            </a:r>
            <a:r>
              <a:rPr lang="pt-BR" sz="4400" dirty="0" err="1"/>
              <a:t>qmd</a:t>
            </a:r>
            <a:r>
              <a:rPr lang="pt-BR" sz="4400" dirty="0"/>
              <a:t> </a:t>
            </a:r>
          </a:p>
          <a:p>
            <a:pPr marL="457200" indent="-457200">
              <a:buFont typeface="+mj-lt"/>
              <a:buAutoNum type="arabicPeriod"/>
            </a:pPr>
            <a:endParaRPr lang="pt-BR" sz="4400" dirty="0"/>
          </a:p>
          <a:p>
            <a:pPr marL="457200" indent="-457200">
              <a:buFont typeface="+mj-lt"/>
              <a:buAutoNum type="arabicPeriod"/>
            </a:pPr>
            <a:r>
              <a:rPr lang="pt-BR" sz="4400" dirty="0"/>
              <a:t>Configurando </a:t>
            </a:r>
            <a:r>
              <a:rPr lang="pt-BR" sz="4400" dirty="0" err="1"/>
              <a:t>github</a:t>
            </a:r>
            <a:r>
              <a:rPr lang="pt-BR" sz="4400" dirty="0"/>
              <a:t> para hospedar códigos</a:t>
            </a:r>
          </a:p>
          <a:p>
            <a:pPr marL="457200" indent="-457200">
              <a:buFont typeface="+mj-lt"/>
              <a:buAutoNum type="arabicPeriod"/>
            </a:pPr>
            <a:endParaRPr lang="pt-BR" sz="4400" dirty="0"/>
          </a:p>
          <a:p>
            <a:pPr marL="457200" indent="-457200">
              <a:buFont typeface="+mj-lt"/>
              <a:buAutoNum type="arabicPeriod"/>
            </a:pPr>
            <a:endParaRPr lang="pt-BR" sz="4400" dirty="0"/>
          </a:p>
        </p:txBody>
      </p:sp>
    </p:spTree>
    <p:extLst>
      <p:ext uri="{BB962C8B-B14F-4D97-AF65-F5344CB8AC3E}">
        <p14:creationId xmlns:p14="http://schemas.microsoft.com/office/powerpoint/2010/main" val="1297123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71A240-B659-4295-86B6-D61772387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766218"/>
            <a:ext cx="10515600" cy="1325563"/>
          </a:xfrm>
        </p:spPr>
        <p:txBody>
          <a:bodyPr/>
          <a:lstStyle/>
          <a:p>
            <a:pPr algn="ctr"/>
            <a:r>
              <a:rPr lang="pt-BR" sz="6000" b="1" dirty="0"/>
              <a:t>Ciência aberta</a:t>
            </a:r>
          </a:p>
        </p:txBody>
      </p:sp>
    </p:spTree>
    <p:extLst>
      <p:ext uri="{BB962C8B-B14F-4D97-AF65-F5344CB8AC3E}">
        <p14:creationId xmlns:p14="http://schemas.microsoft.com/office/powerpoint/2010/main" val="1552696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DF00C8-33CE-4FF9-A181-AE093B80D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7310" y="365126"/>
            <a:ext cx="7103816" cy="815090"/>
          </a:xfrm>
        </p:spPr>
        <p:txBody>
          <a:bodyPr/>
          <a:lstStyle/>
          <a:p>
            <a:pPr algn="ctr"/>
            <a:r>
              <a:rPr lang="pt-BR" sz="4000" b="1" dirty="0"/>
              <a:t>Definição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3D43F8-8EDF-4D74-A158-3CA04D155D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5162" y="1180215"/>
            <a:ext cx="7103816" cy="5156236"/>
          </a:xfrm>
        </p:spPr>
        <p:txBody>
          <a:bodyPr/>
          <a:lstStyle/>
          <a:p>
            <a:pPr marL="0" indent="0" algn="ctr">
              <a:buNone/>
            </a:pPr>
            <a:r>
              <a:rPr lang="pt-BR" sz="2600" dirty="0"/>
              <a:t>“A ciência aberta é definida como um constructo inclusivo que combina diversos movimentos e práticas voltados a tornar o conhecimento científico multilíngue abertamente disponível, acessível e reutilizável por todos, a fim de ampliar as colaborações científicas e o compartilhamento de informações em benefício da ciência e da sociedade, bem como de abrir os processos de criação, avaliação e comunicação do conhecimento científico a atores sociais além da comunidade científica tradicional.”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A0F07128-C17C-484F-B17C-70586BA3AE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200"/>
          <a:stretch/>
        </p:blipFill>
        <p:spPr>
          <a:xfrm>
            <a:off x="350875" y="366726"/>
            <a:ext cx="4294287" cy="5927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480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9BE96BC9-FD1D-45C9-ACA0-3CEF4053D6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394" t="2015" r="11685" b="1372"/>
          <a:stretch/>
        </p:blipFill>
        <p:spPr>
          <a:xfrm>
            <a:off x="3311538" y="340237"/>
            <a:ext cx="4822369" cy="5986131"/>
          </a:xfrm>
          <a:prstGeom prst="rect">
            <a:avLst/>
          </a:prstGeom>
        </p:spPr>
      </p:pic>
      <p:cxnSp>
        <p:nvCxnSpPr>
          <p:cNvPr id="8" name="Conector de Seta Reta 7">
            <a:extLst>
              <a:ext uri="{FF2B5EF4-FFF2-40B4-BE49-F238E27FC236}">
                <a16:creationId xmlns:a16="http://schemas.microsoft.com/office/drawing/2014/main" id="{0D254528-C422-4C30-B6F0-2C6DBA4C33C9}"/>
              </a:ext>
            </a:extLst>
          </p:cNvPr>
          <p:cNvCxnSpPr>
            <a:cxnSpLocks/>
          </p:cNvCxnSpPr>
          <p:nvPr/>
        </p:nvCxnSpPr>
        <p:spPr>
          <a:xfrm flipH="1">
            <a:off x="7166344" y="797442"/>
            <a:ext cx="2083982" cy="0"/>
          </a:xfrm>
          <a:prstGeom prst="straightConnector1">
            <a:avLst/>
          </a:prstGeom>
          <a:ln w="1873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CA746286-C62E-4B5E-B03D-453A816998FE}"/>
              </a:ext>
            </a:extLst>
          </p:cNvPr>
          <p:cNvCxnSpPr>
            <a:cxnSpLocks/>
          </p:cNvCxnSpPr>
          <p:nvPr/>
        </p:nvCxnSpPr>
        <p:spPr>
          <a:xfrm>
            <a:off x="2860158" y="797442"/>
            <a:ext cx="1596152" cy="0"/>
          </a:xfrm>
          <a:prstGeom prst="straightConnector1">
            <a:avLst/>
          </a:prstGeom>
          <a:ln w="1873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34235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CB75775A-EA51-4F7E-9F08-A2E6118D61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747" y="552892"/>
            <a:ext cx="10795889" cy="4848073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E8A54F9A-352F-4E5A-AE84-BB22A7A42EA2}"/>
              </a:ext>
            </a:extLst>
          </p:cNvPr>
          <p:cNvSpPr txBox="1"/>
          <p:nvPr/>
        </p:nvSpPr>
        <p:spPr>
          <a:xfrm>
            <a:off x="3410393" y="5732353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dirty="0"/>
              <a:t>https://osf.io/zegpj/files/p9n5c</a:t>
            </a:r>
          </a:p>
        </p:txBody>
      </p:sp>
    </p:spTree>
    <p:extLst>
      <p:ext uri="{BB962C8B-B14F-4D97-AF65-F5344CB8AC3E}">
        <p14:creationId xmlns:p14="http://schemas.microsoft.com/office/powerpoint/2010/main" val="11667147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71A240-B659-4295-86B6-D61772387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2766218"/>
            <a:ext cx="10515600" cy="1325563"/>
          </a:xfrm>
        </p:spPr>
        <p:txBody>
          <a:bodyPr/>
          <a:lstStyle/>
          <a:p>
            <a:pPr algn="ctr"/>
            <a:r>
              <a:rPr lang="pt-BR" sz="6000" dirty="0"/>
              <a:t>Funcionalidades de um arquivo .</a:t>
            </a:r>
            <a:r>
              <a:rPr lang="pt-BR" sz="6000" dirty="0" err="1"/>
              <a:t>qmd</a:t>
            </a:r>
            <a:r>
              <a:rPr lang="pt-BR" sz="6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26367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0147484-5CC2-44A7-9282-D73DB42CA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1026" name="Picture 2" descr="Announcing Quarto, a new scientific and technical publishing system - Posit">
            <a:extLst>
              <a:ext uri="{FF2B5EF4-FFF2-40B4-BE49-F238E27FC236}">
                <a16:creationId xmlns:a16="http://schemas.microsoft.com/office/drawing/2014/main" id="{FF49622D-89D7-4A7F-9932-5FF132E1E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09" y="574158"/>
            <a:ext cx="10663191" cy="559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8015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90D099-7078-4FF3-8385-D0353DC8C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A07D3C9-AC66-4B21-9C8E-AEE77D2A2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58416375-61F8-41BF-8151-645452A8F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006" y="868896"/>
            <a:ext cx="11201988" cy="5120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4378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917</TotalTime>
  <Words>186</Words>
  <Application>Microsoft Office PowerPoint</Application>
  <PresentationFormat>Widescreen</PresentationFormat>
  <Paragraphs>23</Paragraphs>
  <Slides>13</Slides>
  <Notes>3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20" baseType="lpstr">
      <vt:lpstr>Arial</vt:lpstr>
      <vt:lpstr>Arial</vt:lpstr>
      <vt:lpstr>Avenir</vt:lpstr>
      <vt:lpstr>AvenirNext LT Pro Bold</vt:lpstr>
      <vt:lpstr>AvenirNext LT Pro Regular</vt:lpstr>
      <vt:lpstr>Calibri</vt:lpstr>
      <vt:lpstr>Tema do Office</vt:lpstr>
      <vt:lpstr>Desenvolvendo relatórios de pesquisa com R e .qmd</vt:lpstr>
      <vt:lpstr>Agenda</vt:lpstr>
      <vt:lpstr>Ciência aberta</vt:lpstr>
      <vt:lpstr>Definição</vt:lpstr>
      <vt:lpstr>Apresentação do PowerPoint</vt:lpstr>
      <vt:lpstr>Apresentação do PowerPoint</vt:lpstr>
      <vt:lpstr>Funcionalidades de um arquivo .qmd </vt:lpstr>
      <vt:lpstr>Apresentação do PowerPoint</vt:lpstr>
      <vt:lpstr>Apresentação do PowerPoint</vt:lpstr>
      <vt:lpstr>Próximos passos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Trajetórias ocupacionais de trabalhadores por conta própria</dc:title>
  <dc:creator>Fernanda Arantes</dc:creator>
  <cp:lastModifiedBy>Daniel Pagotto</cp:lastModifiedBy>
  <cp:revision>60</cp:revision>
  <dcterms:created xsi:type="dcterms:W3CDTF">2023-03-06T14:30:46Z</dcterms:created>
  <dcterms:modified xsi:type="dcterms:W3CDTF">2025-10-29T14:58:15Z</dcterms:modified>
</cp:coreProperties>
</file>