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00" r:id="rId3"/>
    <p:sldId id="358" r:id="rId4"/>
    <p:sldId id="346" r:id="rId5"/>
    <p:sldId id="351" r:id="rId6"/>
    <p:sldId id="349" r:id="rId7"/>
    <p:sldId id="350" r:id="rId8"/>
    <p:sldId id="354" r:id="rId9"/>
    <p:sldId id="352" r:id="rId10"/>
    <p:sldId id="353" r:id="rId11"/>
    <p:sldId id="356" r:id="rId12"/>
    <p:sldId id="355" r:id="rId13"/>
    <p:sldId id="357" r:id="rId14"/>
    <p:sldId id="25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mLyhP/tkjBEgRf3hx15IwdV1fc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Pagotto" initials="DP" lastIdx="6" clrIdx="0">
    <p:extLst>
      <p:ext uri="{19B8F6BF-5375-455C-9EA6-DF929625EA0E}">
        <p15:presenceInfo xmlns:p15="http://schemas.microsoft.com/office/powerpoint/2012/main" userId="39ffc30baf637d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02C"/>
    <a:srgbClr val="1255A3"/>
    <a:srgbClr val="FDBF00"/>
    <a:srgbClr val="E34A33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7336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70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sobre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954F-2A94-4866-B4CB-8D21FA1653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4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33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 descr="Diagra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792420" y="2119791"/>
            <a:ext cx="6109063" cy="217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792419" y="4295441"/>
            <a:ext cx="6109063" cy="67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04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2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2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1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14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1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14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venir"/>
              <a:buNone/>
              <a:defRPr sz="32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6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rial"/>
              <a:buChar char="•"/>
              <a:defRPr sz="32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60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1600"/>
              <a:buFont typeface="Arial"/>
              <a:buNone/>
              <a:defRPr sz="16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venir"/>
              <a:buNone/>
              <a:defRPr sz="32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658773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58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1600"/>
              <a:buFont typeface="Arial"/>
              <a:buNone/>
              <a:defRPr sz="16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B3AAC3A-41BA-4778-ABD1-9FC739B1E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59EE57-1BD2-4F19-966C-78F1A23C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Bold" panose="020B08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11207-2596-47DD-9CCE-D462EDC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2pPr>
            <a:lvl3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3pPr>
            <a:lvl4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4pPr>
            <a:lvl5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44F5B7A-F605-4672-85EF-B0359CAB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3031"/>
            <a:ext cx="7104017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4BD6633-CBD9-4207-BE6D-A3763969D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42217" y="6369206"/>
            <a:ext cx="3411584" cy="365125"/>
          </a:xfrm>
        </p:spPr>
        <p:txBody>
          <a:bodyPr/>
          <a:lstStyle/>
          <a:p>
            <a:r>
              <a:rPr lang="pt-BR" dirty="0"/>
              <a:t>LAPEI-UFG </a:t>
            </a:r>
            <a:r>
              <a:rPr lang="pt-BR" dirty="0">
                <a:latin typeface="arial" panose="020B0604020202020204" pitchFamily="34" charset="0"/>
              </a:rPr>
              <a:t>• </a:t>
            </a:r>
            <a:r>
              <a:rPr lang="pt-BR" dirty="0"/>
              <a:t>DIA/MÊS/ANO</a:t>
            </a:r>
          </a:p>
        </p:txBody>
      </p:sp>
    </p:spTree>
    <p:extLst>
      <p:ext uri="{BB962C8B-B14F-4D97-AF65-F5344CB8AC3E}">
        <p14:creationId xmlns:p14="http://schemas.microsoft.com/office/powerpoint/2010/main" val="286799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dt" idx="10"/>
          </p:nvPr>
        </p:nvSpPr>
        <p:spPr>
          <a:xfrm>
            <a:off x="838199" y="6356350"/>
            <a:ext cx="71040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ldNum" idx="12"/>
          </p:nvPr>
        </p:nvSpPr>
        <p:spPr>
          <a:xfrm>
            <a:off x="7942216" y="6356350"/>
            <a:ext cx="34115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LAPEI-UFG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download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lapei.face.ufg.br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://www.youtube.com/@lapeiufg" TargetMode="External"/><Relationship Id="rId4" Type="http://schemas.openxmlformats.org/officeDocument/2006/relationships/hyperlink" Target="https://www.instagram.com/lapeiufg/" TargetMode="Externa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792420" y="2119791"/>
            <a:ext cx="6790199" cy="217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6000"/>
              <a:buFont typeface="Avenir"/>
              <a:buNone/>
            </a:pPr>
            <a:r>
              <a:rPr lang="pt-BR" sz="3600" dirty="0">
                <a:effectLst/>
                <a:ea typeface="Times New Roman" panose="02020603050405020304" pitchFamily="18" charset="0"/>
              </a:rPr>
              <a:t>Criando relatórios de pesquisa usando R: uma estratégia para apoiar a ciência aberta no Brasil</a:t>
            </a:r>
            <a:endParaRPr lang="pt-BR" sz="8000"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792420" y="4084498"/>
            <a:ext cx="6109063" cy="67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29/10/2025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914400" y="4545607"/>
            <a:ext cx="5849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0D099-7078-4FF3-8385-D0353DC8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7D3C9-AC66-4B21-9C8E-AEE77D2A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416375-61F8-41BF-8151-645452A8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6" y="868896"/>
            <a:ext cx="11201988" cy="51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A240-B659-4295-86B6-D6177238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6218"/>
            <a:ext cx="10515600" cy="1325563"/>
          </a:xfrm>
        </p:spPr>
        <p:txBody>
          <a:bodyPr/>
          <a:lstStyle/>
          <a:p>
            <a:pPr algn="ctr"/>
            <a:r>
              <a:rPr lang="pt-BR" sz="6000" b="1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42634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 Github with AI | Clio AI">
            <a:extLst>
              <a:ext uri="{FF2B5EF4-FFF2-40B4-BE49-F238E27FC236}">
                <a16:creationId xmlns:a16="http://schemas.microsoft.com/office/drawing/2014/main" id="{A9E702F4-5CD0-40DE-AEC1-C8195181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369149"/>
            <a:ext cx="10715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803713-5F5B-4072-9081-2D2A792535F2}"/>
              </a:ext>
            </a:extLst>
          </p:cNvPr>
          <p:cNvSpPr txBox="1"/>
          <p:nvPr/>
        </p:nvSpPr>
        <p:spPr>
          <a:xfrm>
            <a:off x="863785" y="4839218"/>
            <a:ext cx="105900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1) Criar usuário no </a:t>
            </a:r>
            <a:r>
              <a:rPr lang="pt-BR" sz="2800" dirty="0" err="1"/>
              <a:t>Github</a:t>
            </a:r>
            <a:r>
              <a:rPr lang="pt-BR" sz="2800" dirty="0"/>
              <a:t> por meio da página: https://github.com/</a:t>
            </a:r>
          </a:p>
          <a:p>
            <a:r>
              <a:rPr lang="pt-BR" sz="2800" dirty="0"/>
              <a:t>2) Baixar o </a:t>
            </a:r>
            <a:r>
              <a:rPr lang="pt-BR" sz="2800" dirty="0" err="1"/>
              <a:t>Github</a:t>
            </a:r>
            <a:r>
              <a:rPr lang="pt-BR" sz="2800" dirty="0"/>
              <a:t> desktop, </a:t>
            </a:r>
            <a:r>
              <a:rPr lang="pt-BR" sz="2800" dirty="0">
                <a:hlinkClick r:id="rId3"/>
              </a:rPr>
              <a:t>https://desktop.github.com/download/</a:t>
            </a:r>
            <a:r>
              <a:rPr lang="pt-BR" sz="2800" dirty="0"/>
              <a:t> e se cadastrar</a:t>
            </a:r>
          </a:p>
        </p:txBody>
      </p:sp>
    </p:spTree>
    <p:extLst>
      <p:ext uri="{BB962C8B-B14F-4D97-AF65-F5344CB8AC3E}">
        <p14:creationId xmlns:p14="http://schemas.microsoft.com/office/powerpoint/2010/main" val="53338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FEB3-47F5-49D4-B392-957102BB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25E1F-1D88-4835-921A-E913E4CD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34205C-3EC7-4BA4-A9AA-45D6F789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24" y="465507"/>
            <a:ext cx="10958623" cy="58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1667589" y="2709235"/>
            <a:ext cx="5376701" cy="3354491"/>
            <a:chOff x="1653941" y="2231563"/>
            <a:chExt cx="5376701" cy="3354491"/>
          </a:xfrm>
        </p:grpSpPr>
        <p:sp>
          <p:nvSpPr>
            <p:cNvPr id="74" name="Google Shape;74;p3"/>
            <p:cNvSpPr txBox="1"/>
            <p:nvPr/>
          </p:nvSpPr>
          <p:spPr>
            <a:xfrm>
              <a:off x="2357040" y="3405118"/>
              <a:ext cx="4673602" cy="2180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lapeiufg@gmail.com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lapei.face.ufg.br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instagram.com/lapeiufg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youtube.com/@lapeiufg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" name="Google Shape;75;p3"/>
            <p:cNvSpPr txBox="1"/>
            <p:nvPr/>
          </p:nvSpPr>
          <p:spPr>
            <a:xfrm>
              <a:off x="1653941" y="2231563"/>
              <a:ext cx="4233562" cy="1002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venir"/>
                <a:buNone/>
              </a:pPr>
              <a:r>
                <a:rPr lang="pt-BR" sz="54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Obrigado!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400"/>
                <a:buFont typeface="Calibri"/>
                <a:buNone/>
              </a:pPr>
              <a:endParaRPr sz="5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" name="Google Shape;76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29568" y="4489349"/>
              <a:ext cx="519875" cy="519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26689" y="5067654"/>
              <a:ext cx="518400" cy="51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31571" y="3351963"/>
              <a:ext cx="517872" cy="51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26202" y="3930268"/>
              <a:ext cx="518887" cy="518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A405336-D8D5-435E-BD10-26D17446C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37" y="2414898"/>
            <a:ext cx="11093726" cy="14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2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64E9C-6AA2-4B9B-9B54-B1DE3FDF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F95A7-B7FC-4FDD-8D76-B9A362E2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4" y="1444881"/>
            <a:ext cx="10402244" cy="4486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4400" dirty="0"/>
              <a:t>Ciência aberta</a:t>
            </a:r>
          </a:p>
          <a:p>
            <a:pPr marL="457200" indent="-457200">
              <a:buFont typeface="+mj-lt"/>
              <a:buAutoNum type="arabicPeriod"/>
            </a:pPr>
            <a:endParaRPr lang="pt-BR" sz="4400" dirty="0"/>
          </a:p>
          <a:p>
            <a:pPr marL="457200" indent="-457200">
              <a:buFont typeface="+mj-lt"/>
              <a:buAutoNum type="arabicPeriod"/>
            </a:pPr>
            <a:r>
              <a:rPr lang="pt-BR" sz="4400" dirty="0"/>
              <a:t>Funcionalidades de um arquivo .</a:t>
            </a:r>
            <a:r>
              <a:rPr lang="pt-BR" sz="4400" dirty="0" err="1"/>
              <a:t>qmd</a:t>
            </a:r>
            <a:r>
              <a:rPr lang="pt-BR" sz="44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pt-BR" sz="4400" dirty="0"/>
          </a:p>
          <a:p>
            <a:pPr marL="457200" indent="-457200">
              <a:buFont typeface="+mj-lt"/>
              <a:buAutoNum type="arabicPeriod"/>
            </a:pPr>
            <a:r>
              <a:rPr lang="pt-BR" sz="4400" dirty="0"/>
              <a:t>Configurando </a:t>
            </a:r>
            <a:r>
              <a:rPr lang="pt-BR" sz="4400" dirty="0" err="1"/>
              <a:t>github</a:t>
            </a:r>
            <a:r>
              <a:rPr lang="pt-BR" sz="4400" dirty="0"/>
              <a:t> para hospedar códigos</a:t>
            </a:r>
          </a:p>
          <a:p>
            <a:pPr marL="457200" indent="-457200">
              <a:buFont typeface="+mj-lt"/>
              <a:buAutoNum type="arabicPeriod"/>
            </a:pPr>
            <a:endParaRPr lang="pt-BR" sz="4400" dirty="0"/>
          </a:p>
          <a:p>
            <a:pPr marL="457200" indent="-45720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33667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A240-B659-4295-86B6-D6177238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6218"/>
            <a:ext cx="10515600" cy="1325563"/>
          </a:xfrm>
        </p:spPr>
        <p:txBody>
          <a:bodyPr/>
          <a:lstStyle/>
          <a:p>
            <a:pPr algn="ctr"/>
            <a:r>
              <a:rPr lang="pt-BR" sz="6000" b="1" dirty="0"/>
              <a:t>Ciência aberta</a:t>
            </a:r>
          </a:p>
        </p:txBody>
      </p:sp>
    </p:spTree>
    <p:extLst>
      <p:ext uri="{BB962C8B-B14F-4D97-AF65-F5344CB8AC3E}">
        <p14:creationId xmlns:p14="http://schemas.microsoft.com/office/powerpoint/2010/main" val="155269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F00C8-33CE-4FF9-A181-AE093B80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10" y="365126"/>
            <a:ext cx="7103816" cy="815090"/>
          </a:xfrm>
        </p:spPr>
        <p:txBody>
          <a:bodyPr/>
          <a:lstStyle/>
          <a:p>
            <a:pPr algn="ctr"/>
            <a:r>
              <a:rPr lang="pt-BR" sz="4000" b="1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3D43F8-8EDF-4D74-A158-3CA04D15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162" y="1180215"/>
            <a:ext cx="7103816" cy="5156236"/>
          </a:xfrm>
        </p:spPr>
        <p:txBody>
          <a:bodyPr/>
          <a:lstStyle/>
          <a:p>
            <a:pPr marL="0" indent="0" algn="ctr">
              <a:buNone/>
            </a:pPr>
            <a:r>
              <a:rPr lang="pt-BR" sz="2600" dirty="0"/>
              <a:t>“A ciência aberta é definida como um constructo inclusivo que combina diversos movimentos e práticas voltados a tornar o conhecimento científico multilíngue abertamente disponível, acessível e reutilizável por todos, a fim de ampliar as colaborações científicas e o compartilhamento de informações em benefício da ciência e da sociedade, bem como de abrir os processos de criação, avaliação e comunicação do conhecimento científico a atores sociais além da comunidade científica tradicional.”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F07128-C17C-484F-B17C-70586BA3A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0"/>
          <a:stretch/>
        </p:blipFill>
        <p:spPr>
          <a:xfrm>
            <a:off x="350875" y="366726"/>
            <a:ext cx="4294287" cy="59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BE96BC9-FD1D-45C9-ACA0-3CEF4053D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4" t="2015" r="11685" b="1372"/>
          <a:stretch/>
        </p:blipFill>
        <p:spPr>
          <a:xfrm>
            <a:off x="3311538" y="340237"/>
            <a:ext cx="4822369" cy="5986131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D254528-C422-4C30-B6F0-2C6DBA4C33C9}"/>
              </a:ext>
            </a:extLst>
          </p:cNvPr>
          <p:cNvCxnSpPr>
            <a:cxnSpLocks/>
          </p:cNvCxnSpPr>
          <p:nvPr/>
        </p:nvCxnSpPr>
        <p:spPr>
          <a:xfrm flipH="1">
            <a:off x="7166344" y="797442"/>
            <a:ext cx="2083982" cy="0"/>
          </a:xfrm>
          <a:prstGeom prst="straightConnector1">
            <a:avLst/>
          </a:prstGeom>
          <a:ln w="187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A746286-C62E-4B5E-B03D-453A816998FE}"/>
              </a:ext>
            </a:extLst>
          </p:cNvPr>
          <p:cNvCxnSpPr>
            <a:cxnSpLocks/>
          </p:cNvCxnSpPr>
          <p:nvPr/>
        </p:nvCxnSpPr>
        <p:spPr>
          <a:xfrm>
            <a:off x="2860158" y="797442"/>
            <a:ext cx="1596152" cy="0"/>
          </a:xfrm>
          <a:prstGeom prst="straightConnector1">
            <a:avLst/>
          </a:prstGeom>
          <a:ln w="187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2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B75775A-EA51-4F7E-9F08-A2E6118D6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7" y="552892"/>
            <a:ext cx="10795889" cy="48480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8A54F9A-352F-4E5A-AE84-BB22A7A42EA2}"/>
              </a:ext>
            </a:extLst>
          </p:cNvPr>
          <p:cNvSpPr txBox="1"/>
          <p:nvPr/>
        </p:nvSpPr>
        <p:spPr>
          <a:xfrm>
            <a:off x="3410393" y="573235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https://osf.io/zegpj/files/p9n5c</a:t>
            </a:r>
          </a:p>
        </p:txBody>
      </p:sp>
    </p:spTree>
    <p:extLst>
      <p:ext uri="{BB962C8B-B14F-4D97-AF65-F5344CB8AC3E}">
        <p14:creationId xmlns:p14="http://schemas.microsoft.com/office/powerpoint/2010/main" val="1166714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A240-B659-4295-86B6-D6177238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6218"/>
            <a:ext cx="10515600" cy="1325563"/>
          </a:xfrm>
        </p:spPr>
        <p:txBody>
          <a:bodyPr/>
          <a:lstStyle/>
          <a:p>
            <a:pPr algn="ctr"/>
            <a:r>
              <a:rPr lang="pt-BR" sz="6000" dirty="0"/>
              <a:t>Funcionalidades de um arquivo .</a:t>
            </a:r>
            <a:r>
              <a:rPr lang="pt-BR" sz="6000" dirty="0" err="1"/>
              <a:t>qmd</a:t>
            </a:r>
            <a:r>
              <a:rPr lang="pt-BR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36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147484-5CC2-44A7-9282-D73DB42C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Announcing Quarto, a new scientific and technical publishing system - Posit">
            <a:extLst>
              <a:ext uri="{FF2B5EF4-FFF2-40B4-BE49-F238E27FC236}">
                <a16:creationId xmlns:a16="http://schemas.microsoft.com/office/drawing/2014/main" id="{FF49622D-89D7-4A7F-9932-5FF132E1E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9" y="574158"/>
            <a:ext cx="10663191" cy="559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15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193</Words>
  <Application>Microsoft Office PowerPoint</Application>
  <PresentationFormat>Widescreen</PresentationFormat>
  <Paragraphs>23</Paragraphs>
  <Slides>14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Arial</vt:lpstr>
      <vt:lpstr>Avenir</vt:lpstr>
      <vt:lpstr>AvenirNext LT Pro Bold</vt:lpstr>
      <vt:lpstr>AvenirNext LT Pro Regular</vt:lpstr>
      <vt:lpstr>Calibri</vt:lpstr>
      <vt:lpstr>Tema do Office</vt:lpstr>
      <vt:lpstr>Criando relatórios de pesquisa usando R: uma estratégia para apoiar a ciência aberta no Brasil</vt:lpstr>
      <vt:lpstr>Apresentação do PowerPoint</vt:lpstr>
      <vt:lpstr>Agenda</vt:lpstr>
      <vt:lpstr>Ciência aberta</vt:lpstr>
      <vt:lpstr>Definição</vt:lpstr>
      <vt:lpstr>Apresentação do PowerPoint</vt:lpstr>
      <vt:lpstr>Apresentação do PowerPoint</vt:lpstr>
      <vt:lpstr>Funcionalidades de um arquivo .qmd </vt:lpstr>
      <vt:lpstr>Apresentação do PowerPoint</vt:lpstr>
      <vt:lpstr>Apresentação do PowerPoint</vt:lpstr>
      <vt:lpstr>Próximos passos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Trajetórias ocupacionais de trabalhadores por conta própria</dc:title>
  <dc:creator>Fernanda Arantes</dc:creator>
  <cp:lastModifiedBy>Daniel Pagotto</cp:lastModifiedBy>
  <cp:revision>63</cp:revision>
  <dcterms:created xsi:type="dcterms:W3CDTF">2023-03-06T14:30:46Z</dcterms:created>
  <dcterms:modified xsi:type="dcterms:W3CDTF">2025-10-29T22:54:48Z</dcterms:modified>
</cp:coreProperties>
</file>