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agotto" userId="39ffc30baf637d13" providerId="LiveId" clId="{6AA30BA3-1005-4170-88DF-0C3B386A7C05}"/>
    <pc:docChg chg="delSld">
      <pc:chgData name="Daniel Pagotto" userId="39ffc30baf637d13" providerId="LiveId" clId="{6AA30BA3-1005-4170-88DF-0C3B386A7C05}" dt="2023-04-20T00:56:52.337" v="0" actId="47"/>
      <pc:docMkLst>
        <pc:docMk/>
      </pc:docMkLst>
      <pc:sldChg chg="del">
        <pc:chgData name="Daniel Pagotto" userId="39ffc30baf637d13" providerId="LiveId" clId="{6AA30BA3-1005-4170-88DF-0C3B386A7C05}" dt="2023-04-20T00:56:52.337" v="0" actId="47"/>
        <pc:sldMkLst>
          <pc:docMk/>
          <pc:sldMk cId="2486890206" sldId="25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População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faixa</a:t>
            </a:r>
            <a:r>
              <a:rPr lang="en-US" dirty="0"/>
              <a:t> </a:t>
            </a:r>
            <a:r>
              <a:rPr lang="en-US" dirty="0" err="1"/>
              <a:t>etária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População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B2-4B3E-A7C3-54DC03771437}"/>
              </c:ext>
            </c:extLst>
          </c:dPt>
          <c:cat>
            <c:strRef>
              <c:f>Planilha1!$A$2:$A$5</c:f>
              <c:strCache>
                <c:ptCount val="4"/>
                <c:pt idx="0">
                  <c:v>0 a 14 anos</c:v>
                </c:pt>
                <c:pt idx="1">
                  <c:v>15 a 29 anos</c:v>
                </c:pt>
                <c:pt idx="2">
                  <c:v>30 a 59 anos</c:v>
                </c:pt>
                <c:pt idx="3">
                  <c:v>60 anos ou mais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10000</c:v>
                </c:pt>
                <c:pt idx="1">
                  <c:v>15000</c:v>
                </c:pt>
                <c:pt idx="2">
                  <c:v>20000</c:v>
                </c:pt>
                <c:pt idx="3">
                  <c:v>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B2-4B3E-A7C3-54DC03771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2409903"/>
        <c:axId val="82431983"/>
      </c:barChart>
      <c:catAx>
        <c:axId val="82409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431983"/>
        <c:crosses val="autoZero"/>
        <c:auto val="1"/>
        <c:lblAlgn val="ctr"/>
        <c:lblOffset val="100"/>
        <c:noMultiLvlLbl val="0"/>
      </c:catAx>
      <c:valAx>
        <c:axId val="824319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409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200" dirty="0"/>
              <a:t>Necessidade de Tratamento Pulpar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31306144242111139"/>
          <c:y val="0.33668884699271751"/>
          <c:w val="0.37387680052505906"/>
          <c:h val="0.43927987874755092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Necessidade de Tratamento Pulpar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13-46DE-A4D5-AA0B97796E6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13-46DE-A4D5-AA0B97796E66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0.1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04-400D-8D8E-C1977BE70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200" dirty="0"/>
              <a:t>Necessidade de restauração, tratamento de lesão branca, aplicação de selante, extração, cálculo, bolsa rasa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Necessidade de Tratamento Pulpar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30-4078-B3E4-3C515DCD9C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30-4078-B3E4-3C515DCD9CFD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0.78500000000000003</c:v>
                </c:pt>
                <c:pt idx="1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30-4078-B3E4-3C515DCD9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5E4BA-0F41-4BA1-9BF4-AE556EA0881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AE3EF36E-93A3-41D9-98E0-01C555E5D8F9}">
      <dgm:prSet phldrT="[Texto]" custT="1"/>
      <dgm:spPr/>
      <dgm:t>
        <a:bodyPr/>
        <a:lstStyle/>
        <a:p>
          <a:r>
            <a:rPr lang="pt-BR" sz="1400" dirty="0"/>
            <a:t>Endodontia, Periodontia e Prótese</a:t>
          </a:r>
        </a:p>
      </dgm:t>
    </dgm:pt>
    <dgm:pt modelId="{F391287D-4EDB-415F-826F-9CDD342A3FEE}" type="parTrans" cxnId="{083CC984-8D88-4429-92BB-63A25B47C54C}">
      <dgm:prSet/>
      <dgm:spPr/>
      <dgm:t>
        <a:bodyPr/>
        <a:lstStyle/>
        <a:p>
          <a:endParaRPr lang="pt-BR" sz="600"/>
        </a:p>
      </dgm:t>
    </dgm:pt>
    <dgm:pt modelId="{3F17F8FB-FF92-4CB2-A79B-C45B0A8D248F}" type="sibTrans" cxnId="{083CC984-8D88-4429-92BB-63A25B47C54C}">
      <dgm:prSet/>
      <dgm:spPr/>
      <dgm:t>
        <a:bodyPr/>
        <a:lstStyle/>
        <a:p>
          <a:endParaRPr lang="pt-BR" sz="600"/>
        </a:p>
      </dgm:t>
    </dgm:pt>
    <dgm:pt modelId="{B9B6CE45-5DD1-4BA9-BD0C-4E60AFB95ECD}">
      <dgm:prSet phldrT="[Texto]" custT="1"/>
      <dgm:spPr/>
      <dgm:t>
        <a:bodyPr/>
        <a:lstStyle/>
        <a:p>
          <a:r>
            <a:rPr lang="pt-BR" sz="1400" dirty="0"/>
            <a:t>Procedimentos individuais na APS e Procedimentos Coletivos</a:t>
          </a:r>
        </a:p>
      </dgm:t>
    </dgm:pt>
    <dgm:pt modelId="{F7360770-6064-4DE2-9586-68F6757F5B2E}" type="parTrans" cxnId="{5282CE13-B505-4BA7-B3D7-E0B2F110A1F0}">
      <dgm:prSet/>
      <dgm:spPr/>
      <dgm:t>
        <a:bodyPr/>
        <a:lstStyle/>
        <a:p>
          <a:endParaRPr lang="pt-BR" sz="600"/>
        </a:p>
      </dgm:t>
    </dgm:pt>
    <dgm:pt modelId="{FA30475E-C1B8-4C8E-8722-50AD5DD96AB8}" type="sibTrans" cxnId="{5282CE13-B505-4BA7-B3D7-E0B2F110A1F0}">
      <dgm:prSet/>
      <dgm:spPr/>
      <dgm:t>
        <a:bodyPr/>
        <a:lstStyle/>
        <a:p>
          <a:endParaRPr lang="pt-BR" sz="600"/>
        </a:p>
      </dgm:t>
    </dgm:pt>
    <dgm:pt modelId="{F85DD1BC-B849-495D-96D4-427561DC81AB}" type="pres">
      <dgm:prSet presAssocID="{84C5E4BA-0F41-4BA1-9BF4-AE556EA0881D}" presName="compositeShape" presStyleCnt="0">
        <dgm:presLayoutVars>
          <dgm:dir/>
          <dgm:resizeHandles/>
        </dgm:presLayoutVars>
      </dgm:prSet>
      <dgm:spPr/>
    </dgm:pt>
    <dgm:pt modelId="{D5B7342B-473E-4D0E-958C-220B7F54FF7B}" type="pres">
      <dgm:prSet presAssocID="{84C5E4BA-0F41-4BA1-9BF4-AE556EA0881D}" presName="pyramid" presStyleLbl="node1" presStyleIdx="0" presStyleCnt="1" custLinFactNeighborX="5593" custLinFactNeighborY="13658"/>
      <dgm:spPr/>
    </dgm:pt>
    <dgm:pt modelId="{5D25BFE2-2C29-443F-9C26-3CB98A96B57F}" type="pres">
      <dgm:prSet presAssocID="{84C5E4BA-0F41-4BA1-9BF4-AE556EA0881D}" presName="theList" presStyleCnt="0"/>
      <dgm:spPr/>
    </dgm:pt>
    <dgm:pt modelId="{6C0F97EE-2BA3-46D9-88D2-6EED5D4D0BA6}" type="pres">
      <dgm:prSet presAssocID="{AE3EF36E-93A3-41D9-98E0-01C555E5D8F9}" presName="aNode" presStyleLbl="fgAcc1" presStyleIdx="0" presStyleCnt="2">
        <dgm:presLayoutVars>
          <dgm:bulletEnabled val="1"/>
        </dgm:presLayoutVars>
      </dgm:prSet>
      <dgm:spPr/>
    </dgm:pt>
    <dgm:pt modelId="{93F8EA21-E9F6-4DBA-992F-A90C6AF2ABD4}" type="pres">
      <dgm:prSet presAssocID="{AE3EF36E-93A3-41D9-98E0-01C555E5D8F9}" presName="aSpace" presStyleCnt="0"/>
      <dgm:spPr/>
    </dgm:pt>
    <dgm:pt modelId="{0BB4E15A-FBB8-4116-A6F4-D3595B067DD5}" type="pres">
      <dgm:prSet presAssocID="{B9B6CE45-5DD1-4BA9-BD0C-4E60AFB95ECD}" presName="aNode" presStyleLbl="fgAcc1" presStyleIdx="1" presStyleCnt="2">
        <dgm:presLayoutVars>
          <dgm:bulletEnabled val="1"/>
        </dgm:presLayoutVars>
      </dgm:prSet>
      <dgm:spPr/>
    </dgm:pt>
    <dgm:pt modelId="{5A6E6640-A75A-4A96-935D-98BF65C4F015}" type="pres">
      <dgm:prSet presAssocID="{B9B6CE45-5DD1-4BA9-BD0C-4E60AFB95ECD}" presName="aSpace" presStyleCnt="0"/>
      <dgm:spPr/>
    </dgm:pt>
  </dgm:ptLst>
  <dgm:cxnLst>
    <dgm:cxn modelId="{5282CE13-B505-4BA7-B3D7-E0B2F110A1F0}" srcId="{84C5E4BA-0F41-4BA1-9BF4-AE556EA0881D}" destId="{B9B6CE45-5DD1-4BA9-BD0C-4E60AFB95ECD}" srcOrd="1" destOrd="0" parTransId="{F7360770-6064-4DE2-9586-68F6757F5B2E}" sibTransId="{FA30475E-C1B8-4C8E-8722-50AD5DD96AB8}"/>
    <dgm:cxn modelId="{595E4315-9568-4339-8DE4-9EE4DBE77B68}" type="presOf" srcId="{AE3EF36E-93A3-41D9-98E0-01C555E5D8F9}" destId="{6C0F97EE-2BA3-46D9-88D2-6EED5D4D0BA6}" srcOrd="0" destOrd="0" presId="urn:microsoft.com/office/officeart/2005/8/layout/pyramid2"/>
    <dgm:cxn modelId="{BFCA9A3B-9516-4DCC-9518-2B913D4F3B64}" type="presOf" srcId="{84C5E4BA-0F41-4BA1-9BF4-AE556EA0881D}" destId="{F85DD1BC-B849-495D-96D4-427561DC81AB}" srcOrd="0" destOrd="0" presId="urn:microsoft.com/office/officeart/2005/8/layout/pyramid2"/>
    <dgm:cxn modelId="{083CC984-8D88-4429-92BB-63A25B47C54C}" srcId="{84C5E4BA-0F41-4BA1-9BF4-AE556EA0881D}" destId="{AE3EF36E-93A3-41D9-98E0-01C555E5D8F9}" srcOrd="0" destOrd="0" parTransId="{F391287D-4EDB-415F-826F-9CDD342A3FEE}" sibTransId="{3F17F8FB-FF92-4CB2-A79B-C45B0A8D248F}"/>
    <dgm:cxn modelId="{3F4BFBD6-C248-4136-810B-1560F791A695}" type="presOf" srcId="{B9B6CE45-5DD1-4BA9-BD0C-4E60AFB95ECD}" destId="{0BB4E15A-FBB8-4116-A6F4-D3595B067DD5}" srcOrd="0" destOrd="0" presId="urn:microsoft.com/office/officeart/2005/8/layout/pyramid2"/>
    <dgm:cxn modelId="{EC070132-F81C-4309-ABE9-87821E19D3DD}" type="presParOf" srcId="{F85DD1BC-B849-495D-96D4-427561DC81AB}" destId="{D5B7342B-473E-4D0E-958C-220B7F54FF7B}" srcOrd="0" destOrd="0" presId="urn:microsoft.com/office/officeart/2005/8/layout/pyramid2"/>
    <dgm:cxn modelId="{B0EB9577-BDDE-448F-BF5B-6BBDBFBD7D8C}" type="presParOf" srcId="{F85DD1BC-B849-495D-96D4-427561DC81AB}" destId="{5D25BFE2-2C29-443F-9C26-3CB98A96B57F}" srcOrd="1" destOrd="0" presId="urn:microsoft.com/office/officeart/2005/8/layout/pyramid2"/>
    <dgm:cxn modelId="{F2E9F3A4-E7EA-4028-8DDB-1CB8F5BC6B2C}" type="presParOf" srcId="{5D25BFE2-2C29-443F-9C26-3CB98A96B57F}" destId="{6C0F97EE-2BA3-46D9-88D2-6EED5D4D0BA6}" srcOrd="0" destOrd="0" presId="urn:microsoft.com/office/officeart/2005/8/layout/pyramid2"/>
    <dgm:cxn modelId="{EA90AE5B-7C5F-46EB-9DE8-B0053E5C2E79}" type="presParOf" srcId="{5D25BFE2-2C29-443F-9C26-3CB98A96B57F}" destId="{93F8EA21-E9F6-4DBA-992F-A90C6AF2ABD4}" srcOrd="1" destOrd="0" presId="urn:microsoft.com/office/officeart/2005/8/layout/pyramid2"/>
    <dgm:cxn modelId="{84A66EA2-C0F4-4938-9D55-E5224D6B7CB9}" type="presParOf" srcId="{5D25BFE2-2C29-443F-9C26-3CB98A96B57F}" destId="{0BB4E15A-FBB8-4116-A6F4-D3595B067DD5}" srcOrd="2" destOrd="0" presId="urn:microsoft.com/office/officeart/2005/8/layout/pyramid2"/>
    <dgm:cxn modelId="{6215164D-55D1-4695-94EC-6683CC66F205}" type="presParOf" srcId="{5D25BFE2-2C29-443F-9C26-3CB98A96B57F}" destId="{5A6E6640-A75A-4A96-935D-98BF65C4F015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7342B-473E-4D0E-958C-220B7F54FF7B}">
      <dsp:nvSpPr>
        <dsp:cNvPr id="0" name=""/>
        <dsp:cNvSpPr/>
      </dsp:nvSpPr>
      <dsp:spPr>
        <a:xfrm>
          <a:off x="158147" y="0"/>
          <a:ext cx="2827592" cy="29656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F97EE-2BA3-46D9-88D2-6EED5D4D0BA6}">
      <dsp:nvSpPr>
        <dsp:cNvPr id="0" name=""/>
        <dsp:cNvSpPr/>
      </dsp:nvSpPr>
      <dsp:spPr>
        <a:xfrm>
          <a:off x="1413796" y="296852"/>
          <a:ext cx="1837934" cy="10541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Endodontia, Periodontia e Prótese</a:t>
          </a:r>
        </a:p>
      </dsp:txBody>
      <dsp:txXfrm>
        <a:off x="1465257" y="348313"/>
        <a:ext cx="1735012" cy="951267"/>
      </dsp:txXfrm>
    </dsp:sp>
    <dsp:sp modelId="{0BB4E15A-FBB8-4116-A6F4-D3595B067DD5}">
      <dsp:nvSpPr>
        <dsp:cNvPr id="0" name=""/>
        <dsp:cNvSpPr/>
      </dsp:nvSpPr>
      <dsp:spPr>
        <a:xfrm>
          <a:off x="1413796" y="1482816"/>
          <a:ext cx="1837934" cy="10541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Procedimentos individuais na APS e Procedimentos Coletivos</a:t>
          </a:r>
        </a:p>
      </dsp:txBody>
      <dsp:txXfrm>
        <a:off x="1465257" y="1534277"/>
        <a:ext cx="1735012" cy="951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16E13-FB83-43BF-4D47-1B9CB645D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C35364-5A00-6756-40C7-30C6750D2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912C20-70AC-46D2-B0B2-1BADFE37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AB4F-AC38-4102-8DE3-ED4157D2E3B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24D823-81FF-634F-194D-6855B1ED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2CBA90-5EDF-20CD-B3F7-8537DA34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2134-F775-4166-88E2-AEC2662D2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17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DF22C-7BFB-C662-DFAD-49B19E5B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5008BB-7CC9-A466-AEC9-8762A5D6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6A5011-08DE-A35F-0FD9-D1F85ED2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AB4F-AC38-4102-8DE3-ED4157D2E3B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A158DC-170C-48E0-CB9A-3CB225A3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7CDA03-806F-D2CC-EB4C-000E8194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2134-F775-4166-88E2-AEC2662D2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4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FA2827-5671-3BB6-5636-B2CCD0DFB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1D56B0-41BF-D29B-C20C-0DCDAB8EA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662C9D-8373-6C8C-C8A1-203972BA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AB4F-AC38-4102-8DE3-ED4157D2E3B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4B9D3C-3DC1-A2DC-1A09-BD9521B2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0F51C8-22F7-E6FB-78F3-F481639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2134-F775-4166-88E2-AEC2662D2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84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E325C-FEF5-D915-C8FC-43260FEE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CE8A5-E09E-99CD-F0C2-78DA3A94C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A61A0F-B554-5941-47A1-3559504E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AB4F-AC38-4102-8DE3-ED4157D2E3B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E7940-07EC-774E-3013-DC514F75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03C324-7C6E-04BC-643B-41AED1E7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2134-F775-4166-88E2-AEC2662D2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00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68770-1E94-9A30-642C-BF907438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E1E5E5-A29C-BFD3-E834-5735605C6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15228A-CF75-2CC4-61D1-73DCD88F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AB4F-AC38-4102-8DE3-ED4157D2E3B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8279C5-2737-B510-04BB-5C5A9702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C6F8CE-8C97-2E3D-B696-3067F501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2134-F775-4166-88E2-AEC2662D2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80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35ABD-F505-EBE3-787C-10E1DC9A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7BB798-8419-9939-D537-50B6AE265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5ABDB-ED3C-276D-3D76-E5CB1CA07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520D4A-305B-2205-CC4F-BC678D38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AB4F-AC38-4102-8DE3-ED4157D2E3B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270B75-9D9F-F441-F7C3-76D25F94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313AFE-08C4-C58D-3C8D-68A6DF0E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2134-F775-4166-88E2-AEC2662D2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72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0FB08-20FB-89CD-A31A-92DC3423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F5D29D-A3DE-37BF-29CC-ACE260B2A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9F9C3A-4C09-9CDC-60D4-251DBB768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161047-BE8D-1E49-CFDB-8BCA4C42B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AC0395-45B5-F548-2321-385CB88AA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41B6E5E-38C5-0E8A-D123-60836624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AB4F-AC38-4102-8DE3-ED4157D2E3B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AC5306-4523-7D26-186B-4EBAF6BA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F8AEBE-8A02-B3F5-3231-F7A24D2E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2134-F775-4166-88E2-AEC2662D2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35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7F372-39DB-63A8-8EA0-03A939DA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1D2086-FD06-1D97-085E-4C220A2F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AB4F-AC38-4102-8DE3-ED4157D2E3B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A6238E-4DE5-3075-36CD-F59084F3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C237F0-3D3B-F28E-4700-368FAF75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2134-F775-4166-88E2-AEC2662D2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85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209DAE-D9E3-A399-A7FD-773BA124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AB4F-AC38-4102-8DE3-ED4157D2E3B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A169BF-170E-8A01-C195-8E605086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F584E9-C1DE-F3B3-AA58-775C8C60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2134-F775-4166-88E2-AEC2662D2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9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2D106-FD46-9324-0055-124B6F75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16370C-0E75-5677-121D-F8D0E9FC1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B40A99-F45B-2B2E-AD5B-EDE35E9B3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AF941C-BDDD-8480-8A16-55E2BB1E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AB4F-AC38-4102-8DE3-ED4157D2E3B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27ACCE-FA6E-4461-64A1-B10323E1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19861B-9314-8AC6-0BDC-0EDF0873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2134-F775-4166-88E2-AEC2662D2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45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8801C-1A46-0EDC-FC6D-1AFC3F5E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04CA73E-AC32-EC23-918F-AC4824295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C5B395-070F-BC13-D0C2-5F356D8B3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404537-52C9-9AC2-37B6-220F6F23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AB4F-AC38-4102-8DE3-ED4157D2E3B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C66B2D-69DC-24E9-441B-463B1AD5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8D9C08-2093-F5B1-E3AF-1DA05811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2134-F775-4166-88E2-AEC2662D2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41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211506-5AD2-17B3-F38E-8EFD30E4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7F726D-BEDF-2485-843A-587E899C8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97C472-5FAD-89BC-771B-B37999DD4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2AB4F-AC38-4102-8DE3-ED4157D2E3BE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8A7E68-FCC6-5488-BC24-16F0F9FB3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3933C8-AEBC-A5D7-221D-02FEC030A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2134-F775-4166-88E2-AEC2662D2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74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hart" Target="../charts/chart2.xml"/><Relationship Id="rId7" Type="http://schemas.openxmlformats.org/officeDocument/2006/relationships/diagramQuickStyle" Target="../diagrams/quickStyle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chart" Target="../charts/chart3.xml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0B425E99-11C4-7738-1B7A-02C666CD3D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7296698"/>
              </p:ext>
            </p:extLst>
          </p:nvPr>
        </p:nvGraphicFramePr>
        <p:xfrm>
          <a:off x="0" y="1926174"/>
          <a:ext cx="3695700" cy="3490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CaixaDeTexto 22">
            <a:extLst>
              <a:ext uri="{FF2B5EF4-FFF2-40B4-BE49-F238E27FC236}">
                <a16:creationId xmlns:a16="http://schemas.microsoft.com/office/drawing/2014/main" id="{A7E883E3-5DDA-3185-07EA-D0C58F0A7542}"/>
              </a:ext>
            </a:extLst>
          </p:cNvPr>
          <p:cNvSpPr txBox="1"/>
          <p:nvPr/>
        </p:nvSpPr>
        <p:spPr>
          <a:xfrm>
            <a:off x="3792682" y="1544139"/>
            <a:ext cx="2054956" cy="3363426"/>
          </a:xfrm>
          <a:prstGeom prst="rec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pt-BR"/>
            </a:defPPr>
            <a:lvl1pPr algn="ctr"/>
          </a:lstStyle>
          <a:p>
            <a:r>
              <a:rPr lang="pt-BR" dirty="0"/>
              <a:t>1) Para cada </a:t>
            </a:r>
            <a:r>
              <a:rPr lang="pt-BR" b="1" dirty="0"/>
              <a:t>faixa etária</a:t>
            </a:r>
            <a:r>
              <a:rPr lang="pt-BR" dirty="0"/>
              <a:t>, temos </a:t>
            </a:r>
            <a:r>
              <a:rPr lang="pt-BR" b="1" dirty="0"/>
              <a:t>parâmetros de cobertura </a:t>
            </a:r>
            <a:r>
              <a:rPr lang="pt-BR" dirty="0"/>
              <a:t>necessária baseado em </a:t>
            </a:r>
            <a:r>
              <a:rPr lang="pt-BR" b="1" dirty="0"/>
              <a:t>critérios epidemiológicos </a:t>
            </a:r>
            <a:r>
              <a:rPr lang="pt-BR" dirty="0"/>
              <a:t>da pesquisa </a:t>
            </a:r>
            <a:r>
              <a:rPr lang="pt-BR" b="1" dirty="0"/>
              <a:t>SB 2010</a:t>
            </a:r>
            <a:r>
              <a:rPr lang="pt-BR" dirty="0"/>
              <a:t>. Os valores de cobertura variam por estado/capital.</a:t>
            </a:r>
          </a:p>
        </p:txBody>
      </p:sp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15C3A20B-DD2F-7609-C67B-47E5D936C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71324"/>
              </p:ext>
            </p:extLst>
          </p:nvPr>
        </p:nvGraphicFramePr>
        <p:xfrm>
          <a:off x="5930774" y="384004"/>
          <a:ext cx="2695960" cy="270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Gráfico 33">
            <a:extLst>
              <a:ext uri="{FF2B5EF4-FFF2-40B4-BE49-F238E27FC236}">
                <a16:creationId xmlns:a16="http://schemas.microsoft.com/office/drawing/2014/main" id="{DCE29F45-E44E-8EAA-59B6-4E25A33EF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720734"/>
              </p:ext>
            </p:extLst>
          </p:nvPr>
        </p:nvGraphicFramePr>
        <p:xfrm>
          <a:off x="6027035" y="3266012"/>
          <a:ext cx="2599699" cy="270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5DDCB65-0BBA-9B72-C160-3DED90EBF36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805953" y="3225852"/>
            <a:ext cx="9867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have Esquerda 39">
            <a:extLst>
              <a:ext uri="{FF2B5EF4-FFF2-40B4-BE49-F238E27FC236}">
                <a16:creationId xmlns:a16="http://schemas.microsoft.com/office/drawing/2014/main" id="{E555AF74-F0A4-0F39-3C28-F47D34D2B7C9}"/>
              </a:ext>
            </a:extLst>
          </p:cNvPr>
          <p:cNvSpPr/>
          <p:nvPr/>
        </p:nvSpPr>
        <p:spPr>
          <a:xfrm>
            <a:off x="5833792" y="207095"/>
            <a:ext cx="651402" cy="5609501"/>
          </a:xfrm>
          <a:prstGeom prst="leftBrace">
            <a:avLst>
              <a:gd name="adj1" fmla="val 58899"/>
              <a:gd name="adj2" fmla="val 57852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1" name="Diagrama 40">
            <a:extLst>
              <a:ext uri="{FF2B5EF4-FFF2-40B4-BE49-F238E27FC236}">
                <a16:creationId xmlns:a16="http://schemas.microsoft.com/office/drawing/2014/main" id="{790D8FD6-DC8E-67D7-C59F-57D6E2C3DD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2126262"/>
              </p:ext>
            </p:extLst>
          </p:nvPr>
        </p:nvGraphicFramePr>
        <p:xfrm>
          <a:off x="8805797" y="2081496"/>
          <a:ext cx="3251731" cy="2965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2" name="Chave Esquerda 41">
            <a:extLst>
              <a:ext uri="{FF2B5EF4-FFF2-40B4-BE49-F238E27FC236}">
                <a16:creationId xmlns:a16="http://schemas.microsoft.com/office/drawing/2014/main" id="{5FCC40BD-5FF8-9A33-4E25-795EB8C015A2}"/>
              </a:ext>
            </a:extLst>
          </p:cNvPr>
          <p:cNvSpPr/>
          <p:nvPr/>
        </p:nvSpPr>
        <p:spPr>
          <a:xfrm flipH="1">
            <a:off x="8072314" y="207094"/>
            <a:ext cx="583934" cy="5609501"/>
          </a:xfrm>
          <a:prstGeom prst="leftBrace">
            <a:avLst>
              <a:gd name="adj1" fmla="val 58899"/>
              <a:gd name="adj2" fmla="val 21095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91150E7C-19E6-A544-4804-831186417CE7}"/>
              </a:ext>
            </a:extLst>
          </p:cNvPr>
          <p:cNvCxnSpPr>
            <a:cxnSpLocks/>
          </p:cNvCxnSpPr>
          <p:nvPr/>
        </p:nvCxnSpPr>
        <p:spPr>
          <a:xfrm>
            <a:off x="8623286" y="1405311"/>
            <a:ext cx="1441511" cy="70447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3994E8A-A627-933C-CE92-4AA79D9B1FDF}"/>
              </a:ext>
            </a:extLst>
          </p:cNvPr>
          <p:cNvSpPr txBox="1"/>
          <p:nvPr/>
        </p:nvSpPr>
        <p:spPr>
          <a:xfrm>
            <a:off x="8712442" y="571492"/>
            <a:ext cx="2776434" cy="64633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2) Isso se traduz em </a:t>
            </a:r>
            <a:r>
              <a:rPr lang="pt-BR" b="1" dirty="0"/>
              <a:t>procedimentos per capita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C715810-E3D6-D972-7291-EF61D1B4C6B2}"/>
              </a:ext>
            </a:extLst>
          </p:cNvPr>
          <p:cNvSpPr txBox="1"/>
          <p:nvPr/>
        </p:nvSpPr>
        <p:spPr>
          <a:xfrm>
            <a:off x="1114425" y="5538405"/>
            <a:ext cx="129888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b="1" dirty="0"/>
              <a:t>Demografia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D0ECB88-6456-8CCF-2109-3944867DD26F}"/>
              </a:ext>
            </a:extLst>
          </p:cNvPr>
          <p:cNvSpPr txBox="1"/>
          <p:nvPr/>
        </p:nvSpPr>
        <p:spPr>
          <a:xfrm>
            <a:off x="6556481" y="5971112"/>
            <a:ext cx="154080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b="1" dirty="0"/>
              <a:t>Epidemiologia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3A3FFF4-2655-B99E-34CB-00AD72BA7148}"/>
              </a:ext>
            </a:extLst>
          </p:cNvPr>
          <p:cNvSpPr txBox="1"/>
          <p:nvPr/>
        </p:nvSpPr>
        <p:spPr>
          <a:xfrm>
            <a:off x="9574485" y="108611"/>
            <a:ext cx="96782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b="1" dirty="0"/>
              <a:t>Serviços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6A64AD91-50CF-5827-4BCA-B94319250574}"/>
              </a:ext>
            </a:extLst>
          </p:cNvPr>
          <p:cNvCxnSpPr>
            <a:cxnSpLocks/>
          </p:cNvCxnSpPr>
          <p:nvPr/>
        </p:nvCxnSpPr>
        <p:spPr>
          <a:xfrm>
            <a:off x="9726706" y="3515845"/>
            <a:ext cx="1341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49E8E1-DA8E-62B1-00FB-F99AF49D8ABD}"/>
              </a:ext>
            </a:extLst>
          </p:cNvPr>
          <p:cNvSpPr txBox="1"/>
          <p:nvPr/>
        </p:nvSpPr>
        <p:spPr>
          <a:xfrm>
            <a:off x="8892988" y="5155189"/>
            <a:ext cx="3164540" cy="1514551"/>
          </a:xfrm>
          <a:prstGeom prst="rec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pt-BR"/>
            </a:defPPr>
            <a:lvl1pPr algn="ctr"/>
          </a:lstStyle>
          <a:p>
            <a:r>
              <a:rPr lang="pt-BR" sz="1500" dirty="0"/>
              <a:t>3) Se temos a </a:t>
            </a:r>
            <a:r>
              <a:rPr lang="pt-BR" sz="1500" b="1" dirty="0"/>
              <a:t>cobertura por faixa etária </a:t>
            </a:r>
            <a:r>
              <a:rPr lang="pt-BR" sz="1500" dirty="0"/>
              <a:t>de cada estado, e se temos o </a:t>
            </a:r>
            <a:r>
              <a:rPr lang="pt-BR" sz="1500" b="1" dirty="0"/>
              <a:t>número de procedimentos per capita</a:t>
            </a:r>
            <a:r>
              <a:rPr lang="pt-BR" sz="1500" dirty="0"/>
              <a:t> para cada </a:t>
            </a:r>
            <a:r>
              <a:rPr lang="pt-BR" sz="1500" b="1" dirty="0"/>
              <a:t>tipo de procedimento </a:t>
            </a:r>
            <a:r>
              <a:rPr lang="pt-BR" sz="1500" dirty="0"/>
              <a:t>conseguimos saber o </a:t>
            </a:r>
            <a:r>
              <a:rPr lang="pt-BR" sz="1500" b="1" dirty="0"/>
              <a:t>quantitativo de serviços necessários</a:t>
            </a:r>
          </a:p>
        </p:txBody>
      </p:sp>
    </p:spTree>
    <p:extLst>
      <p:ext uri="{BB962C8B-B14F-4D97-AF65-F5344CB8AC3E}">
        <p14:creationId xmlns:p14="http://schemas.microsoft.com/office/powerpoint/2010/main" val="222222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5E31D7E-7656-C44D-0EAB-8B00D241A78D}"/>
              </a:ext>
            </a:extLst>
          </p:cNvPr>
          <p:cNvCxnSpPr>
            <a:cxnSpLocks/>
          </p:cNvCxnSpPr>
          <p:nvPr/>
        </p:nvCxnSpPr>
        <p:spPr>
          <a:xfrm>
            <a:off x="4285129" y="2849274"/>
            <a:ext cx="36217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D75EB031-AFA4-2CA2-074A-9C8FF9914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930" y="2198583"/>
            <a:ext cx="1071596" cy="107159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53B888D-9446-2B7A-0DED-F750416D4A76}"/>
              </a:ext>
            </a:extLst>
          </p:cNvPr>
          <p:cNvSpPr txBox="1"/>
          <p:nvPr/>
        </p:nvSpPr>
        <p:spPr>
          <a:xfrm>
            <a:off x="8728250" y="3587821"/>
            <a:ext cx="138730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b="1" dirty="0"/>
              <a:t>Profissionais</a:t>
            </a:r>
          </a:p>
        </p:txBody>
      </p:sp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0A2C9CD2-8667-005F-3C4F-8B436AA15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6" y="2198582"/>
            <a:ext cx="1071597" cy="107159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93E7A1A-9990-314C-B37D-D9D3155C22C9}"/>
              </a:ext>
            </a:extLst>
          </p:cNvPr>
          <p:cNvSpPr txBox="1"/>
          <p:nvPr/>
        </p:nvSpPr>
        <p:spPr>
          <a:xfrm>
            <a:off x="4285128" y="644168"/>
            <a:ext cx="3621741" cy="1792478"/>
          </a:xfrm>
          <a:prstGeom prst="rec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pt-BR"/>
            </a:defPPr>
            <a:lvl1pPr algn="ctr"/>
          </a:lstStyle>
          <a:p>
            <a:r>
              <a:rPr lang="pt-BR" dirty="0"/>
              <a:t>4) Adicionando-se os parâmetros de </a:t>
            </a:r>
            <a:r>
              <a:rPr lang="pt-BR" b="1" dirty="0"/>
              <a:t>tempo de procedimentos</a:t>
            </a:r>
            <a:r>
              <a:rPr lang="pt-BR" dirty="0"/>
              <a:t>, </a:t>
            </a:r>
            <a:r>
              <a:rPr lang="pt-BR" b="1" dirty="0"/>
              <a:t>índice de segurança técnica, mix de profissionais</a:t>
            </a:r>
            <a:r>
              <a:rPr lang="pt-BR" dirty="0"/>
              <a:t> e </a:t>
            </a:r>
            <a:r>
              <a:rPr lang="pt-BR" b="1" dirty="0"/>
              <a:t>distribuição em atividades meio e fim</a:t>
            </a:r>
            <a:r>
              <a:rPr lang="pt-BR" dirty="0"/>
              <a:t>, temos o total de profissionais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43527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Pagotto</dc:creator>
  <cp:lastModifiedBy>Daniel Pagotto</cp:lastModifiedBy>
  <cp:revision>3</cp:revision>
  <dcterms:created xsi:type="dcterms:W3CDTF">2023-04-20T00:16:44Z</dcterms:created>
  <dcterms:modified xsi:type="dcterms:W3CDTF">2023-04-27T13:41:31Z</dcterms:modified>
</cp:coreProperties>
</file>