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302" r:id="rId4"/>
    <p:sldId id="303" r:id="rId5"/>
    <p:sldId id="304" r:id="rId6"/>
    <p:sldId id="301" r:id="rId7"/>
    <p:sldId id="292" r:id="rId8"/>
    <p:sldId id="293" r:id="rId9"/>
    <p:sldId id="297" r:id="rId10"/>
    <p:sldId id="295" r:id="rId11"/>
    <p:sldId id="306" r:id="rId12"/>
    <p:sldId id="305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08" r:id="rId32"/>
    <p:sldId id="326" r:id="rId33"/>
    <p:sldId id="329" r:id="rId34"/>
    <p:sldId id="330" r:id="rId35"/>
    <p:sldId id="327" r:id="rId36"/>
    <p:sldId id="331" r:id="rId37"/>
    <p:sldId id="262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AZ6v/zAArNyP+3kK5vJUDLnds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6" autoAdjust="0"/>
    <p:restoredTop sz="94660"/>
  </p:normalViewPr>
  <p:slideViewPr>
    <p:cSldViewPr snapToGrid="0">
      <p:cViewPr varScale="1">
        <p:scale>
          <a:sx n="77" d="100"/>
          <a:sy n="77" d="100"/>
        </p:scale>
        <p:origin x="7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9536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5288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78294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2264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401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7772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646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67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2983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016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365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lide de Título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1"/>
            <a:ext cx="12192000" cy="685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"/>
          <p:cNvSpPr txBox="1">
            <a:spLocks noGrp="1"/>
          </p:cNvSpPr>
          <p:nvPr>
            <p:ph type="ctrTitle"/>
          </p:nvPr>
        </p:nvSpPr>
        <p:spPr>
          <a:xfrm>
            <a:off x="5225141" y="2521131"/>
            <a:ext cx="6109063" cy="217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venir"/>
              <a:buNone/>
              <a:defRPr sz="6000" b="1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subTitle" idx="1"/>
          </p:nvPr>
        </p:nvSpPr>
        <p:spPr>
          <a:xfrm>
            <a:off x="5225142" y="4696782"/>
            <a:ext cx="6109063" cy="67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Layout Personalizado">
  <p:cSld name="3_Layout Personalizad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1"/>
            <a:ext cx="12192000" cy="685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" y="685"/>
            <a:ext cx="12190172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1616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61616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61616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838201" y="6373031"/>
            <a:ext cx="6684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LAPEI | FACE | UFG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/>
              <a:t>DIA/MÊS/ANO</a:t>
            </a: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1"/>
            <a:ext cx="12192000" cy="685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" y="685"/>
            <a:ext cx="12190172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1" y="6373031"/>
            <a:ext cx="6684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LAPEI | FACE | UFG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/>
              <a:t>DIA/MÊS/ANO</a:t>
            </a: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" y="685"/>
            <a:ext cx="12190172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dt" idx="10"/>
          </p:nvPr>
        </p:nvSpPr>
        <p:spPr>
          <a:xfrm>
            <a:off x="838201" y="6373031"/>
            <a:ext cx="6684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LAPEI | FACE | UFG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/>
              <a:t>DIA/MÊS/ANO</a:t>
            </a: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" y="685"/>
            <a:ext cx="12190172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9"/>
          <p:cNvSpPr txBox="1">
            <a:spLocks noGrp="1"/>
          </p:cNvSpPr>
          <p:nvPr>
            <p:ph type="dt" idx="10"/>
          </p:nvPr>
        </p:nvSpPr>
        <p:spPr>
          <a:xfrm>
            <a:off x="838201" y="6373031"/>
            <a:ext cx="6684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LAPEI | FACE | UFG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/>
              <a:t>DIA/MÊS/ANO</a:t>
            </a: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" y="685"/>
            <a:ext cx="12190172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3200"/>
              <a:buFont typeface="Avenir"/>
              <a:buNone/>
              <a:defRPr sz="32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dt" idx="10"/>
          </p:nvPr>
        </p:nvSpPr>
        <p:spPr>
          <a:xfrm>
            <a:off x="838201" y="6373031"/>
            <a:ext cx="6684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LAPEI | FACE | UFG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/>
              <a:t>DIA/MÊS/ANO</a:t>
            </a: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14" y="685"/>
            <a:ext cx="12190172" cy="685662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3200"/>
              <a:buFont typeface="Avenir"/>
              <a:buNone/>
              <a:defRPr sz="32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dt" idx="10"/>
          </p:nvPr>
        </p:nvSpPr>
        <p:spPr>
          <a:xfrm>
            <a:off x="838201" y="6373031"/>
            <a:ext cx="66848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LAPEI | FACE | UFG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/>
              <a:t>DIA/MÊS/ANO</a:t>
            </a:r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1"/>
            <a:ext cx="12192000" cy="6857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dt" idx="10"/>
          </p:nvPr>
        </p:nvSpPr>
        <p:spPr>
          <a:xfrm>
            <a:off x="838199" y="6356350"/>
            <a:ext cx="71040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sldNum" idx="12"/>
          </p:nvPr>
        </p:nvSpPr>
        <p:spPr>
          <a:xfrm>
            <a:off x="7942216" y="6356350"/>
            <a:ext cx="34115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LAPEI-UFG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/>
              <a:t>DIA/MÊS/ANO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</p:sldLayoutIdLst>
  <p:transition spd="slow">
    <p:push dir="u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hyperlink" Target="http://lapei.face.ufg.br" TargetMode="External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hyperlink" Target="http://www.youtube.com/c/LAPEIUFG" TargetMode="External"/><Relationship Id="rId4" Type="http://schemas.openxmlformats.org/officeDocument/2006/relationships/hyperlink" Target="http://instagram.com/lapeiufg" TargetMode="External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"/>
          <p:cNvSpPr txBox="1">
            <a:spLocks noGrp="1"/>
          </p:cNvSpPr>
          <p:nvPr>
            <p:ph type="ctrTitle"/>
          </p:nvPr>
        </p:nvSpPr>
        <p:spPr>
          <a:xfrm>
            <a:off x="5026358" y="2729853"/>
            <a:ext cx="6483155" cy="108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venir"/>
              <a:buNone/>
            </a:pPr>
            <a:r>
              <a:rPr lang="pt-BR" sz="3200" dirty="0"/>
              <a:t>Análise de Sequência aplicada a trabalhadores por conta própria</a:t>
            </a:r>
            <a:endParaRPr sz="32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51B312-1823-4892-AC7C-4CF8F81C658F}"/>
              </a:ext>
            </a:extLst>
          </p:cNvPr>
          <p:cNvSpPr txBox="1"/>
          <p:nvPr/>
        </p:nvSpPr>
        <p:spPr>
          <a:xfrm>
            <a:off x="5546035" y="3965713"/>
            <a:ext cx="5459066" cy="108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>
              <a:lnSpc>
                <a:spcPct val="90000"/>
              </a:lnSpc>
              <a:buClr>
                <a:schemeClr val="lt1"/>
              </a:buClr>
              <a:buSzPts val="6000"/>
              <a:buFont typeface="Avenir"/>
              <a:buNone/>
              <a:defRPr sz="32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>
              <a:buSzPts val="1400"/>
              <a:buNone/>
              <a:defRPr sz="1800"/>
            </a:lvl2pPr>
            <a:lvl3pPr>
              <a:buSzPts val="1400"/>
              <a:buNone/>
              <a:defRPr sz="1800"/>
            </a:lvl3pPr>
            <a:lvl4pPr>
              <a:buSzPts val="1400"/>
              <a:buNone/>
              <a:defRPr sz="1800"/>
            </a:lvl4pPr>
            <a:lvl5pPr>
              <a:buSzPts val="1400"/>
              <a:buNone/>
              <a:defRPr sz="1800"/>
            </a:lvl5pPr>
            <a:lvl6pPr>
              <a:buSzPts val="1400"/>
              <a:buNone/>
              <a:defRPr sz="1800"/>
            </a:lvl6pPr>
            <a:lvl7pPr>
              <a:buSzPts val="1400"/>
              <a:buNone/>
              <a:defRPr sz="1800"/>
            </a:lvl7pPr>
            <a:lvl8pPr>
              <a:buSzPts val="1400"/>
              <a:buNone/>
              <a:defRPr sz="1800"/>
            </a:lvl8pPr>
            <a:lvl9pPr>
              <a:buSzPts val="1400"/>
              <a:buNone/>
              <a:defRPr sz="1800"/>
            </a:lvl9pPr>
          </a:lstStyle>
          <a:p>
            <a:pPr algn="r"/>
            <a:r>
              <a:rPr lang="pt-BR" sz="1800" dirty="0"/>
              <a:t>Daniel Pagotto, </a:t>
            </a:r>
          </a:p>
          <a:p>
            <a:pPr algn="r"/>
            <a:r>
              <a:rPr lang="pt-BR" sz="1800" dirty="0"/>
              <a:t>Jéssica Borges,</a:t>
            </a:r>
            <a:br>
              <a:rPr lang="pt-BR" sz="1800" dirty="0"/>
            </a:br>
            <a:r>
              <a:rPr lang="pt-BR" sz="1800" dirty="0" err="1"/>
              <a:t>Alef</a:t>
            </a:r>
            <a:r>
              <a:rPr lang="pt-BR" sz="1800" dirty="0"/>
              <a:t> Santos, </a:t>
            </a:r>
            <a:br>
              <a:rPr lang="pt-BR" sz="1800" dirty="0"/>
            </a:br>
            <a:r>
              <a:rPr lang="pt-BR" sz="1800" dirty="0"/>
              <a:t> Rosimeire Gomes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">
            <a:extLst>
              <a:ext uri="{FF2B5EF4-FFF2-40B4-BE49-F238E27FC236}">
                <a16:creationId xmlns:a16="http://schemas.microsoft.com/office/drawing/2014/main" id="{14F75A41-64F4-4C6C-AA1B-531022A9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4" y="753141"/>
            <a:ext cx="10193378" cy="766091"/>
          </a:xfrm>
        </p:spPr>
        <p:txBody>
          <a:bodyPr/>
          <a:lstStyle/>
          <a:p>
            <a:r>
              <a:rPr lang="pt-BR" sz="4000" dirty="0"/>
              <a:t>A aplicação típica da AS envolve três passos</a:t>
            </a:r>
            <a:br>
              <a:rPr lang="pt-BR" sz="4000" dirty="0"/>
            </a:br>
            <a:r>
              <a:rPr lang="pt-BR" sz="2400" dirty="0"/>
              <a:t>3) Redução de dimensionalidade usando técnicas de </a:t>
            </a:r>
            <a:r>
              <a:rPr lang="pt-BR" sz="2400" dirty="0" err="1"/>
              <a:t>clusterização</a:t>
            </a:r>
            <a:endParaRPr lang="pt-BR" sz="4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D9BAEB1-7BE5-46E0-8833-CF4C75620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089" y="1902560"/>
            <a:ext cx="7826446" cy="427732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9C845CC-FC10-43FC-BF26-6CC6163E128A}"/>
              </a:ext>
            </a:extLst>
          </p:cNvPr>
          <p:cNvSpPr txBox="1"/>
          <p:nvPr/>
        </p:nvSpPr>
        <p:spPr>
          <a:xfrm>
            <a:off x="9594574" y="2737319"/>
            <a:ext cx="1934815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Gráfico de índice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260D319-12E7-49A9-A072-3DFC4F4A8D42}"/>
              </a:ext>
            </a:extLst>
          </p:cNvPr>
          <p:cNvSpPr txBox="1"/>
          <p:nvPr/>
        </p:nvSpPr>
        <p:spPr>
          <a:xfrm>
            <a:off x="9594575" y="4120681"/>
            <a:ext cx="1934816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Gráfico de proporção de estado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D28D901-072B-4CEA-A7B7-CED2D21AD4DD}"/>
              </a:ext>
            </a:extLst>
          </p:cNvPr>
          <p:cNvSpPr txBox="1"/>
          <p:nvPr/>
        </p:nvSpPr>
        <p:spPr>
          <a:xfrm>
            <a:off x="9594575" y="5191056"/>
            <a:ext cx="1934816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Gráfico modal</a:t>
            </a:r>
          </a:p>
        </p:txBody>
      </p:sp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FE60F87D-DDC1-47AD-89D1-07E0355124C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</p:spTree>
    <p:extLst>
      <p:ext uri="{BB962C8B-B14F-4D97-AF65-F5344CB8AC3E}">
        <p14:creationId xmlns:p14="http://schemas.microsoft.com/office/powerpoint/2010/main" val="34686054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5644" y="1112794"/>
            <a:ext cx="9680712" cy="1869334"/>
          </a:xfrm>
        </p:spPr>
        <p:txBody>
          <a:bodyPr/>
          <a:lstStyle/>
          <a:p>
            <a:pPr algn="ctr"/>
            <a:r>
              <a:rPr lang="pt-BR" sz="6000" dirty="0"/>
              <a:t>Procedimentos metodológicos com a </a:t>
            </a:r>
            <a:r>
              <a:rPr lang="pt-BR" sz="6000" dirty="0" err="1"/>
              <a:t>PNADc</a:t>
            </a:r>
            <a:br>
              <a:rPr lang="pt-BR" sz="6000" dirty="0"/>
            </a:br>
            <a:endParaRPr lang="pt-BR" sz="6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1A03B5C-1043-4358-9BD8-7E4B6C27998C}"/>
              </a:ext>
            </a:extLst>
          </p:cNvPr>
          <p:cNvSpPr txBox="1"/>
          <p:nvPr/>
        </p:nvSpPr>
        <p:spPr>
          <a:xfrm>
            <a:off x="924339" y="3674964"/>
            <a:ext cx="1074419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pt-BR" sz="2000" dirty="0"/>
              <a:t>Tratamento dos dados;</a:t>
            </a:r>
          </a:p>
          <a:p>
            <a:pPr marL="342900" indent="-342900">
              <a:buAutoNum type="arabicParenR"/>
            </a:pPr>
            <a:r>
              <a:rPr lang="pt-BR" sz="2000" dirty="0"/>
              <a:t>Codificação das narrativas ou processos em sequência; </a:t>
            </a:r>
          </a:p>
          <a:p>
            <a:pPr marL="342900" indent="-342900">
              <a:buAutoNum type="arabicParenR"/>
            </a:pPr>
            <a:r>
              <a:rPr lang="pt-BR" sz="2000" dirty="0"/>
              <a:t>Mensuração de dissimilaridades par a par; </a:t>
            </a:r>
          </a:p>
          <a:p>
            <a:pPr marL="342900" indent="-342900">
              <a:buAutoNum type="arabicParenR"/>
            </a:pPr>
            <a:r>
              <a:rPr lang="pt-BR" sz="2000" dirty="0"/>
              <a:t>Aplicação de técnica de redução de dimensionalidade para agrupar sequências similares;</a:t>
            </a:r>
          </a:p>
          <a:p>
            <a:pPr marL="342900" indent="-342900">
              <a:buAutoNum type="arabicParenR"/>
            </a:pPr>
            <a:r>
              <a:rPr lang="pt-BR" sz="2000" dirty="0"/>
              <a:t>Caracterização dos clusters; </a:t>
            </a:r>
          </a:p>
          <a:p>
            <a:pPr marL="342900" indent="-342900">
              <a:buAutoNum type="arabicParenR"/>
            </a:pPr>
            <a:r>
              <a:rPr lang="pt-BR" sz="2000" dirty="0"/>
              <a:t>Validação da </a:t>
            </a:r>
            <a:r>
              <a:rPr lang="pt-BR" sz="2000" dirty="0" err="1"/>
              <a:t>clusterização</a:t>
            </a:r>
            <a:r>
              <a:rPr lang="pt-BR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0154169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649895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latin typeface="Avenir"/>
              </a:rPr>
              <a:t>Tratamento dos dados para identificação de respondente; </a:t>
            </a:r>
          </a:p>
        </p:txBody>
      </p:sp>
      <p:pic>
        <p:nvPicPr>
          <p:cNvPr id="6" name="Gráfico 5" descr="Grupo de mulheres com preenchimento sólido">
            <a:extLst>
              <a:ext uri="{FF2B5EF4-FFF2-40B4-BE49-F238E27FC236}">
                <a16:creationId xmlns:a16="http://schemas.microsoft.com/office/drawing/2014/main" id="{B1140B6C-8E6B-4F03-965C-E42D772B46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62271" y="2727271"/>
            <a:ext cx="2266120" cy="226612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5158A0E0-BBC9-45E1-861B-62619FDDE53A}"/>
              </a:ext>
            </a:extLst>
          </p:cNvPr>
          <p:cNvSpPr txBox="1"/>
          <p:nvPr/>
        </p:nvSpPr>
        <p:spPr>
          <a:xfrm>
            <a:off x="4260572" y="2727271"/>
            <a:ext cx="71263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>
                <a:latin typeface="Avenir"/>
              </a:rPr>
              <a:t>Como “identificar” um indivíduo? </a:t>
            </a: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venir"/>
              </a:rPr>
              <a:t>Concatenação das variáveis UPA, estrato, dia, mês e ano de nascimento, gênero</a:t>
            </a:r>
          </a:p>
          <a:p>
            <a:pPr marL="285750" lvl="2" indent="-285750" algn="just">
              <a:buFont typeface="Courier New" panose="02070309020205020404" pitchFamily="49" charset="0"/>
              <a:buChar char="o"/>
            </a:pPr>
            <a:endParaRPr lang="pt-BR" sz="2000" dirty="0">
              <a:latin typeface="Avenir"/>
            </a:endParaRPr>
          </a:p>
          <a:p>
            <a:pPr lvl="2" algn="just"/>
            <a:r>
              <a:rPr lang="pt-BR" sz="2000" b="1" dirty="0">
                <a:latin typeface="Avenir"/>
              </a:rPr>
              <a:t>Tratamentos</a:t>
            </a:r>
          </a:p>
          <a:p>
            <a:pPr marL="342900" lvl="2" indent="-342900" algn="just">
              <a:buFont typeface="Arial" panose="020B0604020202020204" pitchFamily="34" charset="0"/>
              <a:buChar char="•"/>
            </a:pPr>
            <a:r>
              <a:rPr lang="pt-BR" sz="2000" dirty="0">
                <a:latin typeface="Avenir"/>
              </a:rPr>
              <a:t>Manutenção de indivíduos que foram trabalhadores por conta própria pelo menos uma vez ao longo de cinco trimestres entre 2022 e 2023</a:t>
            </a:r>
          </a:p>
        </p:txBody>
      </p:sp>
    </p:spTree>
    <p:extLst>
      <p:ext uri="{BB962C8B-B14F-4D97-AF65-F5344CB8AC3E}">
        <p14:creationId xmlns:p14="http://schemas.microsoft.com/office/powerpoint/2010/main" val="414792261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649895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latin typeface="Avenir"/>
              </a:rPr>
              <a:t>Tratamento dos dados para identificação de respondente; </a:t>
            </a:r>
          </a:p>
        </p:txBody>
      </p:sp>
      <p:graphicFrame>
        <p:nvGraphicFramePr>
          <p:cNvPr id="3" name="Tabela 7">
            <a:extLst>
              <a:ext uri="{FF2B5EF4-FFF2-40B4-BE49-F238E27FC236}">
                <a16:creationId xmlns:a16="http://schemas.microsoft.com/office/drawing/2014/main" id="{11B799C8-E451-4C37-9F5F-5BAB974CF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980974"/>
              </p:ext>
            </p:extLst>
          </p:nvPr>
        </p:nvGraphicFramePr>
        <p:xfrm>
          <a:off x="954157" y="2322201"/>
          <a:ext cx="9988826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9440">
                  <a:extLst>
                    <a:ext uri="{9D8B030D-6E8A-4147-A177-3AD203B41FA5}">
                      <a16:colId xmlns:a16="http://schemas.microsoft.com/office/drawing/2014/main" val="1183708307"/>
                    </a:ext>
                  </a:extLst>
                </a:gridCol>
                <a:gridCol w="3201424">
                  <a:extLst>
                    <a:ext uri="{9D8B030D-6E8A-4147-A177-3AD203B41FA5}">
                      <a16:colId xmlns:a16="http://schemas.microsoft.com/office/drawing/2014/main" val="138360533"/>
                    </a:ext>
                  </a:extLst>
                </a:gridCol>
                <a:gridCol w="1357962">
                  <a:extLst>
                    <a:ext uri="{9D8B030D-6E8A-4147-A177-3AD203B41FA5}">
                      <a16:colId xmlns:a16="http://schemas.microsoft.com/office/drawing/2014/main" val="1620217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venir"/>
                        </a:rPr>
                        <a:t>Perfil da </a:t>
                      </a:r>
                      <a:r>
                        <a:rPr lang="pt-BR" sz="1600" dirty="0" err="1">
                          <a:latin typeface="Avenir"/>
                        </a:rPr>
                        <a:t>PNADc</a:t>
                      </a:r>
                      <a:endParaRPr lang="pt-BR" sz="1600" dirty="0">
                        <a:latin typeface="Aveni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venir"/>
                        </a:rPr>
                        <a:t>Perfil para o estudo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Avenir"/>
                        </a:rPr>
                        <a:t>Abreviação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672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Empregado do setor privado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Trabalhador doméstico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Empregado do setor privado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ESPR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94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Pessoa fora da força de trabalho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Pessoa desocupada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Fora do trabalho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PFT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88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Conta própria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Conta própria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977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Empregador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Empregador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EMP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291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Empregado do setor público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Militar das forças armadas, PM e bombeiros militares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Empregado público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 err="1">
                          <a:latin typeface="Avenir"/>
                        </a:rPr>
                        <a:t>ESPub</a:t>
                      </a:r>
                      <a:endParaRPr lang="pt-BR" sz="1600" dirty="0">
                        <a:latin typeface="Avenir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0802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600" dirty="0">
                          <a:latin typeface="Avenir"/>
                        </a:rPr>
                        <a:t>Trabalhador familiar não remunerado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Trabalhador familiar não remunerado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>
                          <a:latin typeface="Avenir"/>
                        </a:rPr>
                        <a:t>TFNR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726378"/>
                  </a:ext>
                </a:extLst>
              </a:tr>
            </a:tbl>
          </a:graphicData>
        </a:graphic>
      </p:graphicFrame>
      <p:sp>
        <p:nvSpPr>
          <p:cNvPr id="8" name="Retângulo 7">
            <a:extLst>
              <a:ext uri="{FF2B5EF4-FFF2-40B4-BE49-F238E27FC236}">
                <a16:creationId xmlns:a16="http://schemas.microsoft.com/office/drawing/2014/main" id="{43B4CDA7-C599-41F3-A19F-C27ACCE04389}"/>
              </a:ext>
            </a:extLst>
          </p:cNvPr>
          <p:cNvSpPr/>
          <p:nvPr/>
        </p:nvSpPr>
        <p:spPr>
          <a:xfrm>
            <a:off x="954157" y="4581939"/>
            <a:ext cx="9988826" cy="11692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Não considerados nas análises</a:t>
            </a:r>
          </a:p>
        </p:txBody>
      </p:sp>
    </p:spTree>
    <p:extLst>
      <p:ext uri="{BB962C8B-B14F-4D97-AF65-F5344CB8AC3E}">
        <p14:creationId xmlns:p14="http://schemas.microsoft.com/office/powerpoint/2010/main" val="527999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649895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pt-BR" sz="2800" dirty="0">
                <a:latin typeface="Avenir"/>
              </a:rPr>
              <a:t>Tratamento dos dados para identificação de respondente;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D235D6-362E-4FC2-B8EB-228DEAF499FA}"/>
              </a:ext>
            </a:extLst>
          </p:cNvPr>
          <p:cNvSpPr txBox="1"/>
          <p:nvPr/>
        </p:nvSpPr>
        <p:spPr>
          <a:xfrm>
            <a:off x="1311964" y="3429000"/>
            <a:ext cx="2643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latin typeface="Avenir"/>
              </a:rPr>
              <a:t>46669 observações</a:t>
            </a:r>
            <a:r>
              <a:rPr lang="pt-BR" sz="1800" dirty="0">
                <a:latin typeface="Avenir"/>
              </a:rPr>
              <a:t> de indivíduos entre 1º </a:t>
            </a:r>
            <a:r>
              <a:rPr lang="pt-BR" sz="1800" dirty="0" err="1">
                <a:latin typeface="Avenir"/>
              </a:rPr>
              <a:t>Trim</a:t>
            </a:r>
            <a:r>
              <a:rPr lang="pt-BR" sz="1800" dirty="0">
                <a:latin typeface="Avenir"/>
              </a:rPr>
              <a:t>/2022 e 1º </a:t>
            </a:r>
            <a:r>
              <a:rPr lang="pt-BR" sz="1800" dirty="0" err="1">
                <a:latin typeface="Avenir"/>
              </a:rPr>
              <a:t>Trim</a:t>
            </a:r>
            <a:r>
              <a:rPr lang="pt-BR" sz="1800" dirty="0">
                <a:latin typeface="Avenir"/>
              </a:rPr>
              <a:t>/2023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E6FC7C99-32CD-4EEC-A051-8304E23C4ADF}"/>
              </a:ext>
            </a:extLst>
          </p:cNvPr>
          <p:cNvSpPr/>
          <p:nvPr/>
        </p:nvSpPr>
        <p:spPr>
          <a:xfrm>
            <a:off x="4124739" y="2474842"/>
            <a:ext cx="824948" cy="3349487"/>
          </a:xfrm>
          <a:prstGeom prst="leftBrace">
            <a:avLst>
              <a:gd name="adj1" fmla="val 21586"/>
              <a:gd name="adj2" fmla="val 470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880210-C533-49B2-B213-4C8D6CBBCAB4}"/>
              </a:ext>
            </a:extLst>
          </p:cNvPr>
          <p:cNvSpPr txBox="1"/>
          <p:nvPr/>
        </p:nvSpPr>
        <p:spPr>
          <a:xfrm>
            <a:off x="4949687" y="2743200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Amostra aleatória independente 1 = 5000 observações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64D0D2-9D24-4375-A790-C48E69C2986E}"/>
              </a:ext>
            </a:extLst>
          </p:cNvPr>
          <p:cNvSpPr txBox="1"/>
          <p:nvPr/>
        </p:nvSpPr>
        <p:spPr>
          <a:xfrm>
            <a:off x="4949686" y="3841808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Amostra aleatória independente 2 = 5000 observações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FE0710-8C69-4414-94A4-1D92CF883697}"/>
              </a:ext>
            </a:extLst>
          </p:cNvPr>
          <p:cNvSpPr txBox="1"/>
          <p:nvPr/>
        </p:nvSpPr>
        <p:spPr>
          <a:xfrm>
            <a:off x="4949686" y="5054216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Amostra aleatória independente 3 = 5000 observações </a:t>
            </a:r>
          </a:p>
        </p:txBody>
      </p:sp>
    </p:spTree>
    <p:extLst>
      <p:ext uri="{BB962C8B-B14F-4D97-AF65-F5344CB8AC3E}">
        <p14:creationId xmlns:p14="http://schemas.microsoft.com/office/powerpoint/2010/main" val="194535860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500809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venir"/>
              </a:rPr>
              <a:t>2. Codificação das narrativas ou processos em sequências;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ECBFEC9-E58E-44EF-970B-678EAE5CF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46633"/>
            <a:ext cx="8077200" cy="38402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1413398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500809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venir"/>
              </a:rPr>
              <a:t>2. Codificação das narrativas ou processos em sequências;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349549D-D71D-4CD3-8C73-3245036E7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756" y="2246633"/>
            <a:ext cx="8608488" cy="38875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1505C83-0F61-4F86-AECC-018EA4D76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348" y="500737"/>
            <a:ext cx="7728693" cy="585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9981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500809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venir"/>
              </a:rPr>
              <a:t>2. Codificação das narrativas ou processos em sequências;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42A2D4B-8CE7-49DF-9D4F-2FE9CB0C7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225" y="2199831"/>
            <a:ext cx="5508716" cy="39031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8015964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500809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venir"/>
              </a:rPr>
              <a:t>3. Mensuração de dissimilaridades par a par;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7374BC9-5362-45CA-BC58-970E85298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13" y="2246633"/>
            <a:ext cx="3572355" cy="37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24626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500809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venir"/>
              </a:rPr>
              <a:t>3. Mensuração de dissimilaridades par a par;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7CA559-0334-4AA0-BE99-72AF01BFC796}"/>
              </a:ext>
            </a:extLst>
          </p:cNvPr>
          <p:cNvSpPr txBox="1"/>
          <p:nvPr/>
        </p:nvSpPr>
        <p:spPr>
          <a:xfrm>
            <a:off x="1351722" y="2365513"/>
            <a:ext cx="533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Comparando sequência 1 e 2 (custo 8) e 1 e 5 (custo 6)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C880D12-8846-4DF6-91C9-D12E652BF2F1}"/>
              </a:ext>
            </a:extLst>
          </p:cNvPr>
          <p:cNvGrpSpPr/>
          <p:nvPr/>
        </p:nvGrpSpPr>
        <p:grpSpPr>
          <a:xfrm>
            <a:off x="1351722" y="3014774"/>
            <a:ext cx="9050013" cy="1876687"/>
            <a:chOff x="1351722" y="3014774"/>
            <a:chExt cx="9050013" cy="1876687"/>
          </a:xfrm>
        </p:grpSpPr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328D9334-3451-4049-9474-61CFBBD9B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51722" y="3014774"/>
              <a:ext cx="9050013" cy="1876687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FFA9693-F0CC-4D96-A198-64C7A135EFAA}"/>
                </a:ext>
              </a:extLst>
            </p:cNvPr>
            <p:cNvSpPr txBox="1"/>
            <p:nvPr/>
          </p:nvSpPr>
          <p:spPr>
            <a:xfrm>
              <a:off x="9869556" y="372451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1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DAC5EDEC-769E-48DF-A83E-546524B4EA5F}"/>
                </a:ext>
              </a:extLst>
            </p:cNvPr>
            <p:cNvSpPr txBox="1"/>
            <p:nvPr/>
          </p:nvSpPr>
          <p:spPr>
            <a:xfrm>
              <a:off x="9869556" y="408679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2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A1EBD7A-A457-4263-818E-51668F4F99FE}"/>
                </a:ext>
              </a:extLst>
            </p:cNvPr>
            <p:cNvSpPr txBox="1"/>
            <p:nvPr/>
          </p:nvSpPr>
          <p:spPr>
            <a:xfrm>
              <a:off x="9875312" y="444906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322370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752" y="603665"/>
            <a:ext cx="5114483" cy="766091"/>
          </a:xfrm>
        </p:spPr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826D2EA-C04C-4A26-9057-3E22F973528C}"/>
              </a:ext>
            </a:extLst>
          </p:cNvPr>
          <p:cNvSpPr txBox="1"/>
          <p:nvPr/>
        </p:nvSpPr>
        <p:spPr>
          <a:xfrm>
            <a:off x="992256" y="1905506"/>
            <a:ext cx="10207487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venir"/>
              </a:rPr>
              <a:t>Oportunidade de pesquisa</a:t>
            </a:r>
          </a:p>
          <a:p>
            <a:endParaRPr lang="pt-BR" sz="3200" dirty="0">
              <a:latin typeface="Aveni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venir"/>
              </a:rPr>
              <a:t>Análise de sequência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latin typeface="Aveni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venir"/>
              </a:rPr>
              <a:t>Procedimentos metodológicos com </a:t>
            </a:r>
            <a:r>
              <a:rPr lang="pt-BR" sz="3200" dirty="0" err="1">
                <a:latin typeface="Avenir"/>
              </a:rPr>
              <a:t>PNADc</a:t>
            </a:r>
            <a:endParaRPr lang="pt-BR" sz="3200" dirty="0">
              <a:latin typeface="Aveni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latin typeface="Avenir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200" dirty="0">
                <a:latin typeface="Avenir"/>
              </a:rPr>
              <a:t>Próximos passos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3200" dirty="0">
              <a:latin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349608901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500809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venir"/>
              </a:rPr>
              <a:t>3. Mensuração de dissimilaridades par a par;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7CA559-0334-4AA0-BE99-72AF01BFC796}"/>
              </a:ext>
            </a:extLst>
          </p:cNvPr>
          <p:cNvSpPr txBox="1"/>
          <p:nvPr/>
        </p:nvSpPr>
        <p:spPr>
          <a:xfrm>
            <a:off x="1351722" y="2365513"/>
            <a:ext cx="5331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Comparando sequência 1 e 3 (custo 2) e 1 e 6 (custo 0)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FFA9693-F0CC-4D96-A198-64C7A135EFAA}"/>
              </a:ext>
            </a:extLst>
          </p:cNvPr>
          <p:cNvSpPr txBox="1"/>
          <p:nvPr/>
        </p:nvSpPr>
        <p:spPr>
          <a:xfrm>
            <a:off x="944217" y="371457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1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C5EDEC-769E-48DF-A83E-546524B4EA5F}"/>
              </a:ext>
            </a:extLst>
          </p:cNvPr>
          <p:cNvSpPr txBox="1"/>
          <p:nvPr/>
        </p:nvSpPr>
        <p:spPr>
          <a:xfrm>
            <a:off x="944217" y="407685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3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A1EBD7A-A457-4263-818E-51668F4F99FE}"/>
              </a:ext>
            </a:extLst>
          </p:cNvPr>
          <p:cNvSpPr txBox="1"/>
          <p:nvPr/>
        </p:nvSpPr>
        <p:spPr>
          <a:xfrm>
            <a:off x="949973" y="443912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/>
              <a:t>6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FB018C03-B344-41EC-A33F-06281E26DB8C}"/>
              </a:ext>
            </a:extLst>
          </p:cNvPr>
          <p:cNvGrpSpPr/>
          <p:nvPr/>
        </p:nvGrpSpPr>
        <p:grpSpPr>
          <a:xfrm>
            <a:off x="1228269" y="3090654"/>
            <a:ext cx="9488224" cy="1743318"/>
            <a:chOff x="1228269" y="3090654"/>
            <a:chExt cx="9488224" cy="1743318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E2C1DDF7-0CCF-4802-AF04-75EFA91D0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8269" y="3090654"/>
              <a:ext cx="9488224" cy="1743318"/>
            </a:xfrm>
            <a:prstGeom prst="rect">
              <a:avLst/>
            </a:prstGeom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32CF1EA-DD84-4736-9B4D-4C3575F3AEFD}"/>
                </a:ext>
              </a:extLst>
            </p:cNvPr>
            <p:cNvSpPr txBox="1"/>
            <p:nvPr/>
          </p:nvSpPr>
          <p:spPr>
            <a:xfrm>
              <a:off x="9690652" y="3714577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1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8B109AAE-9AA5-4628-AC74-045D0B8051AE}"/>
                </a:ext>
              </a:extLst>
            </p:cNvPr>
            <p:cNvSpPr txBox="1"/>
            <p:nvPr/>
          </p:nvSpPr>
          <p:spPr>
            <a:xfrm>
              <a:off x="9690652" y="4076851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3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F4EB5E29-2797-4A3E-8F58-89010F0DD01F}"/>
                </a:ext>
              </a:extLst>
            </p:cNvPr>
            <p:cNvSpPr txBox="1"/>
            <p:nvPr/>
          </p:nvSpPr>
          <p:spPr>
            <a:xfrm>
              <a:off x="9696408" y="4439125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7359601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1" y="1500809"/>
            <a:ext cx="1062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4. Aplicação de técnicas de redução de dimensionalidade para identificar clusters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CE01CDC2-4EBF-445F-80CD-F94EC074F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586" y="2504661"/>
            <a:ext cx="2869197" cy="303852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493948-312D-4E88-96FB-24074273A2EF}"/>
              </a:ext>
            </a:extLst>
          </p:cNvPr>
          <p:cNvSpPr txBox="1"/>
          <p:nvPr/>
        </p:nvSpPr>
        <p:spPr>
          <a:xfrm>
            <a:off x="1729409" y="5543188"/>
            <a:ext cx="110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....</a:t>
            </a:r>
          </a:p>
          <a:p>
            <a:pPr algn="ctr"/>
            <a:r>
              <a:rPr lang="pt-BR" sz="1600" dirty="0"/>
              <a:t>5000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58069A4-1270-4B1E-BC7F-545DBA9F1B85}"/>
              </a:ext>
            </a:extLst>
          </p:cNvPr>
          <p:cNvSpPr txBox="1"/>
          <p:nvPr/>
        </p:nvSpPr>
        <p:spPr>
          <a:xfrm>
            <a:off x="3650974" y="3347144"/>
            <a:ext cx="11032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....</a:t>
            </a:r>
          </a:p>
          <a:p>
            <a:pPr algn="ctr"/>
            <a:r>
              <a:rPr lang="pt-BR" sz="1600" dirty="0"/>
              <a:t>5000</a:t>
            </a:r>
          </a:p>
        </p:txBody>
      </p:sp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37191EC0-2941-4204-96CB-2DBFC155990E}"/>
              </a:ext>
            </a:extLst>
          </p:cNvPr>
          <p:cNvSpPr/>
          <p:nvPr/>
        </p:nvSpPr>
        <p:spPr>
          <a:xfrm>
            <a:off x="4880113" y="3429000"/>
            <a:ext cx="1461052" cy="5847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6B06A1E-31D2-47E6-BE9F-D843FB42C5CE}"/>
              </a:ext>
            </a:extLst>
          </p:cNvPr>
          <p:cNvSpPr txBox="1"/>
          <p:nvPr/>
        </p:nvSpPr>
        <p:spPr>
          <a:xfrm>
            <a:off x="4880113" y="4214191"/>
            <a:ext cx="146105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Análise de componentes principais 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2 componentes 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793E342A-C494-4F4B-A183-E1ACC76FC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3018" y="2436336"/>
            <a:ext cx="1668082" cy="345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627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1" y="1500809"/>
            <a:ext cx="1062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4. Aplicação de técnicas de redução de dimensionalidade para identificar clusters 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5D6EC91E-E7AC-4126-B8B9-ADFE6681C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921" y="2257144"/>
            <a:ext cx="7294193" cy="365039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94F4B0FA-DB6B-4CA0-9809-18BBE2FF459E}"/>
              </a:ext>
            </a:extLst>
          </p:cNvPr>
          <p:cNvSpPr txBox="1"/>
          <p:nvPr/>
        </p:nvSpPr>
        <p:spPr>
          <a:xfrm>
            <a:off x="1021886" y="3259723"/>
            <a:ext cx="2474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err="1">
                <a:latin typeface="Avenir"/>
              </a:rPr>
              <a:t>Clusterização</a:t>
            </a:r>
            <a:r>
              <a:rPr lang="pt-BR" sz="1600" dirty="0">
                <a:latin typeface="Avenir"/>
              </a:rPr>
              <a:t> por método k-</a:t>
            </a:r>
            <a:r>
              <a:rPr lang="pt-BR" sz="1600" dirty="0" err="1">
                <a:latin typeface="Avenir"/>
              </a:rPr>
              <a:t>means</a:t>
            </a:r>
            <a:endParaRPr lang="pt-BR" sz="1600" dirty="0">
              <a:latin typeface="Avenir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F6032482-26A9-43F9-A170-F44D0C18AB32}"/>
              </a:ext>
            </a:extLst>
          </p:cNvPr>
          <p:cNvCxnSpPr>
            <a:cxnSpLocks/>
          </p:cNvCxnSpPr>
          <p:nvPr/>
        </p:nvCxnSpPr>
        <p:spPr>
          <a:xfrm flipH="1">
            <a:off x="6649279" y="3350831"/>
            <a:ext cx="983973" cy="118141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320302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1" y="1500809"/>
            <a:ext cx="1062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4. Aplicação de técnicas de redução de dimensionalidade para identificar clusters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B07A7ED-A65C-44D4-9D15-23364E844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09" y="2010042"/>
            <a:ext cx="6398210" cy="40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7856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1" y="1500809"/>
            <a:ext cx="1062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4. Aplicação de técnicas de redução de dimensionalidade para identificar clusters 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D6DB3BE-0D54-4585-8BA8-CC44AD255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433" y="2122115"/>
            <a:ext cx="8209723" cy="408745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86D4921-7B45-4336-A6B0-69F134B7E5F2}"/>
              </a:ext>
            </a:extLst>
          </p:cNvPr>
          <p:cNvSpPr txBox="1"/>
          <p:nvPr/>
        </p:nvSpPr>
        <p:spPr>
          <a:xfrm>
            <a:off x="10098156" y="27332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Persistente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4D9E6D6-BB8F-450F-AF60-A016C8B6A32D}"/>
              </a:ext>
            </a:extLst>
          </p:cNvPr>
          <p:cNvSpPr txBox="1"/>
          <p:nvPr/>
        </p:nvSpPr>
        <p:spPr>
          <a:xfrm>
            <a:off x="2093844" y="2061967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Precarizado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874A684-0F0C-40BF-AA6F-086EC5542B0D}"/>
              </a:ext>
            </a:extLst>
          </p:cNvPr>
          <p:cNvSpPr txBox="1"/>
          <p:nvPr/>
        </p:nvSpPr>
        <p:spPr>
          <a:xfrm>
            <a:off x="2093844" y="4165840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Transitório</a:t>
            </a:r>
          </a:p>
        </p:txBody>
      </p:sp>
    </p:spTree>
    <p:extLst>
      <p:ext uri="{BB962C8B-B14F-4D97-AF65-F5344CB8AC3E}">
        <p14:creationId xmlns:p14="http://schemas.microsoft.com/office/powerpoint/2010/main" val="427389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1" y="1500809"/>
            <a:ext cx="1062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4. Aplicação de técnicas de redução de dimensionalidade para identificar clusters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5B4C266-3851-46E0-9E05-0DB690089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491" y="2430642"/>
            <a:ext cx="7523017" cy="367237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9A7495A-4FF0-4C57-949E-69AC3D284564}"/>
              </a:ext>
            </a:extLst>
          </p:cNvPr>
          <p:cNvSpPr txBox="1"/>
          <p:nvPr/>
        </p:nvSpPr>
        <p:spPr>
          <a:xfrm>
            <a:off x="10098156" y="273326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Persistente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FDA8A52-771E-42EE-AEA2-311A5017AD29}"/>
              </a:ext>
            </a:extLst>
          </p:cNvPr>
          <p:cNvSpPr txBox="1"/>
          <p:nvPr/>
        </p:nvSpPr>
        <p:spPr>
          <a:xfrm>
            <a:off x="2093844" y="2061967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Necessidade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E4BF82F-A2D4-41E9-B6F5-EE895C7C9ADD}"/>
              </a:ext>
            </a:extLst>
          </p:cNvPr>
          <p:cNvSpPr txBox="1"/>
          <p:nvPr/>
        </p:nvSpPr>
        <p:spPr>
          <a:xfrm>
            <a:off x="549605" y="4182545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/>
              <a:t>Transitório</a:t>
            </a:r>
          </a:p>
        </p:txBody>
      </p:sp>
    </p:spTree>
    <p:extLst>
      <p:ext uri="{BB962C8B-B14F-4D97-AF65-F5344CB8AC3E}">
        <p14:creationId xmlns:p14="http://schemas.microsoft.com/office/powerpoint/2010/main" val="1047717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500809"/>
            <a:ext cx="1062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5. Caracterização dos clusters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E1DEB4E5-DC2C-4CC8-97B3-90EDD8E7D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064" y="2285313"/>
            <a:ext cx="6502586" cy="3330296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1C33CC88-4512-4A41-B4A1-8F70F2C9AE51}"/>
              </a:ext>
            </a:extLst>
          </p:cNvPr>
          <p:cNvSpPr/>
          <p:nvPr/>
        </p:nvSpPr>
        <p:spPr>
          <a:xfrm>
            <a:off x="3150704" y="3269974"/>
            <a:ext cx="5883966" cy="461665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0345097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500809"/>
            <a:ext cx="10626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5. Caracterização dos clusters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C806A2-DDD0-4E98-8D26-AC7EC8C3C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01" y="2562104"/>
            <a:ext cx="5715798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84279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601747" y="3429000"/>
            <a:ext cx="415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5. Caracterização dos clusters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3AF374E-40B5-49BB-A87B-4C7836330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452" y="1500809"/>
            <a:ext cx="5649113" cy="4782217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380A203-BDA1-4A00-9B67-EB8D1CCBEAC5}"/>
              </a:ext>
            </a:extLst>
          </p:cNvPr>
          <p:cNvSpPr/>
          <p:nvPr/>
        </p:nvSpPr>
        <p:spPr>
          <a:xfrm>
            <a:off x="5229452" y="2967335"/>
            <a:ext cx="5414260" cy="461665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5572DB3-EBD5-4060-832C-B86C499217C2}"/>
              </a:ext>
            </a:extLst>
          </p:cNvPr>
          <p:cNvSpPr/>
          <p:nvPr/>
        </p:nvSpPr>
        <p:spPr>
          <a:xfrm>
            <a:off x="5229452" y="4312431"/>
            <a:ext cx="5414260" cy="461665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2314EB31-C2D9-42E5-BABC-D8A081B78016}"/>
              </a:ext>
            </a:extLst>
          </p:cNvPr>
          <p:cNvSpPr/>
          <p:nvPr/>
        </p:nvSpPr>
        <p:spPr>
          <a:xfrm>
            <a:off x="5346878" y="5821361"/>
            <a:ext cx="5414260" cy="461665"/>
          </a:xfrm>
          <a:prstGeom prst="rect">
            <a:avLst/>
          </a:prstGeom>
          <a:solidFill>
            <a:schemeClr val="accent4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33513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1327304" y="1500809"/>
            <a:ext cx="4152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venir"/>
              </a:rPr>
              <a:t>5. Caracterização dos clusters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10BD017-BD0F-4236-BEE3-13753E1D4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8262" y="2492631"/>
            <a:ext cx="5759238" cy="25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5450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622" y="2494333"/>
            <a:ext cx="5684755" cy="1869334"/>
          </a:xfrm>
        </p:spPr>
        <p:txBody>
          <a:bodyPr/>
          <a:lstStyle/>
          <a:p>
            <a:pPr algn="ctr"/>
            <a:r>
              <a:rPr lang="pt-BR" sz="6000" dirty="0"/>
              <a:t>Oportunidade de pesquisa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</p:spTree>
    <p:extLst>
      <p:ext uri="{BB962C8B-B14F-4D97-AF65-F5344CB8AC3E}">
        <p14:creationId xmlns:p14="http://schemas.microsoft.com/office/powerpoint/2010/main" val="1427314189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1" y="754985"/>
            <a:ext cx="10548730" cy="745824"/>
          </a:xfrm>
        </p:spPr>
        <p:txBody>
          <a:bodyPr/>
          <a:lstStyle/>
          <a:p>
            <a:pPr algn="ctr"/>
            <a:r>
              <a:rPr lang="pt-BR" sz="4000" dirty="0"/>
              <a:t>Procedimentos metodológicos com a </a:t>
            </a:r>
            <a:r>
              <a:rPr lang="pt-BR" sz="4000" dirty="0" err="1"/>
              <a:t>PNADc</a:t>
            </a:r>
            <a:endParaRPr lang="pt-BR" sz="4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4687B82-CA70-40BF-A943-3C5312EC47BF}"/>
              </a:ext>
            </a:extLst>
          </p:cNvPr>
          <p:cNvSpPr txBox="1"/>
          <p:nvPr/>
        </p:nvSpPr>
        <p:spPr>
          <a:xfrm>
            <a:off x="760772" y="1649895"/>
            <a:ext cx="8929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800" dirty="0">
                <a:latin typeface="Avenir"/>
              </a:rPr>
              <a:t>6. Validação da </a:t>
            </a:r>
            <a:r>
              <a:rPr lang="pt-BR" sz="2800" dirty="0" err="1">
                <a:latin typeface="Avenir"/>
              </a:rPr>
              <a:t>clusterização</a:t>
            </a:r>
            <a:endParaRPr lang="pt-BR" sz="2800" dirty="0">
              <a:latin typeface="Avenir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ED235D6-362E-4FC2-B8EB-228DEAF499FA}"/>
              </a:ext>
            </a:extLst>
          </p:cNvPr>
          <p:cNvSpPr txBox="1"/>
          <p:nvPr/>
        </p:nvSpPr>
        <p:spPr>
          <a:xfrm>
            <a:off x="1068456" y="2927866"/>
            <a:ext cx="2643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b="1" dirty="0">
                <a:latin typeface="Avenir"/>
              </a:rPr>
              <a:t>46669 observações</a:t>
            </a:r>
            <a:r>
              <a:rPr lang="pt-BR" sz="1800" dirty="0">
                <a:latin typeface="Avenir"/>
              </a:rPr>
              <a:t> de indivíduos entre 1º </a:t>
            </a:r>
            <a:r>
              <a:rPr lang="pt-BR" sz="1800" dirty="0" err="1">
                <a:latin typeface="Avenir"/>
              </a:rPr>
              <a:t>Trim</a:t>
            </a:r>
            <a:r>
              <a:rPr lang="pt-BR" sz="1800" dirty="0">
                <a:latin typeface="Avenir"/>
              </a:rPr>
              <a:t>/2022 e 1º </a:t>
            </a:r>
            <a:r>
              <a:rPr lang="pt-BR" sz="1800" dirty="0" err="1">
                <a:latin typeface="Avenir"/>
              </a:rPr>
              <a:t>Trim</a:t>
            </a:r>
            <a:r>
              <a:rPr lang="pt-BR" sz="1800" dirty="0">
                <a:latin typeface="Avenir"/>
              </a:rPr>
              <a:t>/2023</a:t>
            </a:r>
          </a:p>
        </p:txBody>
      </p:sp>
      <p:sp>
        <p:nvSpPr>
          <p:cNvPr id="7" name="Chave Esquerda 6">
            <a:extLst>
              <a:ext uri="{FF2B5EF4-FFF2-40B4-BE49-F238E27FC236}">
                <a16:creationId xmlns:a16="http://schemas.microsoft.com/office/drawing/2014/main" id="{E6FC7C99-32CD-4EEC-A051-8304E23C4ADF}"/>
              </a:ext>
            </a:extLst>
          </p:cNvPr>
          <p:cNvSpPr/>
          <p:nvPr/>
        </p:nvSpPr>
        <p:spPr>
          <a:xfrm>
            <a:off x="4124739" y="2474842"/>
            <a:ext cx="824948" cy="2017645"/>
          </a:xfrm>
          <a:prstGeom prst="leftBrace">
            <a:avLst>
              <a:gd name="adj1" fmla="val 21586"/>
              <a:gd name="adj2" fmla="val 470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1880210-C533-49B2-B213-4C8D6CBBCAB4}"/>
              </a:ext>
            </a:extLst>
          </p:cNvPr>
          <p:cNvSpPr txBox="1"/>
          <p:nvPr/>
        </p:nvSpPr>
        <p:spPr>
          <a:xfrm>
            <a:off x="4949687" y="2743200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Amostra aleatória independente 1 = 5000 observações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D64D0D2-9D24-4375-A790-C48E69C2986E}"/>
              </a:ext>
            </a:extLst>
          </p:cNvPr>
          <p:cNvSpPr txBox="1"/>
          <p:nvPr/>
        </p:nvSpPr>
        <p:spPr>
          <a:xfrm>
            <a:off x="4949685" y="3313285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Amostra aleatória independente 2 = 5000 observações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FE0710-8C69-4414-94A4-1D92CF883697}"/>
              </a:ext>
            </a:extLst>
          </p:cNvPr>
          <p:cNvSpPr txBox="1"/>
          <p:nvPr/>
        </p:nvSpPr>
        <p:spPr>
          <a:xfrm>
            <a:off x="4949684" y="3883370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Amostra aleatória independente 3 = 5000 observações </a:t>
            </a:r>
          </a:p>
        </p:txBody>
      </p:sp>
      <p:sp>
        <p:nvSpPr>
          <p:cNvPr id="3" name="Sinal de Adição 2">
            <a:extLst>
              <a:ext uri="{FF2B5EF4-FFF2-40B4-BE49-F238E27FC236}">
                <a16:creationId xmlns:a16="http://schemas.microsoft.com/office/drawing/2014/main" id="{C20F0A54-C608-479E-8514-EB4A67816D6B}"/>
              </a:ext>
            </a:extLst>
          </p:cNvPr>
          <p:cNvSpPr/>
          <p:nvPr/>
        </p:nvSpPr>
        <p:spPr>
          <a:xfrm>
            <a:off x="7233879" y="4570565"/>
            <a:ext cx="578278" cy="578278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41961E1-3D03-4A08-BC0C-2E6E2922857E}"/>
              </a:ext>
            </a:extLst>
          </p:cNvPr>
          <p:cNvSpPr txBox="1"/>
          <p:nvPr/>
        </p:nvSpPr>
        <p:spPr>
          <a:xfrm>
            <a:off x="4315248" y="5229036"/>
            <a:ext cx="641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dirty="0">
                <a:latin typeface="Avenir"/>
              </a:rPr>
              <a:t>Amostra aleatória independente 2018 e 2019 = 5000 observações </a:t>
            </a:r>
          </a:p>
        </p:txBody>
      </p:sp>
    </p:spTree>
    <p:extLst>
      <p:ext uri="{BB962C8B-B14F-4D97-AF65-F5344CB8AC3E}">
        <p14:creationId xmlns:p14="http://schemas.microsoft.com/office/powerpoint/2010/main" val="21282340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2777D-882D-4818-BE3C-367F278F3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Validação da </a:t>
            </a:r>
            <a:r>
              <a:rPr lang="pt-BR" dirty="0" err="1"/>
              <a:t>clusterização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508386F-6541-417A-9FE6-74EDC89AFD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7193DE4A-496D-49AF-A527-F3348777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95" y="1633382"/>
            <a:ext cx="8474765" cy="43559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DC919B7-AF31-4159-AD42-DB64E9DD5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674814"/>
            <a:ext cx="8892209" cy="450214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1A5DA0E-C988-4E65-BFCE-10CAB7E2C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3208" y="1633382"/>
            <a:ext cx="8683488" cy="443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96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622" y="2494333"/>
            <a:ext cx="5684755" cy="1869334"/>
          </a:xfrm>
        </p:spPr>
        <p:txBody>
          <a:bodyPr/>
          <a:lstStyle/>
          <a:p>
            <a:pPr algn="ctr"/>
            <a:r>
              <a:rPr lang="pt-BR" sz="6000" dirty="0"/>
              <a:t>Próximos </a:t>
            </a:r>
            <a:br>
              <a:rPr lang="pt-BR" sz="6000" dirty="0"/>
            </a:br>
            <a:r>
              <a:rPr lang="pt-BR" sz="6000" dirty="0"/>
              <a:t>passos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</p:spTree>
    <p:extLst>
      <p:ext uri="{BB962C8B-B14F-4D97-AF65-F5344CB8AC3E}">
        <p14:creationId xmlns:p14="http://schemas.microsoft.com/office/powerpoint/2010/main" val="256546542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61" y="645655"/>
            <a:ext cx="9726882" cy="1004241"/>
          </a:xfrm>
        </p:spPr>
        <p:txBody>
          <a:bodyPr/>
          <a:lstStyle/>
          <a:p>
            <a:r>
              <a:rPr lang="pt-BR" sz="4800" dirty="0"/>
              <a:t>Próximos passos – discussão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1A1355-7E01-4703-911E-0E8D77A89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917" y="1620467"/>
            <a:ext cx="3120887" cy="446869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8BFA92DB-8048-4574-B92B-7EACA8F346F3}"/>
              </a:ext>
            </a:extLst>
          </p:cNvPr>
          <p:cNvSpPr txBox="1"/>
          <p:nvPr/>
        </p:nvSpPr>
        <p:spPr>
          <a:xfrm>
            <a:off x="4933335" y="2438366"/>
            <a:ext cx="608232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Avenir"/>
              </a:rPr>
              <a:t>Bay, F., &amp; </a:t>
            </a:r>
            <a:r>
              <a:rPr lang="en-US" sz="1800" b="0" i="0" dirty="0" err="1">
                <a:solidFill>
                  <a:srgbClr val="222222"/>
                </a:solidFill>
                <a:effectLst/>
                <a:latin typeface="Avenir"/>
              </a:rPr>
              <a:t>Koster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venir"/>
              </a:rPr>
              <a:t>, S. (2023). Self-employment career patterns in the Netherlands: exploring individual and regional differences.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venir"/>
              </a:rPr>
              <a:t>The Annals of Regional Science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venir"/>
              </a:rPr>
              <a:t>,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venir"/>
              </a:rPr>
              <a:t>71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venir"/>
              </a:rPr>
              <a:t>(3), 601-625.</a:t>
            </a:r>
          </a:p>
          <a:p>
            <a:endParaRPr lang="en-US" sz="1800" dirty="0">
              <a:solidFill>
                <a:srgbClr val="222222"/>
              </a:solidFill>
              <a:latin typeface="Avenir"/>
            </a:endParaRPr>
          </a:p>
          <a:p>
            <a:r>
              <a:rPr lang="pt-BR" sz="1800" dirty="0">
                <a:latin typeface="Avenir"/>
              </a:rPr>
              <a:t>São 7 clusters que se consolidam em três grupos. </a:t>
            </a:r>
          </a:p>
          <a:p>
            <a:endParaRPr lang="pt-BR" sz="1800" dirty="0">
              <a:latin typeface="Avenir"/>
            </a:endParaRPr>
          </a:p>
          <a:p>
            <a:pPr marL="342900" indent="-342900">
              <a:buAutoNum type="arabicParenR"/>
            </a:pPr>
            <a:r>
              <a:rPr lang="pt-BR" sz="1800" dirty="0">
                <a:latin typeface="Avenir"/>
              </a:rPr>
              <a:t>TCP estável; </a:t>
            </a:r>
          </a:p>
          <a:p>
            <a:pPr marL="342900" indent="-342900">
              <a:buAutoNum type="arabicParenR"/>
            </a:pPr>
            <a:r>
              <a:rPr lang="pt-BR" sz="1800" dirty="0">
                <a:latin typeface="Avenir"/>
              </a:rPr>
              <a:t>TCP misto que combina períodos de CP com emprego assalariado; </a:t>
            </a:r>
          </a:p>
          <a:p>
            <a:pPr marL="342900" indent="-342900">
              <a:buAutoNum type="arabicParenR"/>
            </a:pPr>
            <a:r>
              <a:rPr lang="pt-BR" sz="1800" dirty="0">
                <a:latin typeface="Avenir"/>
              </a:rPr>
              <a:t>TCP precário que combina períodos de CP com inatividade ou desemprego.</a:t>
            </a:r>
          </a:p>
        </p:txBody>
      </p:sp>
    </p:spTree>
    <p:extLst>
      <p:ext uri="{BB962C8B-B14F-4D97-AF65-F5344CB8AC3E}">
        <p14:creationId xmlns:p14="http://schemas.microsoft.com/office/powerpoint/2010/main" val="2866227207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961" y="645655"/>
            <a:ext cx="9726882" cy="1004241"/>
          </a:xfrm>
        </p:spPr>
        <p:txBody>
          <a:bodyPr/>
          <a:lstStyle/>
          <a:p>
            <a:r>
              <a:rPr lang="pt-BR" sz="4800" dirty="0"/>
              <a:t>Próximos passos – discussão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BFA92DB-8048-4574-B92B-7EACA8F346F3}"/>
              </a:ext>
            </a:extLst>
          </p:cNvPr>
          <p:cNvSpPr txBox="1"/>
          <p:nvPr/>
        </p:nvSpPr>
        <p:spPr>
          <a:xfrm>
            <a:off x="4933335" y="2438366"/>
            <a:ext cx="60823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latin typeface="Avenir"/>
              </a:rPr>
              <a:t>Koch, M., Park, S., &amp; Zahra, S. A. (2021). Career patterns in self-employment and career success.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venir"/>
              </a:rPr>
              <a:t>Journal of Business Venturing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venir"/>
              </a:rPr>
              <a:t>, </a:t>
            </a:r>
            <a:r>
              <a:rPr lang="en-US" sz="1800" b="0" i="1" dirty="0">
                <a:solidFill>
                  <a:srgbClr val="222222"/>
                </a:solidFill>
                <a:effectLst/>
                <a:latin typeface="Avenir"/>
              </a:rPr>
              <a:t>36</a:t>
            </a:r>
            <a:r>
              <a:rPr lang="en-US" sz="1800" b="0" i="0" dirty="0">
                <a:solidFill>
                  <a:srgbClr val="222222"/>
                </a:solidFill>
                <a:effectLst/>
                <a:latin typeface="Avenir"/>
              </a:rPr>
              <a:t>(1), 105998.</a:t>
            </a:r>
            <a:endParaRPr lang="en-US" dirty="0">
              <a:solidFill>
                <a:srgbClr val="222222"/>
              </a:solidFill>
              <a:latin typeface="Avenir"/>
            </a:endParaRPr>
          </a:p>
          <a:p>
            <a:endParaRPr lang="pt-BR" sz="1800" dirty="0">
              <a:latin typeface="Avenir"/>
            </a:endParaRPr>
          </a:p>
          <a:p>
            <a:pPr marL="342900" indent="-342900">
              <a:buAutoNum type="arabicParenR"/>
            </a:pPr>
            <a:r>
              <a:rPr lang="pt-BR" sz="1800" dirty="0">
                <a:latin typeface="Avenir"/>
              </a:rPr>
              <a:t>TCP misto: não há um perfil de trabalho dominante;</a:t>
            </a:r>
          </a:p>
          <a:p>
            <a:pPr marL="342900" indent="-342900">
              <a:buAutoNum type="arabicParenR"/>
            </a:pPr>
            <a:r>
              <a:rPr lang="pt-BR" sz="1800" dirty="0">
                <a:latin typeface="Avenir"/>
              </a:rPr>
              <a:t>TCP intermitente: que combina períodos de CP com emprego assalariado; </a:t>
            </a:r>
          </a:p>
          <a:p>
            <a:pPr marL="342900" indent="-342900">
              <a:buAutoNum type="arabicParenR"/>
            </a:pPr>
            <a:r>
              <a:rPr lang="pt-BR" sz="1800" dirty="0">
                <a:latin typeface="Avenir"/>
              </a:rPr>
              <a:t>TCP necessidade: que combina períodos de CP com inatividade ou desemprego;</a:t>
            </a:r>
          </a:p>
          <a:p>
            <a:pPr marL="342900" indent="-342900">
              <a:buAutoNum type="arabicParenR"/>
            </a:pPr>
            <a:r>
              <a:rPr lang="pt-BR" sz="1800" dirty="0">
                <a:latin typeface="Avenir"/>
              </a:rPr>
              <a:t>TCP persistente: o TCP é o perfil dominante.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1D79037-4C05-4904-BAFC-16053F46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961" y="1649896"/>
            <a:ext cx="3795790" cy="4461242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6692123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3317D6-B279-4390-918F-B808B44B0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4158F8-0533-473D-A88E-0E26C48B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7816"/>
            <a:ext cx="10515600" cy="4351338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Avanço teórico; 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Aplicar análises de comparação contemplando pesos amostrais da </a:t>
            </a:r>
            <a:r>
              <a:rPr lang="pt-BR" dirty="0" err="1">
                <a:solidFill>
                  <a:schemeClr val="tx1"/>
                </a:solidFill>
              </a:rPr>
              <a:t>PNADc</a:t>
            </a:r>
            <a:r>
              <a:rPr lang="pt-BR" dirty="0">
                <a:solidFill>
                  <a:schemeClr val="tx1"/>
                </a:solidFill>
              </a:rPr>
              <a:t>; 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Escolher revista científica;</a:t>
            </a:r>
          </a:p>
          <a:p>
            <a:endParaRPr lang="pt-BR" dirty="0">
              <a:solidFill>
                <a:schemeClr val="tx1"/>
              </a:solidFill>
            </a:endParaRPr>
          </a:p>
          <a:p>
            <a:r>
              <a:rPr lang="pt-BR" dirty="0">
                <a:solidFill>
                  <a:schemeClr val="tx1"/>
                </a:solidFill>
              </a:rPr>
              <a:t>Consolidar tudo em formato de artigo.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A6C8BB-E2C3-4023-89AF-108393959B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</p:spTree>
    <p:extLst>
      <p:ext uri="{BB962C8B-B14F-4D97-AF65-F5344CB8AC3E}">
        <p14:creationId xmlns:p14="http://schemas.microsoft.com/office/powerpoint/2010/main" val="1090812739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A3764507-E252-439E-A226-FC01C4E5A27E}"/>
              </a:ext>
            </a:extLst>
          </p:cNvPr>
          <p:cNvSpPr txBox="1"/>
          <p:nvPr/>
        </p:nvSpPr>
        <p:spPr>
          <a:xfrm>
            <a:off x="564874" y="1326468"/>
            <a:ext cx="1106225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1" dirty="0">
                <a:latin typeface="Avenir"/>
              </a:rPr>
              <a:t>TIPOLOGIAS DA DINÂMICA OCUPACIONAL DOS TRABALHADORES POR CONTA PRÓPRIA BRASILEIROS</a:t>
            </a:r>
          </a:p>
          <a:p>
            <a:endParaRPr lang="pt-BR" sz="2000" dirty="0">
              <a:latin typeface="Avenir"/>
            </a:endParaRPr>
          </a:p>
          <a:p>
            <a:r>
              <a:rPr lang="pt-BR" sz="2000" dirty="0">
                <a:latin typeface="Avenir"/>
              </a:rPr>
              <a:t>OBJETIVO: Analisar a dinâmica ocupacional de trabalhadores por conta própria.</a:t>
            </a:r>
          </a:p>
          <a:p>
            <a:endParaRPr lang="pt-BR" sz="2000" dirty="0">
              <a:latin typeface="Avenir"/>
            </a:endParaRPr>
          </a:p>
          <a:p>
            <a:r>
              <a:rPr lang="pt-BR" sz="2000" dirty="0">
                <a:latin typeface="Avenir"/>
              </a:rPr>
              <a:t>MÉTODO: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venir"/>
              </a:rPr>
              <a:t>Vamos utilizar como variável  o empregador + </a:t>
            </a:r>
            <a:r>
              <a:rPr lang="pt-BR" sz="2000" dirty="0" err="1">
                <a:latin typeface="Avenir"/>
              </a:rPr>
              <a:t>tcp</a:t>
            </a:r>
            <a:r>
              <a:rPr lang="pt-BR" sz="2000" dirty="0">
                <a:latin typeface="Avenir"/>
              </a:rPr>
              <a:t>? (TIRA EMPREGADOR)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venir"/>
              </a:rPr>
              <a:t>Mudanças na nomenclatura: alterar para precarizados em vez de “por necessidade”, os demais ficam como estão: persistente e transitórios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venir"/>
              </a:rPr>
              <a:t>Vamos comparar com diferentes momentos econômicos? NÃO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venir"/>
              </a:rPr>
              <a:t>Inserir pesos para estimação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venir"/>
              </a:rPr>
              <a:t>Vamos acrescentar/ considerar os híbridos? NÃO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venir"/>
              </a:rPr>
              <a:t>Deixar três variáveis: PFT (pessoas fora do trabalho); CP (conta própria); EMP (empregados)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>
                <a:latin typeface="Avenir"/>
              </a:rPr>
              <a:t>Quais outras variáveis vamos comparar? renda, escolaridade, idade, sexo, horas trabalhadas, regiões do país, recortes temporais? </a:t>
            </a:r>
          </a:p>
          <a:p>
            <a:endParaRPr lang="pt-BR" sz="2000" dirty="0">
              <a:latin typeface="Avenir"/>
            </a:endParaRPr>
          </a:p>
          <a:p>
            <a:r>
              <a:rPr lang="pt-BR" sz="2000" dirty="0">
                <a:latin typeface="Avenir"/>
              </a:rPr>
              <a:t>Achar na literatura como chamar este “constructo”.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6C4A5F9-9E1B-4BFD-AC7E-7630706B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Reflexões </a:t>
            </a:r>
            <a:r>
              <a:rPr lang="pt-BR" dirty="0" err="1"/>
              <a:t>Academy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/>
              <a:t> Management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0398169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7"/>
          <p:cNvGrpSpPr/>
          <p:nvPr/>
        </p:nvGrpSpPr>
        <p:grpSpPr>
          <a:xfrm>
            <a:off x="579911" y="1337295"/>
            <a:ext cx="5679933" cy="4183410"/>
            <a:chOff x="561474" y="1245393"/>
            <a:chExt cx="5679933" cy="4497681"/>
          </a:xfrm>
        </p:grpSpPr>
        <p:sp>
          <p:nvSpPr>
            <p:cNvPr id="126" name="Google Shape;126;p7"/>
            <p:cNvSpPr/>
            <p:nvPr/>
          </p:nvSpPr>
          <p:spPr>
            <a:xfrm>
              <a:off x="561474" y="1245393"/>
              <a:ext cx="5358063" cy="4497681"/>
            </a:xfrm>
            <a:prstGeom prst="rect">
              <a:avLst/>
            </a:prstGeom>
            <a:solidFill>
              <a:srgbClr val="61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714384" y="1383633"/>
              <a:ext cx="5044732" cy="422897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7"/>
            <p:cNvSpPr txBox="1"/>
            <p:nvPr/>
          </p:nvSpPr>
          <p:spPr>
            <a:xfrm>
              <a:off x="1152514" y="1900363"/>
              <a:ext cx="3692687" cy="107816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venir"/>
                <a:buNone/>
              </a:pPr>
              <a:r>
                <a:rPr lang="pt-BR" sz="5400" b="1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Obrigado!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400"/>
                <a:buFont typeface="Calibri"/>
                <a:buNone/>
              </a:pPr>
              <a:endParaRPr sz="5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7"/>
            <p:cNvSpPr txBox="1"/>
            <p:nvPr/>
          </p:nvSpPr>
          <p:spPr>
            <a:xfrm>
              <a:off x="1567805" y="3251883"/>
              <a:ext cx="4673602" cy="2024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lapeiufg@gmail.com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sng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lapei.face.ufg.br</a:t>
              </a:r>
              <a:endParaRPr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sng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instagram.com/lapeiufg</a:t>
              </a:r>
              <a:endParaRPr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sng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www.youtube.com/c/LAPEIUFG</a:t>
              </a:r>
              <a:endParaRPr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pic>
          <p:nvPicPr>
            <p:cNvPr id="130" name="Google Shape;130;p7" descr="E-mai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81629" y="3251883"/>
              <a:ext cx="335666" cy="3356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31;p7" descr="Cursor de contorno de seta - Baixar PNG/SVG Transparent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196675" y="3666018"/>
              <a:ext cx="335667" cy="33566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7" descr="instagram - ícones de mídia social grátis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152514" y="4080154"/>
              <a:ext cx="393895" cy="3938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7" descr="símbolo do youtube - ícones de social grátis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155689" y="4490462"/>
              <a:ext cx="393896" cy="3938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B80694A-AF3E-435D-BB5B-3B663CA19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973" y="545446"/>
            <a:ext cx="4710493" cy="55325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C0FE66-3873-4035-BBA2-4EE057AE8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48" y="1762469"/>
            <a:ext cx="11241156" cy="309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92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622" y="2494333"/>
            <a:ext cx="5684755" cy="1869334"/>
          </a:xfrm>
        </p:spPr>
        <p:txBody>
          <a:bodyPr/>
          <a:lstStyle/>
          <a:p>
            <a:pPr algn="ctr"/>
            <a:r>
              <a:rPr lang="pt-BR" sz="6000" dirty="0"/>
              <a:t>Análise de sequência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</p:spTree>
    <p:extLst>
      <p:ext uri="{BB962C8B-B14F-4D97-AF65-F5344CB8AC3E}">
        <p14:creationId xmlns:p14="http://schemas.microsoft.com/office/powerpoint/2010/main" val="18454337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FDB00C-E2F2-3503-E0D1-EB26E06FBC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4815F5-2C73-4436-8B9D-C6E1EDDFC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553970"/>
            <a:ext cx="4554579" cy="5478016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0A2BC7EF-100A-4614-B9EC-FD4B70B24ED1}"/>
              </a:ext>
            </a:extLst>
          </p:cNvPr>
          <p:cNvSpPr txBox="1"/>
          <p:nvPr/>
        </p:nvSpPr>
        <p:spPr>
          <a:xfrm>
            <a:off x="6241774" y="1361661"/>
            <a:ext cx="476084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pt-BR" sz="2000" dirty="0"/>
          </a:p>
          <a:p>
            <a:pPr marL="342900" indent="-342900">
              <a:buFont typeface="+mj-lt"/>
              <a:buAutoNum type="arabicPeriod"/>
            </a:pPr>
            <a:endParaRPr lang="pt-BR" sz="2000" dirty="0"/>
          </a:p>
          <a:p>
            <a:pPr marL="342900" indent="-342900">
              <a:buFont typeface="+mj-lt"/>
              <a:buAutoNum type="arabicPeriod"/>
            </a:pPr>
            <a:r>
              <a:rPr lang="pt-BR" sz="2000" dirty="0"/>
              <a:t>Codificação de narrativas e processos como sequências;</a:t>
            </a:r>
          </a:p>
          <a:p>
            <a:pPr marL="342900" indent="-342900">
              <a:buFont typeface="+mj-lt"/>
              <a:buAutoNum type="arabicPeriod"/>
            </a:pPr>
            <a:endParaRPr lang="pt-BR" sz="2000" dirty="0"/>
          </a:p>
          <a:p>
            <a:pPr marL="342900" indent="-342900">
              <a:buFont typeface="+mj-lt"/>
              <a:buAutoNum type="arabicPeriod"/>
            </a:pPr>
            <a:r>
              <a:rPr lang="pt-BR" sz="2000" dirty="0"/>
              <a:t>Mensuração de dissimilaridades par a par entre sequências; </a:t>
            </a:r>
          </a:p>
          <a:p>
            <a:pPr marL="342900" indent="-342900">
              <a:buFont typeface="+mj-lt"/>
              <a:buAutoNum type="arabicPeriod"/>
            </a:pPr>
            <a:endParaRPr lang="pt-BR" sz="2000" dirty="0"/>
          </a:p>
          <a:p>
            <a:pPr marL="342900" indent="-342900">
              <a:buFont typeface="+mj-lt"/>
              <a:buAutoNum type="arabicPeriod"/>
            </a:pPr>
            <a:r>
              <a:rPr lang="pt-BR" sz="2000" dirty="0"/>
              <a:t>Redução de dimensionalidade</a:t>
            </a:r>
          </a:p>
          <a:p>
            <a:pPr marL="342900" indent="-342900">
              <a:buFont typeface="+mj-lt"/>
              <a:buAutoNum type="arabicPeriod"/>
            </a:pPr>
            <a:endParaRPr lang="pt-BR" sz="2000" dirty="0"/>
          </a:p>
          <a:p>
            <a:pPr marL="342900" indent="-342900">
              <a:buFont typeface="+mj-lt"/>
              <a:buAutoNum type="arabicPeriod"/>
            </a:pPr>
            <a:endParaRPr lang="pt-BR" sz="2000" dirty="0"/>
          </a:p>
          <a:p>
            <a:pPr marL="342900" indent="-342900">
              <a:buFont typeface="+mj-lt"/>
              <a:buAutoNum type="arabicPeriod"/>
            </a:pPr>
            <a:endParaRPr lang="pt-BR" sz="2000" dirty="0"/>
          </a:p>
          <a:p>
            <a:pPr marL="342900" indent="-342900">
              <a:buFont typeface="+mj-lt"/>
              <a:buAutoNum type="arabicPeriod"/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42844752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2B3100-1A81-4998-3C04-F8DE451BA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4" y="753141"/>
            <a:ext cx="10193378" cy="766091"/>
          </a:xfrm>
        </p:spPr>
        <p:txBody>
          <a:bodyPr/>
          <a:lstStyle/>
          <a:p>
            <a:r>
              <a:rPr lang="pt-BR" sz="4000" dirty="0"/>
              <a:t>A aplicação típica da AS envolve três passos</a:t>
            </a:r>
            <a:br>
              <a:rPr lang="pt-BR" sz="4000" dirty="0"/>
            </a:br>
            <a:r>
              <a:rPr lang="pt-BR" sz="2400" dirty="0"/>
              <a:t>1) Codificação de narrativas e processos como sequências</a:t>
            </a:r>
            <a:endParaRPr lang="pt-BR" sz="4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93B8C78-FD04-4DF7-A844-06EE281F2B72}"/>
              </a:ext>
            </a:extLst>
          </p:cNvPr>
          <p:cNvSpPr/>
          <p:nvPr/>
        </p:nvSpPr>
        <p:spPr>
          <a:xfrm>
            <a:off x="1898374" y="2980596"/>
            <a:ext cx="877625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7CC1415-F877-409E-821D-8C81A3D2C12D}"/>
              </a:ext>
            </a:extLst>
          </p:cNvPr>
          <p:cNvSpPr/>
          <p:nvPr/>
        </p:nvSpPr>
        <p:spPr>
          <a:xfrm>
            <a:off x="1898374" y="4163353"/>
            <a:ext cx="877625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38378F2-74E4-4169-BF28-7C0D224A082D}"/>
              </a:ext>
            </a:extLst>
          </p:cNvPr>
          <p:cNvCxnSpPr/>
          <p:nvPr/>
        </p:nvCxnSpPr>
        <p:spPr>
          <a:xfrm>
            <a:off x="2932043" y="2771874"/>
            <a:ext cx="0" cy="252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026798FB-3FBA-41A9-88E8-7D7F3525F9FB}"/>
              </a:ext>
            </a:extLst>
          </p:cNvPr>
          <p:cNvCxnSpPr/>
          <p:nvPr/>
        </p:nvCxnSpPr>
        <p:spPr>
          <a:xfrm>
            <a:off x="4147930" y="2771874"/>
            <a:ext cx="0" cy="252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BC11B70D-7552-434E-BB6F-3E7E9DB3900B}"/>
              </a:ext>
            </a:extLst>
          </p:cNvPr>
          <p:cNvCxnSpPr/>
          <p:nvPr/>
        </p:nvCxnSpPr>
        <p:spPr>
          <a:xfrm>
            <a:off x="5264426" y="2771874"/>
            <a:ext cx="0" cy="252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3671D54-A78D-4E4D-A6C4-D57E82C15549}"/>
              </a:ext>
            </a:extLst>
          </p:cNvPr>
          <p:cNvCxnSpPr/>
          <p:nvPr/>
        </p:nvCxnSpPr>
        <p:spPr>
          <a:xfrm>
            <a:off x="6392517" y="2774702"/>
            <a:ext cx="0" cy="252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95E3E01-B9FD-41E2-8BE4-AB056BCA8071}"/>
              </a:ext>
            </a:extLst>
          </p:cNvPr>
          <p:cNvCxnSpPr/>
          <p:nvPr/>
        </p:nvCxnSpPr>
        <p:spPr>
          <a:xfrm>
            <a:off x="7523018" y="2768076"/>
            <a:ext cx="0" cy="252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221D77D8-2B7B-4DFE-AD68-E01B89FC2784}"/>
              </a:ext>
            </a:extLst>
          </p:cNvPr>
          <p:cNvCxnSpPr/>
          <p:nvPr/>
        </p:nvCxnSpPr>
        <p:spPr>
          <a:xfrm>
            <a:off x="8619636" y="2774702"/>
            <a:ext cx="0" cy="252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9DD84E96-5CF8-47A6-8465-70BDCA5F3E7C}"/>
              </a:ext>
            </a:extLst>
          </p:cNvPr>
          <p:cNvCxnSpPr/>
          <p:nvPr/>
        </p:nvCxnSpPr>
        <p:spPr>
          <a:xfrm>
            <a:off x="9587044" y="2768076"/>
            <a:ext cx="0" cy="2523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áfico 6" descr="Homem com preenchimento sólido">
            <a:extLst>
              <a:ext uri="{FF2B5EF4-FFF2-40B4-BE49-F238E27FC236}">
                <a16:creationId xmlns:a16="http://schemas.microsoft.com/office/drawing/2014/main" id="{E1924F95-E4E1-4308-AD92-2A7F2F045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544" y="3030292"/>
            <a:ext cx="914400" cy="914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11651552-E337-4FC7-911D-67AFB75C8F90}"/>
              </a:ext>
            </a:extLst>
          </p:cNvPr>
          <p:cNvSpPr txBox="1"/>
          <p:nvPr/>
        </p:nvSpPr>
        <p:spPr>
          <a:xfrm>
            <a:off x="5615609" y="2432979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latin typeface="Avenir"/>
              </a:rPr>
              <a:t>TCP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83A23B7-09C4-4E88-9504-FA01D8EA2ED4}"/>
              </a:ext>
            </a:extLst>
          </p:cNvPr>
          <p:cNvSpPr txBox="1"/>
          <p:nvPr/>
        </p:nvSpPr>
        <p:spPr>
          <a:xfrm>
            <a:off x="5584363" y="5291896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b="1" dirty="0">
                <a:latin typeface="Avenir"/>
              </a:rPr>
              <a:t>Assalariado</a:t>
            </a:r>
          </a:p>
        </p:txBody>
      </p:sp>
      <p:sp>
        <p:nvSpPr>
          <p:cNvPr id="18" name="Espaço Reservado para Número de Slide 3">
            <a:extLst>
              <a:ext uri="{FF2B5EF4-FFF2-40B4-BE49-F238E27FC236}">
                <a16:creationId xmlns:a16="http://schemas.microsoft.com/office/drawing/2014/main" id="{E198C874-EDD4-450E-9169-3E1E70EABFA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</p:spTree>
    <p:extLst>
      <p:ext uri="{BB962C8B-B14F-4D97-AF65-F5344CB8AC3E}">
        <p14:creationId xmlns:p14="http://schemas.microsoft.com/office/powerpoint/2010/main" val="8010563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0.37891 -4.81481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12000" decel="88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891 0.17547 L 0.74075 0.1754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08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4.81481E-6 L 0.37891 -4.81481E-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161978D1-9F5B-4591-9058-7C3A6EBFD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256" y="1878007"/>
            <a:ext cx="8193041" cy="3976141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14F75A41-64F4-4C6C-AA1B-531022A9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4" y="753141"/>
            <a:ext cx="10193378" cy="766091"/>
          </a:xfrm>
        </p:spPr>
        <p:txBody>
          <a:bodyPr/>
          <a:lstStyle/>
          <a:p>
            <a:r>
              <a:rPr lang="pt-BR" sz="4000" dirty="0"/>
              <a:t>A aplicação típica da AS envolve três passos</a:t>
            </a:r>
            <a:br>
              <a:rPr lang="pt-BR" sz="4000" dirty="0"/>
            </a:br>
            <a:r>
              <a:rPr lang="pt-BR" sz="2400" dirty="0"/>
              <a:t>2) Mensuração de dissimilaridades par a par entre sequências</a:t>
            </a:r>
            <a:endParaRPr lang="pt-BR" sz="4000" dirty="0"/>
          </a:p>
        </p:txBody>
      </p:sp>
      <p:sp>
        <p:nvSpPr>
          <p:cNvPr id="7" name="Espaço Reservado para Número de Slide 3">
            <a:extLst>
              <a:ext uri="{FF2B5EF4-FFF2-40B4-BE49-F238E27FC236}">
                <a16:creationId xmlns:a16="http://schemas.microsoft.com/office/drawing/2014/main" id="{E1D4A86C-1FA2-4AD6-8446-6051EACB91C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</p:spTree>
    <p:extLst>
      <p:ext uri="{BB962C8B-B14F-4D97-AF65-F5344CB8AC3E}">
        <p14:creationId xmlns:p14="http://schemas.microsoft.com/office/powerpoint/2010/main" val="26276048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Número de Slide 3">
            <a:extLst>
              <a:ext uri="{FF2B5EF4-FFF2-40B4-BE49-F238E27FC236}">
                <a16:creationId xmlns:a16="http://schemas.microsoft.com/office/drawing/2014/main" id="{FE60F87D-DDC1-47AD-89D1-07E0355124C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7523018" y="6369206"/>
            <a:ext cx="383078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LAPEI | FACE | UFG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F8E41F1-6B82-4700-866E-CAF1F4006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973" y="2015461"/>
            <a:ext cx="5924503" cy="287520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4F697E1D-D0D8-4B98-AB07-AD7ED80322B4}"/>
              </a:ext>
            </a:extLst>
          </p:cNvPr>
          <p:cNvSpPr txBox="1"/>
          <p:nvPr/>
        </p:nvSpPr>
        <p:spPr>
          <a:xfrm>
            <a:off x="661380" y="5044957"/>
            <a:ext cx="108692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solidFill>
                  <a:schemeClr val="tx1"/>
                </a:solidFill>
                <a:latin typeface="Avenir"/>
              </a:rPr>
              <a:t>Optimal</a:t>
            </a:r>
            <a:r>
              <a:rPr lang="pt-BR" sz="2000" dirty="0">
                <a:solidFill>
                  <a:schemeClr val="tx1"/>
                </a:solidFill>
                <a:latin typeface="Avenir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Avenir"/>
              </a:rPr>
              <a:t>Matching</a:t>
            </a:r>
            <a:r>
              <a:rPr lang="pt-BR" sz="2000" dirty="0">
                <a:solidFill>
                  <a:schemeClr val="tx1"/>
                </a:solidFill>
                <a:latin typeface="Avenir"/>
              </a:rPr>
              <a:t> (OM) tem sido o método mais usado e mede o custo de transformar uma sequência em uma cópia de outra sequência com base em algumas operações de edição (substituição, inserção/exclusão). 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6084D32E-A834-49AC-AFB5-1612CACA7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4" y="753141"/>
            <a:ext cx="10193378" cy="766091"/>
          </a:xfrm>
        </p:spPr>
        <p:txBody>
          <a:bodyPr/>
          <a:lstStyle/>
          <a:p>
            <a:r>
              <a:rPr lang="pt-BR" sz="4000" dirty="0"/>
              <a:t>A aplicação típica da AS envolve três passos</a:t>
            </a:r>
            <a:br>
              <a:rPr lang="pt-BR" sz="4000" dirty="0"/>
            </a:br>
            <a:r>
              <a:rPr lang="pt-BR" sz="2400" dirty="0"/>
              <a:t>2) Mensuração de dissimilaridades par a par entre sequências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236878051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8126</TotalTime>
  <Words>1287</Words>
  <Application>Microsoft Office PowerPoint</Application>
  <PresentationFormat>Widescreen</PresentationFormat>
  <Paragraphs>231</Paragraphs>
  <Slides>37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Arial</vt:lpstr>
      <vt:lpstr>Avenir</vt:lpstr>
      <vt:lpstr>Calibri</vt:lpstr>
      <vt:lpstr>Courier New</vt:lpstr>
      <vt:lpstr>Tema do Office</vt:lpstr>
      <vt:lpstr>Análise de Sequência aplicada a trabalhadores por conta própria</vt:lpstr>
      <vt:lpstr>Agenda</vt:lpstr>
      <vt:lpstr>Oportunidade de pesquisa</vt:lpstr>
      <vt:lpstr>Apresentação do PowerPoint</vt:lpstr>
      <vt:lpstr>Análise de sequência</vt:lpstr>
      <vt:lpstr>Apresentação do PowerPoint</vt:lpstr>
      <vt:lpstr>A aplicação típica da AS envolve três passos 1) Codificação de narrativas e processos como sequências</vt:lpstr>
      <vt:lpstr>A aplicação típica da AS envolve três passos 2) Mensuração de dissimilaridades par a par entre sequências</vt:lpstr>
      <vt:lpstr>A aplicação típica da AS envolve três passos 2) Mensuração de dissimilaridades par a par entre sequências</vt:lpstr>
      <vt:lpstr>A aplicação típica da AS envolve três passos 3) Redução de dimensionalidade usando técnicas de clusterização</vt:lpstr>
      <vt:lpstr>Procedimentos metodológicos com a PNADc 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Procedimentos metodológicos com a PNADc</vt:lpstr>
      <vt:lpstr>Validação da clusterização</vt:lpstr>
      <vt:lpstr>Próximos  passos </vt:lpstr>
      <vt:lpstr>Próximos passos – discussão</vt:lpstr>
      <vt:lpstr>Próximos passos – discussão</vt:lpstr>
      <vt:lpstr>Próximos passos</vt:lpstr>
      <vt:lpstr>Reflexões Academy of Management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Empreendedorismo por Mulheres</dc:title>
  <dc:creator>Fernanda Arantes</dc:creator>
  <cp:lastModifiedBy>Daniel Pagotto</cp:lastModifiedBy>
  <cp:revision>102</cp:revision>
  <dcterms:created xsi:type="dcterms:W3CDTF">2022-07-20T11:26:09Z</dcterms:created>
  <dcterms:modified xsi:type="dcterms:W3CDTF">2025-01-08T14:33:11Z</dcterms:modified>
</cp:coreProperties>
</file>