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94" r:id="rId2"/>
    <p:sldId id="300" r:id="rId3"/>
    <p:sldId id="345" r:id="rId4"/>
    <p:sldId id="340" r:id="rId5"/>
    <p:sldId id="342" r:id="rId6"/>
    <p:sldId id="367" r:id="rId7"/>
    <p:sldId id="368" r:id="rId8"/>
    <p:sldId id="369" r:id="rId9"/>
    <p:sldId id="360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Borges de Carvalho" initials="JBdC" lastIdx="2" clrIdx="0">
    <p:extLst>
      <p:ext uri="{19B8F6BF-5375-455C-9EA6-DF929625EA0E}">
        <p15:presenceInfo xmlns:p15="http://schemas.microsoft.com/office/powerpoint/2012/main" userId="ff9bde27443e0b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D966"/>
    <a:srgbClr val="333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88758" autoAdjust="0"/>
  </p:normalViewPr>
  <p:slideViewPr>
    <p:cSldViewPr snapToGrid="0">
      <p:cViewPr varScale="1">
        <p:scale>
          <a:sx n="72" d="100"/>
          <a:sy n="72" d="100"/>
        </p:scale>
        <p:origin x="8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90675-0279-4838-A8A0-89B8E66AF75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4954F-2A94-4866-B4CB-8D21FA1653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37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954F-2A94-4866-B4CB-8D21FA1653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8646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954F-2A94-4866-B4CB-8D21FA1653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7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954F-2A94-4866-B4CB-8D21FA1653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ADD3A1-0C8A-48EA-87C4-FF576778EE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A0D3218-C42B-406A-B77D-DD55CB1BAF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25141" y="2521131"/>
            <a:ext cx="6109063" cy="2756262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1748CB-D93C-4F1D-9B18-ED7EB5ACC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25142" y="5434148"/>
            <a:ext cx="6109063" cy="685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DIA/MÊS/ANO</a:t>
            </a:r>
          </a:p>
        </p:txBody>
      </p:sp>
    </p:spTree>
    <p:extLst>
      <p:ext uri="{BB962C8B-B14F-4D97-AF65-F5344CB8AC3E}">
        <p14:creationId xmlns:p14="http://schemas.microsoft.com/office/powerpoint/2010/main" val="383546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B3AAC3A-41BA-4778-ABD1-9FC739B1E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59EE57-1BD2-4F19-966C-78F1A23C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11207-2596-47DD-9CCE-D462EDC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44F5B7A-F605-4672-85EF-B0359CAB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3031"/>
            <a:ext cx="7104017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4BD6633-CBD9-4207-BE6D-A3763969D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42217" y="6369206"/>
            <a:ext cx="3411584" cy="365125"/>
          </a:xfrm>
        </p:spPr>
        <p:txBody>
          <a:bodyPr/>
          <a:lstStyle/>
          <a:p>
            <a:r>
              <a:rPr lang="pt-BR" dirty="0"/>
              <a:t>LAPEI-UFG </a:t>
            </a:r>
            <a:r>
              <a:rPr lang="pt-BR" dirty="0">
                <a:latin typeface="arial" panose="020B0604020202020204" pitchFamily="34" charset="0"/>
              </a:rPr>
              <a:t>• </a:t>
            </a:r>
            <a:r>
              <a:rPr lang="pt-BR" dirty="0"/>
              <a:t>DIA/MÊS/ANO</a:t>
            </a:r>
          </a:p>
        </p:txBody>
      </p:sp>
    </p:spTree>
    <p:extLst>
      <p:ext uri="{BB962C8B-B14F-4D97-AF65-F5344CB8AC3E}">
        <p14:creationId xmlns:p14="http://schemas.microsoft.com/office/powerpoint/2010/main" val="33242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B93E612-0A03-47CE-AFE1-A9ECCA5CD5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8AF751-FAF6-4C22-89D3-73898C21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5B7065-103F-4E19-BD5A-940321C76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6E509D6-CE74-4099-BF21-F03D9015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D83BD5-C36A-4200-BEDF-7D2A498016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t-BR"/>
              <a:t>LAPEI-UFG </a:t>
            </a:r>
            <a:r>
              <a:rPr lang="pt-BR">
                <a:latin typeface="arial" panose="020B0604020202020204" pitchFamily="34" charset="0"/>
              </a:rPr>
              <a:t>• </a:t>
            </a:r>
            <a:r>
              <a:rPr lang="pt-BR"/>
              <a:t>DIA/MÊS/ANO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436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79D5D1-BF4F-4B1A-8248-97198F2DC7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DEFDF9-237E-49FD-963B-79BBB3E50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9AFC7-A397-4700-88C5-C51723E79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7DCCD8-0D30-4F1F-8D9E-784D38B0B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075B14-1B60-4EBF-928F-19D31DB5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E87BBF-42AC-4FB3-A9CA-A000A7163F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t-BR"/>
              <a:t>LAPEI-UFG </a:t>
            </a:r>
            <a:r>
              <a:rPr lang="pt-BR">
                <a:latin typeface="arial" panose="020B0604020202020204" pitchFamily="34" charset="0"/>
              </a:rPr>
              <a:t>• </a:t>
            </a:r>
            <a:r>
              <a:rPr lang="pt-BR"/>
              <a:t>DIA/MÊS/ANO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309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0830B148-DA98-4513-AFB5-FC26C19DDA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F071ED5-113C-481C-928D-0183961C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B64483-077E-4E0C-8084-501FC303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955E85-FD09-4ED2-A6EC-159ED3E6D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DC40F5-567E-4932-9C1F-DDF59DF80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52606A-9628-4C31-BB78-2592B841F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D5B3AF1-9190-43AB-B25D-883253CB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05C7189-6769-44BA-A871-75D5457C7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t-BR"/>
              <a:t>LAPEI-UFG </a:t>
            </a:r>
            <a:r>
              <a:rPr lang="pt-BR">
                <a:latin typeface="arial" panose="020B0604020202020204" pitchFamily="34" charset="0"/>
              </a:rPr>
              <a:t>• </a:t>
            </a:r>
            <a:r>
              <a:rPr lang="pt-BR"/>
              <a:t>DIA/MÊS/ANO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98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98293EE-F48B-4285-BE95-B70EC42EC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4EA6B17-562A-4581-BF78-DC019324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06441A-7A33-4C0B-9E95-DC8B3265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33335"/>
                </a:solidFill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0D418-9210-415B-8C37-C1B584FF88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3335"/>
                </a:solidFill>
              </a:defRPr>
            </a:lvl1pPr>
          </a:lstStyle>
          <a:p>
            <a:r>
              <a:rPr lang="pt-BR" dirty="0"/>
              <a:t>LAPEI-UFG </a:t>
            </a:r>
            <a:r>
              <a:rPr lang="pt-BR" dirty="0">
                <a:latin typeface="arial" panose="020B0604020202020204" pitchFamily="34" charset="0"/>
              </a:rPr>
              <a:t>• </a:t>
            </a:r>
            <a:r>
              <a:rPr lang="pt-BR" dirty="0"/>
              <a:t>DIA/MÊS/ANO</a:t>
            </a:r>
          </a:p>
        </p:txBody>
      </p:sp>
    </p:spTree>
    <p:extLst>
      <p:ext uri="{BB962C8B-B14F-4D97-AF65-F5344CB8AC3E}">
        <p14:creationId xmlns:p14="http://schemas.microsoft.com/office/powerpoint/2010/main" val="122480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ABDA8254-28BB-4115-9439-53405C1315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C57A3BD-4837-4F7C-AD72-3D4A7A27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333335"/>
                </a:solidFill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896BB7-22BD-448A-A977-5B5796D24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333335"/>
                </a:solidFill>
              </a:defRPr>
            </a:lvl1pPr>
          </a:lstStyle>
          <a:p>
            <a:r>
              <a:rPr lang="pt-BR" dirty="0"/>
              <a:t>LAPEI-UFG </a:t>
            </a:r>
            <a:r>
              <a:rPr lang="pt-BR" dirty="0">
                <a:latin typeface="arial" panose="020B0604020202020204" pitchFamily="34" charset="0"/>
              </a:rPr>
              <a:t>• </a:t>
            </a:r>
            <a:r>
              <a:rPr lang="pt-BR" dirty="0"/>
              <a:t>DIA/MÊS/ANO</a:t>
            </a:r>
          </a:p>
        </p:txBody>
      </p:sp>
    </p:spTree>
    <p:extLst>
      <p:ext uri="{BB962C8B-B14F-4D97-AF65-F5344CB8AC3E}">
        <p14:creationId xmlns:p14="http://schemas.microsoft.com/office/powerpoint/2010/main" val="11310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838BB12-6F71-4BAB-8DBF-81C2D09E2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31FC7B1-4BC8-4484-A586-F2415814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C7676-9334-4BCB-946A-EE35817B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 sz="2800"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 sz="2400"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 sz="2000"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 sz="2000"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AC3940-064B-4995-ABB2-2EF2752A6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01B405-74DF-4598-9264-60746B9A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60911-16CA-4963-9ECA-D06863BE7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t-BR"/>
              <a:t>LAPEI-UFG </a:t>
            </a:r>
            <a:r>
              <a:rPr lang="pt-BR">
                <a:latin typeface="arial" panose="020B0604020202020204" pitchFamily="34" charset="0"/>
              </a:rPr>
              <a:t>• </a:t>
            </a:r>
            <a:r>
              <a:rPr lang="pt-BR"/>
              <a:t>DIA/MÊS/ANO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197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24EF68-D53B-40F7-903E-B9B6220D3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FB0920-72E1-44DE-974F-BB2AF902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6002379-0873-4874-8BFE-F693C3B4D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AB507E-D4D8-42B2-B34D-A26E7C4DF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562F09-6053-435A-A503-CE72ED93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F43C27-AB77-44D3-A305-BCEC4A224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pt-BR"/>
              <a:t>LAPEI-UFG </a:t>
            </a:r>
            <a:r>
              <a:rPr lang="pt-BR">
                <a:latin typeface="arial" panose="020B0604020202020204" pitchFamily="34" charset="0"/>
              </a:rPr>
              <a:t>• </a:t>
            </a:r>
            <a:r>
              <a:rPr lang="pt-BR"/>
              <a:t>DIA/MÊS/ANO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880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3D1CF9B1-ADC7-450D-B290-138CAFE4F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71040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venirNext LT Pro Regular" panose="020B0504020202020204" pitchFamily="34" charset="0"/>
              </a:defRPr>
            </a:lvl1pPr>
          </a:lstStyle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B90B056-2448-457C-BE03-F3918B70A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2216" y="6356350"/>
            <a:ext cx="3411584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AvenirNext LT Pro Regular" panose="020B0504020202020204" pitchFamily="34" charset="0"/>
              </a:defRPr>
            </a:lvl1pPr>
          </a:lstStyle>
          <a:p>
            <a:r>
              <a:rPr lang="pt-BR" dirty="0"/>
              <a:t>LAPEI-UFG </a:t>
            </a:r>
            <a:r>
              <a:rPr lang="pt-BR" dirty="0">
                <a:latin typeface="arial" panose="020B0604020202020204" pitchFamily="34" charset="0"/>
              </a:rPr>
              <a:t>• </a:t>
            </a:r>
            <a:r>
              <a:rPr lang="pt-BR" dirty="0"/>
              <a:t>DIA/MÊS/ANO</a:t>
            </a:r>
          </a:p>
        </p:txBody>
      </p:sp>
    </p:spTree>
    <p:extLst>
      <p:ext uri="{BB962C8B-B14F-4D97-AF65-F5344CB8AC3E}">
        <p14:creationId xmlns:p14="http://schemas.microsoft.com/office/powerpoint/2010/main" val="335984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facebook.com/lapeiufg" TargetMode="External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hyperlink" Target="lapei.face.ufg.b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bit.ly/LAPEInoYouTube" TargetMode="External"/><Relationship Id="rId10" Type="http://schemas.openxmlformats.org/officeDocument/2006/relationships/image" Target="../media/image10.png"/><Relationship Id="rId4" Type="http://schemas.openxmlformats.org/officeDocument/2006/relationships/hyperlink" Target="instagram.com/lapeiufg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D1E9F-A443-41F3-81EB-20C85EAE26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EM </a:t>
            </a:r>
            <a:br>
              <a:rPr lang="pt-BR" b="1" dirty="0"/>
            </a:br>
            <a:r>
              <a:rPr lang="pt-BR" b="1" dirty="0"/>
              <a:t>Bases e Métodos</a:t>
            </a:r>
          </a:p>
        </p:txBody>
      </p:sp>
    </p:spTree>
    <p:extLst>
      <p:ext uri="{BB962C8B-B14F-4D97-AF65-F5344CB8AC3E}">
        <p14:creationId xmlns:p14="http://schemas.microsoft.com/office/powerpoint/2010/main" val="200586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CF9A7947-33CF-4008-B1BE-BAD7234F0418}"/>
              </a:ext>
            </a:extLst>
          </p:cNvPr>
          <p:cNvSpPr/>
          <p:nvPr/>
        </p:nvSpPr>
        <p:spPr>
          <a:xfrm>
            <a:off x="590309" y="6389225"/>
            <a:ext cx="10763491" cy="3356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3C8A57D-B388-41D0-B7E2-B3A4389DA28D}"/>
              </a:ext>
            </a:extLst>
          </p:cNvPr>
          <p:cNvGrpSpPr/>
          <p:nvPr/>
        </p:nvGrpSpPr>
        <p:grpSpPr>
          <a:xfrm>
            <a:off x="801433" y="881590"/>
            <a:ext cx="10552367" cy="5507635"/>
            <a:chOff x="801433" y="881590"/>
            <a:chExt cx="10552367" cy="5507635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AB8083B-FDFE-4DCD-BABE-036C14F94BC4}"/>
                </a:ext>
              </a:extLst>
            </p:cNvPr>
            <p:cNvGrpSpPr/>
            <p:nvPr/>
          </p:nvGrpSpPr>
          <p:grpSpPr>
            <a:xfrm>
              <a:off x="801433" y="881590"/>
              <a:ext cx="10552367" cy="5507635"/>
              <a:chOff x="801433" y="881590"/>
              <a:chExt cx="10552367" cy="5507635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573EE424-C76D-4487-AD99-9B8B1A327785}"/>
                  </a:ext>
                </a:extLst>
              </p:cNvPr>
              <p:cNvSpPr/>
              <p:nvPr/>
            </p:nvSpPr>
            <p:spPr>
              <a:xfrm>
                <a:off x="801433" y="1476037"/>
                <a:ext cx="5044732" cy="41365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Título 1">
                <a:extLst>
                  <a:ext uri="{FF2B5EF4-FFF2-40B4-BE49-F238E27FC236}">
                    <a16:creationId xmlns:a16="http://schemas.microsoft.com/office/drawing/2014/main" id="{B74FE6ED-0EE2-4112-83CD-BF0F03DD63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0861" y="1895724"/>
                <a:ext cx="3692687" cy="1078164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</a:rPr>
                  <a:t>Obrigado!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endParaRPr>
              </a:p>
            </p:txBody>
          </p:sp>
          <p:sp>
            <p:nvSpPr>
              <p:cNvPr id="7" name="Título 1">
                <a:extLst>
                  <a:ext uri="{FF2B5EF4-FFF2-40B4-BE49-F238E27FC236}">
                    <a16:creationId xmlns:a16="http://schemas.microsoft.com/office/drawing/2014/main" id="{843F07B1-31FF-4A89-A9EB-7B34976EC0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2262" y="3096325"/>
                <a:ext cx="4673602" cy="1078164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</a:rPr>
                  <a:t>lapeiufg@gmail.com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  <a:hlinkClick r:id="rId2" action="ppaction://hlinkfile"/>
                  </a:rPr>
                  <a:t>lapei.face.ufg.br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  <a:hlinkClick r:id="rId3" action="ppaction://hlinkfile"/>
                  </a:rPr>
                  <a:t>facebook.com/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  <a:hlinkClick r:id="rId3" action="ppaction://hlinkfile"/>
                  </a:rPr>
                  <a:t>lapeiufg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  <a:hlinkClick r:id="rId4" action="ppaction://hlinkfile"/>
                  </a:rPr>
                  <a:t>instagram.com/</a:t>
                </a:r>
                <a:r>
                  <a:rPr kumimoji="0" lang="pt-BR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j-ea"/>
                    <a:cs typeface="+mj-cs"/>
                    <a:hlinkClick r:id="rId4" action="ppaction://hlinkfile"/>
                  </a:rPr>
                  <a:t>lapeiufg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2000" b="1" dirty="0">
                    <a:solidFill>
                      <a:prstClr val="black"/>
                    </a:solidFill>
                    <a:latin typeface="Calibri Light" panose="020F0302020204030204"/>
                    <a:hlinkClick r:id="rId5" action="ppaction://hlinkfile"/>
                  </a:rPr>
                  <a:t>bit.ly/</a:t>
                </a:r>
                <a:r>
                  <a:rPr lang="pt-BR" sz="2000" b="1" dirty="0" err="1">
                    <a:solidFill>
                      <a:prstClr val="black"/>
                    </a:solidFill>
                    <a:latin typeface="Calibri Light" panose="020F0302020204030204"/>
                    <a:hlinkClick r:id="rId5" action="ppaction://hlinkfile"/>
                  </a:rPr>
                  <a:t>LAPEInoYouTube</a:t>
                </a: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j-ea"/>
                  <a:cs typeface="+mj-cs"/>
                </a:endParaRPr>
              </a:p>
            </p:txBody>
          </p:sp>
          <p:pic>
            <p:nvPicPr>
              <p:cNvPr id="12" name="Gráfico 11" descr="E-mail">
                <a:extLst>
                  <a:ext uri="{FF2B5EF4-FFF2-40B4-BE49-F238E27FC236}">
                    <a16:creationId xmlns:a16="http://schemas.microsoft.com/office/drawing/2014/main" id="{8B62E4AE-F094-491A-9F8A-3739CC696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87063" y="3102051"/>
                <a:ext cx="335666" cy="335666"/>
              </a:xfrm>
              <a:prstGeom prst="rect">
                <a:avLst/>
              </a:prstGeom>
            </p:spPr>
          </p:pic>
          <p:pic>
            <p:nvPicPr>
              <p:cNvPr id="1030" name="Picture 6" descr="Cursor de contorno de seta - Baixar PNG/SVG Transparente">
                <a:extLst>
                  <a:ext uri="{FF2B5EF4-FFF2-40B4-BE49-F238E27FC236}">
                    <a16:creationId xmlns:a16="http://schemas.microsoft.com/office/drawing/2014/main" id="{79894A7A-86C6-47BA-AC50-A817863871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2109" y="3516186"/>
                <a:ext cx="335667" cy="335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instagram - ícones de mídia social grátis">
                <a:extLst>
                  <a:ext uri="{FF2B5EF4-FFF2-40B4-BE49-F238E27FC236}">
                    <a16:creationId xmlns:a16="http://schemas.microsoft.com/office/drawing/2014/main" id="{861C3D1A-3369-4930-80A2-21C8C3CFC3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7968" y="4401139"/>
                <a:ext cx="393895" cy="3938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50" name="Picture 26" descr="Facebook símbolo | Ícone Gratis">
                <a:extLst>
                  <a:ext uri="{FF2B5EF4-FFF2-40B4-BE49-F238E27FC236}">
                    <a16:creationId xmlns:a16="http://schemas.microsoft.com/office/drawing/2014/main" id="{19C3497B-74E0-47B9-8ABE-3984CA01F8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88041" y="3971999"/>
                <a:ext cx="315686" cy="315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Imagem 22" descr="Uma imagem contendo desenho&#10;&#10;Descrição gerada automaticamente">
                <a:extLst>
                  <a:ext uri="{FF2B5EF4-FFF2-40B4-BE49-F238E27FC236}">
                    <a16:creationId xmlns:a16="http://schemas.microsoft.com/office/drawing/2014/main" id="{49DF4125-59E0-4BD2-8ED7-4E3828837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6165" y="881590"/>
                <a:ext cx="5507635" cy="5507635"/>
              </a:xfrm>
              <a:prstGeom prst="rect">
                <a:avLst/>
              </a:prstGeom>
            </p:spPr>
          </p:pic>
        </p:grpSp>
        <p:pic>
          <p:nvPicPr>
            <p:cNvPr id="1026" name="Picture 2" descr="símbolo do youtube - ícones de social grátis">
              <a:extLst>
                <a:ext uri="{FF2B5EF4-FFF2-40B4-BE49-F238E27FC236}">
                  <a16:creationId xmlns:a16="http://schemas.microsoft.com/office/drawing/2014/main" id="{B5FCE480-6E6E-48DA-999F-32F01E2E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7967" y="4789447"/>
              <a:ext cx="393896" cy="393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685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4E9C-6AA2-4B9B-9B54-B1DE3FDF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Bases mais frequentes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F95A7-B7FC-4FDD-8D76-B9A362E2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713" y="1526909"/>
            <a:ext cx="10272573" cy="380418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Global </a:t>
            </a:r>
            <a:r>
              <a:rPr lang="pt-BR" sz="2400" dirty="0" err="1"/>
              <a:t>Entrepreneurship</a:t>
            </a:r>
            <a:r>
              <a:rPr lang="pt-BR" sz="2400" dirty="0"/>
              <a:t> Monitor (GEM) – Múltiplos países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 err="1"/>
              <a:t>Panel</a:t>
            </a:r>
            <a:r>
              <a:rPr lang="pt-BR" sz="2400" dirty="0"/>
              <a:t> </a:t>
            </a:r>
            <a:r>
              <a:rPr lang="pt-BR" sz="2400" dirty="0" err="1"/>
              <a:t>Study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Entrepreneurial</a:t>
            </a:r>
            <a:r>
              <a:rPr lang="pt-BR" sz="2400" dirty="0"/>
              <a:t> Dynamics (PSED) – EUA </a:t>
            </a:r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  <a:p>
            <a:pPr marL="457200" indent="-457200">
              <a:buFont typeface="+mj-lt"/>
              <a:buAutoNum type="arabicPeriod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971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ECAC5B6-BC6C-449E-B703-FFF45507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09" y="642292"/>
            <a:ext cx="6822043" cy="50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C46E47C6-C7FE-6223-BF9D-269F9EB33668}"/>
              </a:ext>
            </a:extLst>
          </p:cNvPr>
          <p:cNvSpPr txBox="1"/>
          <p:nvPr/>
        </p:nvSpPr>
        <p:spPr>
          <a:xfrm>
            <a:off x="867485" y="781644"/>
            <a:ext cx="10900445" cy="4093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 err="1">
                <a:solidFill>
                  <a:srgbClr val="000000"/>
                </a:solidFill>
                <a:latin typeface="Avenir Bold"/>
              </a:rPr>
              <a:t>Sobre</a:t>
            </a:r>
            <a:r>
              <a:rPr lang="en-US" sz="2800" b="1" dirty="0">
                <a:solidFill>
                  <a:srgbClr val="000000"/>
                </a:solidFill>
                <a:latin typeface="Avenir Bold"/>
              </a:rPr>
              <a:t> a base </a:t>
            </a:r>
          </a:p>
          <a:p>
            <a:pPr marL="690872" lvl="1" indent="-345436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Avenir"/>
            </a:endParaRPr>
          </a:p>
          <a:p>
            <a:pPr marL="690872" lvl="1" indent="-345436"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latin typeface="Avenir"/>
              </a:rPr>
              <a:t>Frequência: anualmente, de 2001 a 2023, para países participantes</a:t>
            </a:r>
          </a:p>
          <a:p>
            <a:pPr marL="690872" lvl="1" indent="-345436"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latin typeface="Avenir"/>
              </a:rPr>
              <a:t>Disponibilidade: Base agregada pública, </a:t>
            </a:r>
            <a:r>
              <a:rPr lang="pt-BR" sz="2000" dirty="0" err="1">
                <a:solidFill>
                  <a:srgbClr val="000000"/>
                </a:solidFill>
                <a:latin typeface="Avenir"/>
              </a:rPr>
              <a:t>microdados</a:t>
            </a:r>
            <a:r>
              <a:rPr lang="pt-BR" sz="2000" dirty="0">
                <a:solidFill>
                  <a:srgbClr val="000000"/>
                </a:solidFill>
                <a:latin typeface="Avenir"/>
              </a:rPr>
              <a:t> são disponíveis publicamente depois de 3 anos</a:t>
            </a:r>
          </a:p>
          <a:p>
            <a:pPr marL="690872" lvl="1" indent="-345436"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latin typeface="Avenir"/>
              </a:rPr>
              <a:t>Existem duas bases: </a:t>
            </a:r>
          </a:p>
          <a:p>
            <a:pPr marL="1148072" lvl="2" indent="-345436"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latin typeface="Avenir"/>
              </a:rPr>
              <a:t>Framework de Condições Empreendedoras (</a:t>
            </a:r>
            <a:r>
              <a:rPr lang="pt-BR" sz="2000" i="1" dirty="0" err="1">
                <a:solidFill>
                  <a:srgbClr val="000000"/>
                </a:solidFill>
                <a:latin typeface="Avenir"/>
              </a:rPr>
              <a:t>National</a:t>
            </a:r>
            <a:r>
              <a:rPr lang="pt-BR" sz="2000" i="1" dirty="0">
                <a:solidFill>
                  <a:srgbClr val="000000"/>
                </a:solidFill>
                <a:latin typeface="Avenir"/>
              </a:rPr>
              <a:t> Expert </a:t>
            </a:r>
            <a:r>
              <a:rPr lang="pt-BR" sz="2000" i="1" dirty="0" err="1">
                <a:solidFill>
                  <a:srgbClr val="000000"/>
                </a:solidFill>
                <a:latin typeface="Avenir"/>
              </a:rPr>
              <a:t>Survey</a:t>
            </a:r>
            <a:r>
              <a:rPr lang="pt-BR" sz="2000" dirty="0">
                <a:solidFill>
                  <a:srgbClr val="000000"/>
                </a:solidFill>
                <a:latin typeface="Avenir"/>
              </a:rPr>
              <a:t> - NES): respondida por especialistas, sobre percepções acerca das condições para se empreendedor no país;</a:t>
            </a:r>
          </a:p>
          <a:p>
            <a:pPr marL="1148072" lvl="2" indent="-345436"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latin typeface="Avenir"/>
              </a:rPr>
              <a:t>Atitudes e Comportamento Empreendedor (</a:t>
            </a:r>
            <a:r>
              <a:rPr lang="pt-BR" sz="2000" i="1" dirty="0" err="1">
                <a:solidFill>
                  <a:srgbClr val="000000"/>
                </a:solidFill>
                <a:latin typeface="Avenir"/>
              </a:rPr>
              <a:t>Adult</a:t>
            </a:r>
            <a:r>
              <a:rPr lang="pt-BR" sz="2000" i="1" dirty="0">
                <a:solidFill>
                  <a:srgbClr val="000000"/>
                </a:solidFill>
                <a:latin typeface="Avenir"/>
              </a:rPr>
              <a:t> </a:t>
            </a:r>
            <a:r>
              <a:rPr lang="pt-BR" sz="2000" i="1" dirty="0" err="1">
                <a:solidFill>
                  <a:srgbClr val="000000"/>
                </a:solidFill>
                <a:latin typeface="Avenir"/>
              </a:rPr>
              <a:t>Population</a:t>
            </a:r>
            <a:r>
              <a:rPr lang="pt-BR" sz="2000" i="1" dirty="0">
                <a:solidFill>
                  <a:srgbClr val="000000"/>
                </a:solidFill>
                <a:latin typeface="Avenir"/>
              </a:rPr>
              <a:t> </a:t>
            </a:r>
            <a:r>
              <a:rPr lang="pt-BR" sz="2000" i="1" dirty="0" err="1">
                <a:solidFill>
                  <a:srgbClr val="000000"/>
                </a:solidFill>
                <a:latin typeface="Avenir"/>
              </a:rPr>
              <a:t>Survey</a:t>
            </a:r>
            <a:r>
              <a:rPr lang="pt-BR" sz="2000" dirty="0">
                <a:solidFill>
                  <a:srgbClr val="000000"/>
                </a:solidFill>
                <a:latin typeface="Avenir"/>
              </a:rPr>
              <a:t> - APS): respondida por empreendedores, sobre parcela da população empreendendo ou iniciando um negócio, motivações e percepções sobre o valor de empreender no país;</a:t>
            </a:r>
          </a:p>
          <a:p>
            <a:pPr marL="690872" lvl="1" indent="-345436"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latin typeface="Avenir"/>
              </a:rPr>
              <a:t>Geralmente, as bases do GEM são usadas conjuntamente a outros levantamentos. </a:t>
            </a:r>
          </a:p>
          <a:p>
            <a:pPr marL="690872" lvl="1" indent="-345436">
              <a:buFont typeface="Arial"/>
              <a:buChar char="•"/>
            </a:pPr>
            <a:r>
              <a:rPr lang="pt-BR" sz="2000" dirty="0">
                <a:solidFill>
                  <a:srgbClr val="000000"/>
                </a:solidFill>
                <a:latin typeface="Avenir"/>
              </a:rPr>
              <a:t>Mais informações em: https://www.gemconsortium.org/data</a:t>
            </a:r>
            <a:endParaRPr lang="en-US" sz="2000" dirty="0">
              <a:solidFill>
                <a:srgbClr val="000000"/>
              </a:solidFill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84486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006B-CAFD-4769-09D7-1315A54C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052" y="780222"/>
            <a:ext cx="6644087" cy="784210"/>
          </a:xfrm>
        </p:spPr>
        <p:txBody>
          <a:bodyPr/>
          <a:lstStyle/>
          <a:p>
            <a:pPr algn="ctr"/>
            <a:r>
              <a:rPr lang="pt-BR" sz="2000" b="1" dirty="0"/>
              <a:t>As implicações da liberdade econômica e ideologias de gênero no empreendedorismo de oportunidade/necessidade por mulheres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B69A10-6DAC-44B9-9FE1-7A2FB0D8DCCE}"/>
              </a:ext>
            </a:extLst>
          </p:cNvPr>
          <p:cNvSpPr txBox="1"/>
          <p:nvPr/>
        </p:nvSpPr>
        <p:spPr>
          <a:xfrm>
            <a:off x="5168348" y="1769165"/>
            <a:ext cx="63657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Objetivo: Explorar a relação entre liberdade econômica e ideologias de gênero na alocação de empreendedorismo por mulheres dos tipo oportunidade/necessidade entre países</a:t>
            </a:r>
            <a:endParaRPr lang="pt-BR" dirty="0">
              <a:highlight>
                <a:srgbClr val="FFFF00"/>
              </a:highlight>
            </a:endParaRPr>
          </a:p>
          <a:p>
            <a:pPr algn="ctr"/>
            <a:endParaRPr lang="pt-B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Amostra: 709 observações de 109 países entre 2006 e 2018. Aplicou análise de regressão com efeitos fixos e dados em painel.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Variável dependente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Razão entre Empreendedorismo por Necessidades e Oportunidades realizado por mulheres oriundo da GEM-APS (</a:t>
            </a:r>
            <a:r>
              <a:rPr lang="en-US" dirty="0"/>
              <a:t>Female/Male Opportunity-Driven TEA Ratio)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666C3B-4317-4186-8C10-EEDE1A48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1" y="667642"/>
            <a:ext cx="4063225" cy="52908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908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006B-CAFD-4769-09D7-1315A54C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052" y="780222"/>
            <a:ext cx="6644087" cy="784210"/>
          </a:xfrm>
        </p:spPr>
        <p:txBody>
          <a:bodyPr/>
          <a:lstStyle/>
          <a:p>
            <a:pPr algn="ctr"/>
            <a:r>
              <a:rPr lang="pt-BR" sz="2000" b="1" dirty="0"/>
              <a:t>As implicações da liberdade econômica e ideologias de gênero no empreendedorismo de oportunidade/necessidade por mulheres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B69A10-6DAC-44B9-9FE1-7A2FB0D8DCCE}"/>
              </a:ext>
            </a:extLst>
          </p:cNvPr>
          <p:cNvSpPr txBox="1"/>
          <p:nvPr/>
        </p:nvSpPr>
        <p:spPr>
          <a:xfrm>
            <a:off x="5168348" y="1769165"/>
            <a:ext cx="63657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Explorar a relação entre liberdade econômica e ideologias de gênero na alocação de empreendedorismo por mulheres dos tipo oportunidade/necessidade entre países</a:t>
            </a:r>
            <a:endParaRPr lang="pt-BR" dirty="0">
              <a:highlight>
                <a:srgbClr val="FFFF00"/>
              </a:highlight>
            </a:endParaRPr>
          </a:p>
          <a:p>
            <a:pPr algn="ctr"/>
            <a:endParaRPr lang="pt-BR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Amostra: 709 observações de 109 países entre 2006 e 2018. Aplicou análise de regressão com efeitos fixos e dados em painel.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r>
              <a:rPr lang="pt-BR" b="1" dirty="0"/>
              <a:t>Variável dependente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Razão entre Empreendedorismo por Necessidades e Oportunidades realizado por mulheres oriundo da GEM-APS (</a:t>
            </a:r>
            <a:r>
              <a:rPr lang="en-US" dirty="0"/>
              <a:t>Female/Male Opportunity-Driven TEA Ratio)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666C3B-4317-4186-8C10-EEDE1A48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1" y="667642"/>
            <a:ext cx="4063225" cy="52908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26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7006B-CAFD-4769-09D7-1315A54C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052" y="780222"/>
            <a:ext cx="6644087" cy="784210"/>
          </a:xfrm>
        </p:spPr>
        <p:txBody>
          <a:bodyPr/>
          <a:lstStyle/>
          <a:p>
            <a:pPr algn="ctr"/>
            <a:r>
              <a:rPr lang="pt-BR" sz="2000" b="1" dirty="0"/>
              <a:t>As implicações da liberdade econômica e ideologias de gênero no empreendedorismo de oportunidade/necessidade por mulheres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B69A10-6DAC-44B9-9FE1-7A2FB0D8DCCE}"/>
              </a:ext>
            </a:extLst>
          </p:cNvPr>
          <p:cNvSpPr txBox="1"/>
          <p:nvPr/>
        </p:nvSpPr>
        <p:spPr>
          <a:xfrm>
            <a:off x="5168348" y="1769165"/>
            <a:ext cx="63657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Variáveis independentes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Liberdade econômica, medida do Fraser </a:t>
            </a:r>
            <a:r>
              <a:rPr lang="pt-BR" dirty="0" err="1"/>
              <a:t>Institute</a:t>
            </a:r>
            <a:r>
              <a:rPr lang="pt-B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Índice de igualdade de gênero do World </a:t>
            </a:r>
            <a:r>
              <a:rPr lang="pt-BR" dirty="0" err="1"/>
              <a:t>Values</a:t>
            </a:r>
            <a:r>
              <a:rPr lang="pt-BR" dirty="0"/>
              <a:t> </a:t>
            </a:r>
            <a:r>
              <a:rPr lang="pt-BR" dirty="0" err="1"/>
              <a:t>Survey</a:t>
            </a:r>
            <a:r>
              <a:rPr lang="pt-BR" dirty="0"/>
              <a:t> (IVS-</a:t>
            </a:r>
            <a:r>
              <a:rPr lang="pt-BR" dirty="0" err="1"/>
              <a:t>WVs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b="1" dirty="0"/>
              <a:t>Controle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Instituições regulatórias de gênero (</a:t>
            </a:r>
            <a:r>
              <a:rPr lang="pt-BR" dirty="0" err="1"/>
              <a:t>Women</a:t>
            </a:r>
            <a:r>
              <a:rPr lang="pt-BR" dirty="0"/>
              <a:t> Business </a:t>
            </a:r>
            <a:r>
              <a:rPr lang="pt-BR" dirty="0" err="1"/>
              <a:t>and</a:t>
            </a:r>
            <a:r>
              <a:rPr lang="pt-BR" dirty="0"/>
              <a:t> Law – WB); Liberdades civis de mulheres (</a:t>
            </a:r>
            <a:r>
              <a:rPr lang="pt-BR" dirty="0" err="1"/>
              <a:t>V-dem</a:t>
            </a:r>
            <a:r>
              <a:rPr lang="pt-BR" dirty="0"/>
              <a:t>); PIB; Percentual de mudança do PIB; Percentual de mulheres no mercado de trabalho; Percentual de mulheres desempregadas; População feminina; Secularismo (IVS-</a:t>
            </a:r>
            <a:r>
              <a:rPr lang="pt-BR" dirty="0" err="1"/>
              <a:t>WVs</a:t>
            </a:r>
            <a:r>
              <a:rPr lang="pt-BR" dirty="0"/>
              <a:t>); índice de liberdade sexual (IVS-</a:t>
            </a:r>
            <a:r>
              <a:rPr lang="pt-BR" dirty="0" err="1"/>
              <a:t>WVs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pt-BR" dirty="0"/>
              <a:t>Naqueles casos em que não havia dado para um ano, aplicou-se um método de imputação de dados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B666C3B-4317-4186-8C10-EEDE1A481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1" y="667642"/>
            <a:ext cx="4063225" cy="52908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71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EF0B-E558-4EE1-B31E-DA90050D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CDF5A-9B7F-452D-AAFB-AA5887A23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861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220AA-3B2F-4877-A5B9-A93B3A50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91" y="639245"/>
            <a:ext cx="10515600" cy="752234"/>
          </a:xfrm>
        </p:spPr>
        <p:txBody>
          <a:bodyPr/>
          <a:lstStyle/>
          <a:p>
            <a:r>
              <a:rPr lang="pt-BR" dirty="0"/>
              <a:t>O que estes estudos têm em comum?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31FB2C4-9929-4AA3-BFEA-2F4F3FC2D7BD}"/>
              </a:ext>
            </a:extLst>
          </p:cNvPr>
          <p:cNvSpPr txBox="1"/>
          <p:nvPr/>
        </p:nvSpPr>
        <p:spPr>
          <a:xfrm>
            <a:off x="708991" y="1470991"/>
            <a:ext cx="1074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GEM, por si só, não é suficiente para estas pesquisas. Por isso, eles empregam a conexão com outros repositórios.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44160C-3E66-428F-8482-B32792DEA323}"/>
              </a:ext>
            </a:extLst>
          </p:cNvPr>
          <p:cNvSpPr txBox="1"/>
          <p:nvPr/>
        </p:nvSpPr>
        <p:spPr>
          <a:xfrm>
            <a:off x="708991" y="3254273"/>
            <a:ext cx="8242023" cy="880405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333335"/>
                </a:solidFill>
                <a:latin typeface="AvenirNext LT Pro Bold" panose="020B0804020202020204" pitchFamily="34" charset="0"/>
                <a:ea typeface="+mj-ea"/>
                <a:cs typeface="+mj-cs"/>
              </a:defRPr>
            </a:lvl1pPr>
          </a:lstStyle>
          <a:p>
            <a:r>
              <a:rPr lang="pt-BR" dirty="0"/>
              <a:t> Onde devemos avançar?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DB6614-AE93-44BC-880A-690DAA7C3903}"/>
              </a:ext>
            </a:extLst>
          </p:cNvPr>
          <p:cNvSpPr txBox="1"/>
          <p:nvPr/>
        </p:nvSpPr>
        <p:spPr>
          <a:xfrm>
            <a:off x="742122" y="4058478"/>
            <a:ext cx="10740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83218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ção SEBRAE 19.11.2020-rev_2" id="{E5364487-0244-40A2-BC7F-0B3BD8209972}" vid="{8A9FE5CE-B6DC-4F7C-B331-6DF03A6B4F8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- trainee LAPEI</Template>
  <TotalTime>3318</TotalTime>
  <Words>507</Words>
  <Application>Microsoft Office PowerPoint</Application>
  <PresentationFormat>Widescreen</PresentationFormat>
  <Paragraphs>53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Arial</vt:lpstr>
      <vt:lpstr>Avenir</vt:lpstr>
      <vt:lpstr>Avenir Bold</vt:lpstr>
      <vt:lpstr>AvenirNext LT Pro Bold</vt:lpstr>
      <vt:lpstr>AvenirNext LT Pro Regular</vt:lpstr>
      <vt:lpstr>Calibri</vt:lpstr>
      <vt:lpstr>Calibri Light</vt:lpstr>
      <vt:lpstr>Tema do Office</vt:lpstr>
      <vt:lpstr>EM  Bases e Métodos</vt:lpstr>
      <vt:lpstr>Bases mais frequentes</vt:lpstr>
      <vt:lpstr>Apresentação do PowerPoint</vt:lpstr>
      <vt:lpstr>Apresentação do PowerPoint</vt:lpstr>
      <vt:lpstr>As implicações da liberdade econômica e ideologias de gênero no empreendedorismo de oportunidade/necessidade por mulheres</vt:lpstr>
      <vt:lpstr>As implicações da liberdade econômica e ideologias de gênero no empreendedorismo de oportunidade/necessidade por mulheres</vt:lpstr>
      <vt:lpstr>As implicações da liberdade econômica e ideologias de gênero no empreendedorismo de oportunidade/necessidade por mulheres</vt:lpstr>
      <vt:lpstr>Apresentação do PowerPoint</vt:lpstr>
      <vt:lpstr>O que estes estudos têm em comum?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Trainee LAPEI</dc:title>
  <dc:creator>Daniel Pagotto</dc:creator>
  <cp:lastModifiedBy>Daniel Pagotto</cp:lastModifiedBy>
  <cp:revision>63</cp:revision>
  <dcterms:created xsi:type="dcterms:W3CDTF">2021-04-03T22:54:33Z</dcterms:created>
  <dcterms:modified xsi:type="dcterms:W3CDTF">2024-06-05T14:31:06Z</dcterms:modified>
</cp:coreProperties>
</file>