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0" r:id="rId3"/>
    <p:sldId id="257" r:id="rId4"/>
    <p:sldId id="264" r:id="rId5"/>
    <p:sldId id="259" r:id="rId6"/>
    <p:sldId id="261" r:id="rId7"/>
    <p:sldId id="263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3" autoAdjust="0"/>
  </p:normalViewPr>
  <p:slideViewPr>
    <p:cSldViewPr>
      <p:cViewPr varScale="1">
        <p:scale>
          <a:sx n="111" d="100"/>
          <a:sy n="111" d="100"/>
        </p:scale>
        <p:origin x="-26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C0B2-D017-4A0D-83D3-87A4BDA85198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86321-6ED6-4EB3-A8F7-1AC9A8A69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UFO Q: How many years must a US citizen live in the U.S. before English proficiency dropped?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6321-6ED6-4EB3-A8F7-1AC9A8A69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02C7632-267A-4725-BE4C-B38C59523575}" type="datetimeFigureOut">
              <a:rPr lang="en-US" smtClean="0"/>
              <a:t>3/4/15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2D2DBF-4157-4AE3-9064-F9C1CD44C0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ce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mitche@ufl.edu" TargetMode="External"/><Relationship Id="rId3" Type="http://schemas.openxmlformats.org/officeDocument/2006/relationships/hyperlink" Target="mailto:mswong@admissions.uf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International Admissions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Application and Credential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9600" dirty="0" smtClean="0"/>
          </a:p>
          <a:p>
            <a:endParaRPr lang="en-US" sz="9600" dirty="0"/>
          </a:p>
          <a:p>
            <a:r>
              <a:rPr lang="en-US" sz="9600" dirty="0" smtClean="0"/>
              <a:t>Chandra A. Mitchell</a:t>
            </a:r>
          </a:p>
          <a:p>
            <a:r>
              <a:rPr lang="en-US" sz="9600" dirty="0" smtClean="0"/>
              <a:t>February 27, 2015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4323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02920" y="457201"/>
            <a:ext cx="8183880" cy="457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Freshman Admission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Complete application for admission w/$30 application fee(in U.S. funds)including resume &amp; essay section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Submit official high school transcript(native language &amp; English translation-if applicable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Submit credential evaluation report course by course w/</a:t>
            </a:r>
            <a:r>
              <a:rPr lang="en-US" sz="2400" dirty="0" err="1" smtClean="0"/>
              <a:t>gpa</a:t>
            </a:r>
            <a:r>
              <a:rPr lang="en-US" sz="2400" dirty="0" smtClean="0"/>
              <a:t> calculation and credential equivalency (including English speaking countries) for high school transcript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Submit SAT or ACT w/writing, (optional if 5 years or more from high school graduation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**</a:t>
            </a:r>
            <a:r>
              <a:rPr lang="en-US" sz="2400" dirty="0" smtClean="0"/>
              <a:t>TOEFL or IELTS not required for freshman  </a:t>
            </a:r>
            <a:br>
              <a:rPr lang="en-US" sz="2400" dirty="0" smtClean="0"/>
            </a:br>
            <a:r>
              <a:rPr lang="en-US" sz="2400" dirty="0" smtClean="0"/>
              <a:t>   applicants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2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Transfer Admission-Lower Division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685800" y="1219200"/>
            <a:ext cx="8153400" cy="457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Lower Division-12-59 semester credits: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Complete application for admission w/$30 application fee(in U.S. </a:t>
            </a:r>
            <a:r>
              <a:rPr lang="en-US" dirty="0" smtClean="0"/>
              <a:t>funds)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Submit </a:t>
            </a:r>
            <a:r>
              <a:rPr lang="en-US" dirty="0" smtClean="0"/>
              <a:t>official high school and college/university  </a:t>
            </a:r>
            <a:r>
              <a:rPr lang="en-US" dirty="0"/>
              <a:t>transcript(native language &amp; English translation-if applicable) </a:t>
            </a:r>
            <a:br>
              <a:rPr lang="en-US" dirty="0"/>
            </a:br>
            <a:r>
              <a:rPr lang="en-US" dirty="0"/>
              <a:t>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Submit credential evaluation </a:t>
            </a:r>
            <a:r>
              <a:rPr lang="en-US" dirty="0" smtClean="0"/>
              <a:t>report course </a:t>
            </a:r>
            <a:r>
              <a:rPr lang="en-US" dirty="0"/>
              <a:t>by course w/</a:t>
            </a:r>
            <a:r>
              <a:rPr lang="en-US" dirty="0" err="1"/>
              <a:t>gpa</a:t>
            </a:r>
            <a:r>
              <a:rPr lang="en-US" dirty="0"/>
              <a:t> </a:t>
            </a:r>
            <a:r>
              <a:rPr lang="en-US" dirty="0" smtClean="0"/>
              <a:t>calculation and credential equivalency (including English speaking countries) for high school and college/university transcript</a:t>
            </a:r>
            <a:br>
              <a:rPr lang="en-US" dirty="0" smtClean="0"/>
            </a:b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Submit </a:t>
            </a:r>
            <a:r>
              <a:rPr lang="en-US" dirty="0" smtClean="0"/>
              <a:t>official SAT </a:t>
            </a:r>
            <a:r>
              <a:rPr lang="en-US" dirty="0"/>
              <a:t>or ACT w/writing, (optional if 5 years or more from high school graduation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**</a:t>
            </a:r>
            <a:r>
              <a:rPr lang="en-US" dirty="0"/>
              <a:t>TOEFL or IELTS not required </a:t>
            </a:r>
            <a:r>
              <a:rPr lang="en-US" dirty="0" smtClean="0"/>
              <a:t>for lower division transfer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applicants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1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Transfer Admission-Upper Division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685800" y="1219200"/>
            <a:ext cx="8153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20" dirty="0" smtClean="0"/>
              <a:t>Upper Division-2 years / 60 or more equivalent semester credits or AA degree from Florida State College System: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20" dirty="0" smtClean="0"/>
              <a:t>Complete </a:t>
            </a:r>
            <a:r>
              <a:rPr lang="en-US" sz="1420" dirty="0"/>
              <a:t>application for admission w/$30 application fee(in U.S. </a:t>
            </a:r>
            <a:r>
              <a:rPr lang="en-US" sz="1420" dirty="0" smtClean="0"/>
              <a:t>funds)</a:t>
            </a:r>
            <a:endParaRPr lang="en-US" sz="1420" dirty="0"/>
          </a:p>
          <a:p>
            <a:pPr>
              <a:buFont typeface="Wingdings" panose="05000000000000000000" pitchFamily="2" charset="2"/>
              <a:buChar char="v"/>
            </a:pPr>
            <a:endParaRPr lang="en-US" sz="142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20" dirty="0"/>
              <a:t>Submit </a:t>
            </a:r>
            <a:r>
              <a:rPr lang="en-US" sz="1420" dirty="0" smtClean="0"/>
              <a:t>official  college/university  </a:t>
            </a:r>
            <a:r>
              <a:rPr lang="en-US" sz="1420" dirty="0"/>
              <a:t>transcript(native language &amp; English translation-if applicable) </a:t>
            </a:r>
            <a:r>
              <a:rPr lang="en-US" sz="1420" dirty="0" smtClean="0"/>
              <a:t/>
            </a:r>
            <a:br>
              <a:rPr lang="en-US" sz="1420" dirty="0" smtClean="0"/>
            </a:br>
            <a:endParaRPr lang="en-US" sz="142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20" dirty="0" smtClean="0"/>
              <a:t>High school transcript will be requested if needed including applicants with AA degree from regionally accredited U.S. institutions</a:t>
            </a:r>
            <a:r>
              <a:rPr lang="en-US" sz="1420" dirty="0"/>
              <a:t/>
            </a:r>
            <a:br>
              <a:rPr lang="en-US" sz="1420" dirty="0"/>
            </a:br>
            <a:r>
              <a:rPr lang="en-US" sz="1420" dirty="0"/>
              <a:t>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20" dirty="0"/>
              <a:t>Submit credential evaluation </a:t>
            </a:r>
            <a:r>
              <a:rPr lang="en-US" sz="1420" dirty="0" smtClean="0"/>
              <a:t>report course </a:t>
            </a:r>
            <a:r>
              <a:rPr lang="en-US" sz="1420" dirty="0"/>
              <a:t>by course w/</a:t>
            </a:r>
            <a:r>
              <a:rPr lang="en-US" sz="1420" dirty="0" err="1"/>
              <a:t>gpa</a:t>
            </a:r>
            <a:r>
              <a:rPr lang="en-US" sz="1420" dirty="0"/>
              <a:t> </a:t>
            </a:r>
            <a:r>
              <a:rPr lang="en-US" sz="1420" dirty="0" smtClean="0"/>
              <a:t>calculation and credential equivalency (including English speaking countries) </a:t>
            </a:r>
            <a:r>
              <a:rPr lang="en-US" sz="1420" b="1" dirty="0" smtClean="0"/>
              <a:t>for college/university transcript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20" dirty="0" smtClean="0"/>
              <a:t>Refer to upper division college once all credentials received and determined satisfactory</a:t>
            </a:r>
            <a:br>
              <a:rPr lang="en-US" sz="1420" dirty="0" smtClean="0"/>
            </a:br>
            <a:r>
              <a:rPr lang="en-US" sz="1420" dirty="0" smtClean="0"/>
              <a:t/>
            </a:r>
            <a:br>
              <a:rPr lang="en-US" sz="1420" dirty="0" smtClean="0"/>
            </a:br>
            <a:r>
              <a:rPr lang="en-US" sz="1420" dirty="0" smtClean="0">
                <a:solidFill>
                  <a:schemeClr val="accent1"/>
                </a:solidFill>
              </a:rPr>
              <a:t>**</a:t>
            </a:r>
            <a:r>
              <a:rPr lang="en-US" sz="1420" dirty="0"/>
              <a:t>TOEFL or IELTS </a:t>
            </a:r>
            <a:r>
              <a:rPr lang="en-US" sz="1420" dirty="0" smtClean="0"/>
              <a:t>required for upper division transfer</a:t>
            </a:r>
            <a:r>
              <a:rPr lang="en-US" sz="1420" dirty="0"/>
              <a:t/>
            </a:r>
            <a:br>
              <a:rPr lang="en-US" sz="1420" dirty="0"/>
            </a:br>
            <a:r>
              <a:rPr lang="en-US" sz="1420" dirty="0"/>
              <a:t>   </a:t>
            </a:r>
            <a:r>
              <a:rPr lang="en-US" sz="1420" dirty="0" smtClean="0"/>
              <a:t>applicants that have never studied in U.S. postsecondary school including </a:t>
            </a:r>
            <a:br>
              <a:rPr lang="en-US" sz="1420" dirty="0" smtClean="0"/>
            </a:br>
            <a:r>
              <a:rPr lang="en-US" sz="1420" dirty="0" smtClean="0"/>
              <a:t>   applicants from Puerto Rico</a:t>
            </a:r>
            <a:br>
              <a:rPr lang="en-US" sz="1420" dirty="0" smtClean="0"/>
            </a:br>
            <a:r>
              <a:rPr lang="en-US" sz="1420" dirty="0" smtClean="0">
                <a:solidFill>
                  <a:schemeClr val="accent1"/>
                </a:solidFill>
              </a:rPr>
              <a:t/>
            </a:r>
            <a:br>
              <a:rPr lang="en-US" sz="1420" dirty="0" smtClean="0">
                <a:solidFill>
                  <a:schemeClr val="accent1"/>
                </a:solidFill>
              </a:rPr>
            </a:br>
            <a:endParaRPr lang="en-US" sz="1420" dirty="0"/>
          </a:p>
        </p:txBody>
      </p:sp>
    </p:spTree>
    <p:extLst>
      <p:ext uri="{BB962C8B-B14F-4D97-AF65-F5344CB8AC3E}">
        <p14:creationId xmlns:p14="http://schemas.microsoft.com/office/powerpoint/2010/main" val="243994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8388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English Proficiency Requirements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72744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8600" dirty="0" smtClean="0"/>
              <a:t>TOEFL</a:t>
            </a:r>
            <a:br>
              <a:rPr lang="en-US" sz="8600" dirty="0" smtClean="0"/>
            </a:br>
            <a:r>
              <a:rPr lang="en-US" sz="8600" dirty="0" smtClean="0"/>
              <a:t>  Paper Based(PBT): 550</a:t>
            </a:r>
            <a:br>
              <a:rPr lang="en-US" sz="8600" dirty="0" smtClean="0"/>
            </a:br>
            <a:r>
              <a:rPr lang="en-US" sz="8600" dirty="0" smtClean="0"/>
              <a:t>  Internet-Based(</a:t>
            </a:r>
            <a:r>
              <a:rPr lang="en-US" sz="8600" dirty="0" err="1" smtClean="0"/>
              <a:t>iBT</a:t>
            </a:r>
            <a:r>
              <a:rPr lang="en-US" sz="8600" dirty="0" smtClean="0"/>
              <a:t>): 80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8600" dirty="0" smtClean="0"/>
              <a:t>IELTS: 6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8600" dirty="0" smtClean="0"/>
              <a:t>MELAB: 77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8600" dirty="0"/>
              <a:t>Exemptions: </a:t>
            </a:r>
            <a:r>
              <a:rPr lang="en-US" sz="8600" dirty="0" smtClean="0"/>
              <a:t/>
            </a:r>
            <a:br>
              <a:rPr lang="en-US" sz="8600" dirty="0" smtClean="0"/>
            </a:br>
            <a:r>
              <a:rPr lang="en-US" sz="8600" dirty="0" smtClean="0"/>
              <a:t/>
            </a:r>
            <a:br>
              <a:rPr lang="en-US" sz="8600" dirty="0" smtClean="0"/>
            </a:br>
            <a:r>
              <a:rPr lang="en-US" sz="8600" dirty="0" smtClean="0"/>
              <a:t>www.admissions.ufl.edu/intl/admissioninfo.html</a:t>
            </a:r>
            <a:br>
              <a:rPr lang="en-US" sz="8600" dirty="0" smtClean="0"/>
            </a:br>
            <a:r>
              <a:rPr lang="en-US" sz="8600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000" dirty="0">
                <a:solidFill>
                  <a:schemeClr val="accent1"/>
                </a:solidFill>
              </a:rPr>
              <a:t>**</a:t>
            </a:r>
            <a:r>
              <a:rPr lang="en-US" sz="8000" dirty="0"/>
              <a:t>Transfer students </a:t>
            </a:r>
            <a:r>
              <a:rPr lang="en-US" sz="8000" dirty="0" smtClean="0"/>
              <a:t>w/60 credits from </a:t>
            </a:r>
            <a:r>
              <a:rPr lang="en-US" sz="8000" dirty="0"/>
              <a:t>Puerto Rico </a:t>
            </a:r>
            <a:r>
              <a:rPr lang="en-US" sz="8000" dirty="0" smtClean="0"/>
              <a:t>are</a:t>
            </a:r>
            <a:br>
              <a:rPr lang="en-US" sz="8000" dirty="0" smtClean="0"/>
            </a:br>
            <a:r>
              <a:rPr lang="en-US" sz="8000" dirty="0" smtClean="0"/>
              <a:t>    </a:t>
            </a:r>
            <a:r>
              <a:rPr lang="en-US" sz="8000" dirty="0"/>
              <a:t>required to </a:t>
            </a:r>
            <a:r>
              <a:rPr lang="en-US" sz="8000" dirty="0" smtClean="0"/>
              <a:t>meet English Proficiency requirements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/>
              <a:t/>
            </a:r>
            <a:br>
              <a:rPr lang="en-US" sz="9600" dirty="0"/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21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02920" y="4572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Credential Evaluation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191000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National Association of Credential</a:t>
            </a:r>
            <a:br>
              <a:rPr lang="en-US" dirty="0" smtClean="0"/>
            </a:br>
            <a:r>
              <a:rPr lang="en-US" dirty="0" smtClean="0"/>
              <a:t>Evaluation Services(NACES)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smtClean="0">
                <a:hlinkClick r:id="rId2"/>
              </a:rPr>
              <a:t>www.naces.org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AACRAO International Education Services</a:t>
            </a:r>
            <a:br>
              <a:rPr lang="en-US" dirty="0" smtClean="0"/>
            </a:br>
            <a:r>
              <a:rPr lang="en-US" dirty="0" smtClean="0"/>
              <a:t>             ies.aacrao.org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1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609600"/>
            <a:ext cx="8763000" cy="410845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1"/>
                </a:solidFill>
              </a:rPr>
              <a:t>Questions</a:t>
            </a:r>
          </a:p>
          <a:p>
            <a:pPr marL="0" indent="0" algn="ctr">
              <a:buNone/>
            </a:pPr>
            <a:endParaRPr lang="en-US" sz="6600" dirty="0" smtClean="0">
              <a:solidFill>
                <a:schemeClr val="accent1"/>
              </a:solidFill>
            </a:endParaRPr>
          </a:p>
        </p:txBody>
      </p:sp>
      <p:pic>
        <p:nvPicPr>
          <p:cNvPr id="1028" name="Picture 4" descr="http://cdn.business2community.com/wp-content/uploads/2013/03/Questio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14" y="2579572"/>
            <a:ext cx="2480573" cy="29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8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914399" y="457200"/>
            <a:ext cx="7293867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International Admissions </a:t>
            </a:r>
            <a:br>
              <a:rPr lang="en-US" dirty="0" smtClean="0"/>
            </a:br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4912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Chandra A. Mitchell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cmitche@ufl.edu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Aysha Wong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mswong@admissions.ufl.edu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Email inquiries</a:t>
            </a:r>
          </a:p>
          <a:p>
            <a:pPr marL="0" indent="0" algn="ctr">
              <a:buNone/>
            </a:pPr>
            <a:r>
              <a:rPr lang="en-US" dirty="0" smtClean="0"/>
              <a:t>International@ufl.edu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9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385</TotalTime>
  <Words>184</Words>
  <Application>Microsoft Macintosh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International Admissions   Application and Credential Review</vt:lpstr>
      <vt:lpstr>Freshman Admission</vt:lpstr>
      <vt:lpstr> Transfer Admission-Lower Division  </vt:lpstr>
      <vt:lpstr> Transfer Admission-Upper Division  </vt:lpstr>
      <vt:lpstr>English Proficiency Requirements</vt:lpstr>
      <vt:lpstr>Credential Evaluation Services</vt:lpstr>
      <vt:lpstr>PowerPoint Presentation</vt:lpstr>
      <vt:lpstr>International Admissions  Contact Information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Admissions   Application and Credential Review</dc:title>
  <dc:creator>Mitchell, Chandra A</dc:creator>
  <cp:lastModifiedBy>Melissa Robinson</cp:lastModifiedBy>
  <cp:revision>34</cp:revision>
  <cp:lastPrinted>2015-02-27T14:09:29Z</cp:lastPrinted>
  <dcterms:created xsi:type="dcterms:W3CDTF">2015-02-25T17:45:15Z</dcterms:created>
  <dcterms:modified xsi:type="dcterms:W3CDTF">2015-03-04T15:49:30Z</dcterms:modified>
</cp:coreProperties>
</file>