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65"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397" autoAdjust="0"/>
    <p:restoredTop sz="94683" autoAdjust="0"/>
  </p:normalViewPr>
  <p:slideViewPr>
    <p:cSldViewPr>
      <p:cViewPr varScale="1">
        <p:scale>
          <a:sx n="113" d="100"/>
          <a:sy n="113" d="100"/>
        </p:scale>
        <p:origin x="-1232" y="-11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EED59F-C3A9-4866-A4B7-2E8C1088BC3D}" type="datetimeFigureOut">
              <a:rPr lang="en-US" smtClean="0"/>
              <a:t>3/4/15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209FFD-1B4D-40D3-A80C-004254A03AF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EED59F-C3A9-4866-A4B7-2E8C1088BC3D}" type="datetimeFigureOut">
              <a:rPr lang="en-US" smtClean="0"/>
              <a:t>3/4/15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209FFD-1B4D-40D3-A80C-004254A03AF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EED59F-C3A9-4866-A4B7-2E8C1088BC3D}" type="datetimeFigureOut">
              <a:rPr lang="en-US" smtClean="0"/>
              <a:t>3/4/15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209FFD-1B4D-40D3-A80C-004254A03AF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EED59F-C3A9-4866-A4B7-2E8C1088BC3D}" type="datetimeFigureOut">
              <a:rPr lang="en-US" smtClean="0"/>
              <a:t>3/4/15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209FFD-1B4D-40D3-A80C-004254A03AF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B6EED59F-C3A9-4866-A4B7-2E8C1088BC3D}" type="datetimeFigureOut">
              <a:rPr lang="en-US" smtClean="0"/>
              <a:t>3/4/15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209FFD-1B4D-40D3-A80C-004254A03AF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EED59F-C3A9-4866-A4B7-2E8C1088BC3D}" type="datetimeFigureOut">
              <a:rPr lang="en-US" smtClean="0"/>
              <a:t>3/4/15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209FFD-1B4D-40D3-A80C-004254A03AF1}"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EED59F-C3A9-4866-A4B7-2E8C1088BC3D}" type="datetimeFigureOut">
              <a:rPr lang="en-US" smtClean="0"/>
              <a:t>3/4/15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209FFD-1B4D-40D3-A80C-004254A03AF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EED59F-C3A9-4866-A4B7-2E8C1088BC3D}" type="datetimeFigureOut">
              <a:rPr lang="en-US" smtClean="0"/>
              <a:t>3/4/15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209FFD-1B4D-40D3-A80C-004254A03AF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EED59F-C3A9-4866-A4B7-2E8C1088BC3D}" type="datetimeFigureOut">
              <a:rPr lang="en-US" smtClean="0"/>
              <a:t>3/4/15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209FFD-1B4D-40D3-A80C-004254A03AF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B6EED59F-C3A9-4866-A4B7-2E8C1088BC3D}" type="datetimeFigureOut">
              <a:rPr lang="en-US" smtClean="0"/>
              <a:t>3/4/15</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99209FFD-1B4D-40D3-A80C-004254A03AF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EED59F-C3A9-4866-A4B7-2E8C1088BC3D}" type="datetimeFigureOut">
              <a:rPr lang="en-US" smtClean="0"/>
              <a:t>3/4/15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209FFD-1B4D-40D3-A80C-004254A03AF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B6EED59F-C3A9-4866-A4B7-2E8C1088BC3D}" type="datetimeFigureOut">
              <a:rPr lang="en-US" smtClean="0"/>
              <a:t>3/4/15</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99209FFD-1B4D-40D3-A80C-004254A03AF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vacounselor@ufl.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enefits.va.gov/gibill/post911_gibill.asp" TargetMode="External"/><Relationship Id="rId3" Type="http://schemas.openxmlformats.org/officeDocument/2006/relationships/hyperlink" Target="http://www.benefits.va.gov/gibill/post911_transfer.as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enefits.va.gov/GIBILL/resources/benefits_resources/rates/ch33/ch33rates080114.as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enefits.va.gov/gibill/handouts_forms.asp"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veterans.ufl.edu/" TargetMode="External"/><Relationship Id="rId4" Type="http://schemas.openxmlformats.org/officeDocument/2006/relationships/hyperlink" Target="https://www.ebenefits.va.gov/ebenefits/homepage" TargetMode="External"/><Relationship Id="rId1" Type="http://schemas.openxmlformats.org/officeDocument/2006/relationships/slideLayout" Target="../slideLayouts/slideLayout2.xml"/><Relationship Id="rId2" Type="http://schemas.openxmlformats.org/officeDocument/2006/relationships/hyperlink" Target="http://vabenefits.vba.va.gov/vonapp/default.as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registrar.ufl.edu/pdf/vaoutofstatefeewaiver.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Veteran Affairs Office</a:t>
            </a:r>
            <a:endParaRPr lang="en-US" dirty="0"/>
          </a:p>
        </p:txBody>
      </p:sp>
      <p:sp>
        <p:nvSpPr>
          <p:cNvPr id="3" name="Subtitle 2"/>
          <p:cNvSpPr>
            <a:spLocks noGrp="1"/>
          </p:cNvSpPr>
          <p:nvPr>
            <p:ph type="subTitle" idx="1"/>
          </p:nvPr>
        </p:nvSpPr>
        <p:spPr>
          <a:xfrm rot="19140000">
            <a:off x="816727" y="1412977"/>
            <a:ext cx="6511131" cy="1535097"/>
          </a:xfrm>
        </p:spPr>
        <p:txBody>
          <a:bodyPr/>
          <a:lstStyle/>
          <a:p>
            <a:r>
              <a:rPr lang="en-US" dirty="0" smtClean="0"/>
              <a:t>University of Florida</a:t>
            </a:r>
            <a:endParaRPr lang="en-US" dirty="0"/>
          </a:p>
        </p:txBody>
      </p:sp>
    </p:spTree>
    <p:extLst>
      <p:ext uri="{BB962C8B-B14F-4D97-AF65-F5344CB8AC3E}">
        <p14:creationId xmlns:p14="http://schemas.microsoft.com/office/powerpoint/2010/main" val="25142312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70C0"/>
                </a:solidFill>
              </a:rPr>
              <a:t>office  of Veterans services</a:t>
            </a:r>
          </a:p>
        </p:txBody>
      </p:sp>
      <p:sp>
        <p:nvSpPr>
          <p:cNvPr id="3" name="Content Placeholder 2"/>
          <p:cNvSpPr>
            <a:spLocks noGrp="1"/>
          </p:cNvSpPr>
          <p:nvPr>
            <p:ph idx="1"/>
          </p:nvPr>
        </p:nvSpPr>
        <p:spPr/>
        <p:txBody>
          <a:bodyPr>
            <a:normAutofit/>
          </a:bodyPr>
          <a:lstStyle/>
          <a:p>
            <a:r>
              <a:rPr lang="en-US" sz="2500" dirty="0" smtClean="0"/>
              <a:t>222 Criser Hall </a:t>
            </a:r>
          </a:p>
          <a:p>
            <a:r>
              <a:rPr lang="en-US" sz="2500" dirty="0" smtClean="0"/>
              <a:t>P.O. Box 114000</a:t>
            </a:r>
          </a:p>
          <a:p>
            <a:r>
              <a:rPr lang="en-US" sz="2500" dirty="0" smtClean="0"/>
              <a:t>Gainesville, FL 32611-4000</a:t>
            </a:r>
          </a:p>
          <a:p>
            <a:r>
              <a:rPr lang="en-US" sz="2500" dirty="0" smtClean="0"/>
              <a:t>Phone: (352)294-2948</a:t>
            </a:r>
          </a:p>
          <a:p>
            <a:r>
              <a:rPr lang="en-US" sz="2500" dirty="0" smtClean="0"/>
              <a:t>Fax: (352)846-2872</a:t>
            </a:r>
          </a:p>
          <a:p>
            <a:r>
              <a:rPr lang="en-US" sz="2500" dirty="0" smtClean="0"/>
              <a:t>E-mail: </a:t>
            </a:r>
            <a:r>
              <a:rPr lang="en-US" sz="2500" dirty="0" smtClean="0">
                <a:hlinkClick r:id="rId2"/>
              </a:rPr>
              <a:t>vacounselor@ufl.edu</a:t>
            </a:r>
            <a:endParaRPr lang="en-US" sz="2500" dirty="0" smtClean="0"/>
          </a:p>
          <a:p>
            <a:r>
              <a:rPr lang="en-US" sz="2500" dirty="0"/>
              <a:t>Website: http://veterans.ufl.edu/</a:t>
            </a:r>
          </a:p>
        </p:txBody>
      </p:sp>
    </p:spTree>
    <p:extLst>
      <p:ext uri="{BB962C8B-B14F-4D97-AF65-F5344CB8AC3E}">
        <p14:creationId xmlns:p14="http://schemas.microsoft.com/office/powerpoint/2010/main" val="370714997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70C0"/>
                </a:solidFill>
              </a:rPr>
              <a:t>office </a:t>
            </a:r>
            <a:r>
              <a:rPr lang="en-US" dirty="0" smtClean="0">
                <a:solidFill>
                  <a:srgbClr val="0070C0"/>
                </a:solidFill>
              </a:rPr>
              <a:t> of Veterans services</a:t>
            </a:r>
            <a:endParaRPr lang="en-US" dirty="0">
              <a:solidFill>
                <a:srgbClr val="0070C0"/>
              </a:solidFill>
            </a:endParaRPr>
          </a:p>
        </p:txBody>
      </p:sp>
      <p:sp>
        <p:nvSpPr>
          <p:cNvPr id="3" name="Content Placeholder 2"/>
          <p:cNvSpPr>
            <a:spLocks noGrp="1"/>
          </p:cNvSpPr>
          <p:nvPr>
            <p:ph idx="1"/>
          </p:nvPr>
        </p:nvSpPr>
        <p:spPr/>
        <p:txBody>
          <a:bodyPr/>
          <a:lstStyle/>
          <a:p>
            <a:pPr marL="0" indent="0"/>
            <a:endParaRPr lang="en-US" dirty="0"/>
          </a:p>
          <a:p>
            <a:pPr marL="0" indent="0"/>
            <a:r>
              <a:rPr lang="en-US" sz="2000" dirty="0" smtClean="0"/>
              <a:t>Veterans Services is under the domain of the </a:t>
            </a:r>
            <a:r>
              <a:rPr lang="en-US" sz="2000" dirty="0"/>
              <a:t>Office of the University </a:t>
            </a:r>
            <a:r>
              <a:rPr lang="en-US" sz="2000" dirty="0" smtClean="0"/>
              <a:t>Registrar.  The office serves </a:t>
            </a:r>
            <a:r>
              <a:rPr lang="en-US" sz="2000" dirty="0"/>
              <a:t>as the liaison between the University, its students, and the various federal, state, and local agencies concerned with veterans’ </a:t>
            </a:r>
            <a:r>
              <a:rPr lang="en-US" sz="2000" dirty="0" smtClean="0"/>
              <a:t>benefits which </a:t>
            </a:r>
            <a:r>
              <a:rPr lang="en-US" sz="2000" dirty="0"/>
              <a:t>includes the VA Regional Processing </a:t>
            </a:r>
            <a:r>
              <a:rPr lang="en-US" sz="2000" dirty="0" smtClean="0"/>
              <a:t>Office and the State Approving Agency .  Two full time professionals and several work-study students provide services to veterans and their dependents that include outreach, certification, general counseling and overall advocacy for veterans. </a:t>
            </a:r>
          </a:p>
          <a:p>
            <a:pPr marL="0" indent="0"/>
            <a:endParaRPr lang="en-US" dirty="0"/>
          </a:p>
        </p:txBody>
      </p:sp>
    </p:spTree>
    <p:extLst>
      <p:ext uri="{BB962C8B-B14F-4D97-AF65-F5344CB8AC3E}">
        <p14:creationId xmlns:p14="http://schemas.microsoft.com/office/powerpoint/2010/main" val="320074406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SERVICES provided:</a:t>
            </a:r>
            <a:r>
              <a:rPr lang="en-US" dirty="0">
                <a:solidFill>
                  <a:srgbClr val="0070C0"/>
                </a:solidFill>
              </a:rPr>
              <a:t/>
            </a:r>
            <a:br>
              <a:rPr lang="en-US" dirty="0">
                <a:solidFill>
                  <a:srgbClr val="0070C0"/>
                </a:solidFill>
              </a:rPr>
            </a:br>
            <a:endParaRPr lang="en-US" dirty="0">
              <a:solidFill>
                <a:srgbClr val="0070C0"/>
              </a:solidFill>
            </a:endParaRPr>
          </a:p>
        </p:txBody>
      </p:sp>
      <p:sp>
        <p:nvSpPr>
          <p:cNvPr id="3" name="Content Placeholder 2"/>
          <p:cNvSpPr>
            <a:spLocks noGrp="1"/>
          </p:cNvSpPr>
          <p:nvPr>
            <p:ph idx="1"/>
          </p:nvPr>
        </p:nvSpPr>
        <p:spPr>
          <a:xfrm>
            <a:off x="822960" y="762000"/>
            <a:ext cx="7520940" cy="3918477"/>
          </a:xfrm>
        </p:spPr>
        <p:txBody>
          <a:bodyPr>
            <a:normAutofit/>
          </a:bodyPr>
          <a:lstStyle/>
          <a:p>
            <a:pPr>
              <a:buFont typeface="Arial" panose="020B0604020202020204" pitchFamily="34" charset="0"/>
              <a:buChar char="•"/>
            </a:pPr>
            <a:r>
              <a:rPr lang="en-US" dirty="0"/>
              <a:t>Advising </a:t>
            </a:r>
            <a:r>
              <a:rPr lang="en-US" dirty="0" smtClean="0"/>
              <a:t> and certification of educational benefits</a:t>
            </a:r>
          </a:p>
          <a:p>
            <a:pPr>
              <a:buFont typeface="Arial" panose="020B0604020202020204" pitchFamily="34" charset="0"/>
              <a:buChar char="•"/>
            </a:pPr>
            <a:endParaRPr lang="en-US" dirty="0"/>
          </a:p>
          <a:p>
            <a:pPr>
              <a:buFont typeface="Arial" panose="020B0604020202020204" pitchFamily="34" charset="0"/>
              <a:buChar char="•"/>
            </a:pPr>
            <a:r>
              <a:rPr lang="en-US" dirty="0" smtClean="0"/>
              <a:t>Veterans Out -of- State Fee Waiver</a:t>
            </a:r>
          </a:p>
          <a:p>
            <a:pPr>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Licensing </a:t>
            </a:r>
            <a:r>
              <a:rPr lang="en-US" dirty="0"/>
              <a:t>and Certification</a:t>
            </a:r>
          </a:p>
          <a:p>
            <a:pPr>
              <a:buFont typeface="Arial" panose="020B0604020202020204" pitchFamily="34" charset="0"/>
              <a:buChar char="•"/>
            </a:pPr>
            <a:endParaRPr lang="en-US" dirty="0"/>
          </a:p>
          <a:p>
            <a:pPr>
              <a:buFont typeface="Arial" panose="020B0604020202020204" pitchFamily="34" charset="0"/>
              <a:buChar char="•"/>
            </a:pPr>
            <a:r>
              <a:rPr lang="en-US" dirty="0" smtClean="0"/>
              <a:t>Tuition Deferments</a:t>
            </a: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Military training to college credit</a:t>
            </a:r>
          </a:p>
          <a:p>
            <a:pPr marL="285750" indent="-285750">
              <a:buFont typeface="Arial" panose="020B0604020202020204" pitchFamily="34" charset="0"/>
              <a:buChar char="•"/>
            </a:pPr>
            <a:endParaRPr lang="en-US" dirty="0"/>
          </a:p>
          <a:p>
            <a:pPr>
              <a:buFont typeface="Arial" panose="020B0604020202020204" pitchFamily="34" charset="0"/>
              <a:buChar char="•"/>
            </a:pPr>
            <a:r>
              <a:rPr lang="en-US" dirty="0"/>
              <a:t>Any GI Bill debt issues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61826269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Post 9/11 </a:t>
            </a:r>
            <a:r>
              <a:rPr lang="en-US" dirty="0" err="1" smtClean="0">
                <a:solidFill>
                  <a:srgbClr val="0070C0"/>
                </a:solidFill>
              </a:rPr>
              <a:t>gi</a:t>
            </a:r>
            <a:r>
              <a:rPr lang="en-US" dirty="0" smtClean="0">
                <a:solidFill>
                  <a:srgbClr val="0070C0"/>
                </a:solidFill>
              </a:rPr>
              <a:t> bill OR chapter 33</a:t>
            </a:r>
            <a:endParaRPr lang="en-US" dirty="0">
              <a:solidFill>
                <a:srgbClr val="0070C0"/>
              </a:solidFill>
            </a:endParaRP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If you have at least 90 days of aggregate active duty service after Sept. 10, 2001, and are still on active duty, or if you are an honorably discharged </a:t>
            </a:r>
            <a:r>
              <a:rPr lang="en-US" dirty="0" smtClean="0"/>
              <a:t>veteran </a:t>
            </a:r>
            <a:r>
              <a:rPr lang="en-US" dirty="0"/>
              <a:t>or were discharged with a service-connected disability after 30 days, you may be eligible for this </a:t>
            </a:r>
            <a:r>
              <a:rPr lang="en-US" dirty="0" smtClean="0"/>
              <a:t>VA-administered program. </a:t>
            </a:r>
            <a:r>
              <a:rPr lang="en-US" dirty="0" smtClean="0">
                <a:hlinkClick r:id="rId2"/>
              </a:rPr>
              <a:t>http</a:t>
            </a:r>
            <a:r>
              <a:rPr lang="en-US" dirty="0">
                <a:hlinkClick r:id="rId2"/>
              </a:rPr>
              <a:t>://</a:t>
            </a:r>
            <a:r>
              <a:rPr lang="en-US" dirty="0" smtClean="0">
                <a:hlinkClick r:id="rId2"/>
              </a:rPr>
              <a:t>www.benefits.va.gov/gibill/post911_gibill.asp</a:t>
            </a:r>
            <a:endParaRPr lang="en-US" dirty="0" smtClean="0"/>
          </a:p>
          <a:p>
            <a:pPr>
              <a:buFont typeface="Arial" panose="020B0604020202020204" pitchFamily="34" charset="0"/>
              <a:buChar char="•"/>
            </a:pPr>
            <a:r>
              <a:rPr lang="en-US" dirty="0"/>
              <a:t>The transferability option under the Post-9/11 GI Bill allows </a:t>
            </a:r>
            <a:r>
              <a:rPr lang="en-US" dirty="0" smtClean="0"/>
              <a:t>Service members </a:t>
            </a:r>
            <a:r>
              <a:rPr lang="en-US" dirty="0"/>
              <a:t>to transfer all or some unused benefits to their spouse or dependent children. The Department of Defense (DoD) determines whether or not you can transfer benefits to your family. Once the DoD approves benefits for transfer, the new beneficiaries </a:t>
            </a:r>
            <a:r>
              <a:rPr lang="en-US" dirty="0" smtClean="0"/>
              <a:t>may apply for them. </a:t>
            </a:r>
            <a:r>
              <a:rPr lang="en-US" dirty="0" smtClean="0">
                <a:hlinkClick r:id="rId3"/>
              </a:rPr>
              <a:t>http</a:t>
            </a:r>
            <a:r>
              <a:rPr lang="en-US" dirty="0">
                <a:hlinkClick r:id="rId3"/>
              </a:rPr>
              <a:t>://www.benefits.va.gov/gibill/post911_transfer.asp</a:t>
            </a:r>
            <a:endParaRPr lang="en-US" dirty="0" smtClean="0"/>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331805255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Post 9/11 and online programs</a:t>
            </a:r>
            <a:endParaRPr lang="en-US" dirty="0">
              <a:solidFill>
                <a:srgbClr val="0070C0"/>
              </a:solidFill>
            </a:endParaRPr>
          </a:p>
        </p:txBody>
      </p:sp>
      <p:sp>
        <p:nvSpPr>
          <p:cNvPr id="3" name="Content Placeholder 2"/>
          <p:cNvSpPr>
            <a:spLocks noGrp="1"/>
          </p:cNvSpPr>
          <p:nvPr>
            <p:ph idx="1"/>
          </p:nvPr>
        </p:nvSpPr>
        <p:spPr/>
        <p:txBody>
          <a:bodyPr>
            <a:normAutofit fontScale="92500" lnSpcReduction="10000"/>
          </a:bodyPr>
          <a:lstStyle/>
          <a:p>
            <a:r>
              <a:rPr lang="en-US" sz="1700" dirty="0" smtClean="0"/>
              <a:t>Post </a:t>
            </a:r>
            <a:r>
              <a:rPr lang="en-US" sz="1700" dirty="0"/>
              <a:t>9/11 will pay </a:t>
            </a:r>
            <a:r>
              <a:rPr lang="en-US" sz="1700" dirty="0" smtClean="0"/>
              <a:t> to the school, all </a:t>
            </a:r>
            <a:r>
              <a:rPr lang="en-US" sz="1700" dirty="0"/>
              <a:t>in-state tuition and </a:t>
            </a:r>
            <a:r>
              <a:rPr lang="en-US" sz="1700" dirty="0" smtClean="0"/>
              <a:t>fees.</a:t>
            </a:r>
          </a:p>
          <a:p>
            <a:r>
              <a:rPr lang="en-US" sz="1700" dirty="0" smtClean="0"/>
              <a:t>Students receive </a:t>
            </a:r>
            <a:r>
              <a:rPr lang="en-US" sz="1700" dirty="0"/>
              <a:t>a book stipend of $41.67 per credit </a:t>
            </a:r>
            <a:r>
              <a:rPr lang="en-US" sz="1700" dirty="0" smtClean="0"/>
              <a:t>hour up to $1000 per year.</a:t>
            </a:r>
            <a:endParaRPr lang="en-US" sz="1700" dirty="0"/>
          </a:p>
          <a:p>
            <a:r>
              <a:rPr lang="en-US" sz="1700" dirty="0" smtClean="0"/>
              <a:t>Students also receive a monthly housing allowance (MHA).  Resident students receive a rate based on the zip code of our school.  Students who are exclusively online  receive a rate one half of the national average, which is currently  $754.50 per month.  In order for the student to receive the full MHA they must be enrolled in at least one credit hour in an on campus course.  Veterans who are currently on active duty do not receive this stipend.</a:t>
            </a:r>
          </a:p>
          <a:p>
            <a:r>
              <a:rPr lang="en-US" sz="1700" dirty="0" smtClean="0"/>
              <a:t>Full payment of all benefits is based on a student’s eligibility </a:t>
            </a:r>
            <a:r>
              <a:rPr lang="en-US" sz="1700" dirty="0"/>
              <a:t>rating.  This percentage is determined by their active duty time served after September  10, 2001. Students with less than 100% eligibility will receive a proportional amount.</a:t>
            </a:r>
          </a:p>
          <a:p>
            <a:endParaRPr lang="en-US" dirty="0" smtClean="0"/>
          </a:p>
          <a:p>
            <a:r>
              <a:rPr lang="en-US" sz="1500" dirty="0" smtClean="0">
                <a:hlinkClick r:id="rId2"/>
              </a:rPr>
              <a:t>http</a:t>
            </a:r>
            <a:r>
              <a:rPr lang="en-US" sz="1500" dirty="0">
                <a:hlinkClick r:id="rId2"/>
              </a:rPr>
              <a:t>://benefits.va.gov/GIBILL/resources/benefits_resources/rates/ch33/ch33rates080114.asp</a:t>
            </a:r>
            <a:endParaRPr lang="en-US" sz="1500" dirty="0"/>
          </a:p>
        </p:txBody>
      </p:sp>
    </p:spTree>
    <p:extLst>
      <p:ext uri="{BB962C8B-B14F-4D97-AF65-F5344CB8AC3E}">
        <p14:creationId xmlns:p14="http://schemas.microsoft.com/office/powerpoint/2010/main" val="126189561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Other </a:t>
            </a:r>
            <a:r>
              <a:rPr lang="en-US" dirty="0" err="1" smtClean="0">
                <a:solidFill>
                  <a:srgbClr val="0070C0"/>
                </a:solidFill>
              </a:rPr>
              <a:t>va</a:t>
            </a:r>
            <a:r>
              <a:rPr lang="en-US" dirty="0" smtClean="0">
                <a:solidFill>
                  <a:srgbClr val="0070C0"/>
                </a:solidFill>
              </a:rPr>
              <a:t> educational benefits </a:t>
            </a:r>
            <a:endParaRPr lang="en-US" dirty="0">
              <a:solidFill>
                <a:srgbClr val="0070C0"/>
              </a:solidFill>
            </a:endParaRPr>
          </a:p>
        </p:txBody>
      </p:sp>
      <p:sp>
        <p:nvSpPr>
          <p:cNvPr id="3" name="Content Placeholder 2"/>
          <p:cNvSpPr>
            <a:spLocks noGrp="1"/>
          </p:cNvSpPr>
          <p:nvPr>
            <p:ph idx="1"/>
          </p:nvPr>
        </p:nvSpPr>
        <p:spPr/>
        <p:txBody>
          <a:bodyPr>
            <a:normAutofit lnSpcReduction="10000"/>
          </a:bodyPr>
          <a:lstStyle/>
          <a:p>
            <a:pPr>
              <a:buFont typeface="Arial" panose="020B0604020202020204" pitchFamily="34" charset="0"/>
              <a:buChar char="•"/>
            </a:pPr>
            <a:r>
              <a:rPr lang="en-US" dirty="0" smtClean="0"/>
              <a:t>Chapter 30 (Montgomery GI Bill) </a:t>
            </a:r>
          </a:p>
          <a:p>
            <a:pPr marL="0" indent="0"/>
            <a:r>
              <a:rPr lang="en-US" dirty="0" smtClean="0"/>
              <a:t>Includes  a monthly stipend of $1,717.00, if student is going to school full time. </a:t>
            </a:r>
          </a:p>
          <a:p>
            <a:pPr marL="285750" indent="-285750">
              <a:buFont typeface="Arial" panose="020B0604020202020204" pitchFamily="34" charset="0"/>
              <a:buChar char="•"/>
            </a:pPr>
            <a:r>
              <a:rPr lang="en-US" dirty="0" smtClean="0"/>
              <a:t>Chapter 35 (Dependents Education Assistance Program)</a:t>
            </a:r>
          </a:p>
          <a:p>
            <a:pPr marL="0" indent="0"/>
            <a:r>
              <a:rPr lang="en-US" dirty="0" smtClean="0"/>
              <a:t>Student must be the dependent of a veteran who has a 100% service connected disability or was killed while serving in the military. Monthly stipend is $1,018.00. </a:t>
            </a:r>
          </a:p>
          <a:p>
            <a:pPr marL="285750" indent="-285750">
              <a:buFont typeface="Arial" panose="020B0604020202020204" pitchFamily="34" charset="0"/>
              <a:buChar char="•"/>
            </a:pPr>
            <a:r>
              <a:rPr lang="en-US" dirty="0" smtClean="0"/>
              <a:t>Chapter 1606 &amp; 1607 (Reserve or Guard Education Assistance Program) </a:t>
            </a:r>
          </a:p>
          <a:p>
            <a:pPr marL="0" indent="0"/>
            <a:r>
              <a:rPr lang="en-US" dirty="0"/>
              <a:t>Members who are actively participating in the selective Reserve. This includes the Army, Naval, Air Force, Marine Corps, Coast Guard, Army National, and Air National Guard. </a:t>
            </a:r>
            <a:r>
              <a:rPr lang="en-US" dirty="0" smtClean="0"/>
              <a:t>Students only receive a monthly stipend and it varies  according to length of service and contract. </a:t>
            </a:r>
            <a:endParaRPr lang="en-US" dirty="0"/>
          </a:p>
          <a:p>
            <a:pPr marL="0" indent="0"/>
            <a:endParaRPr lang="en-US" dirty="0" smtClean="0"/>
          </a:p>
          <a:p>
            <a:pPr marL="0" indent="0"/>
            <a:r>
              <a:rPr lang="en-US" dirty="0">
                <a:hlinkClick r:id="rId2"/>
              </a:rPr>
              <a:t> http://www.benefits.va.gov/gibill/handouts_forms.asp</a:t>
            </a:r>
            <a:endParaRPr lang="en-US" dirty="0"/>
          </a:p>
        </p:txBody>
      </p:sp>
    </p:spTree>
    <p:extLst>
      <p:ext uri="{BB962C8B-B14F-4D97-AF65-F5344CB8AC3E}">
        <p14:creationId xmlns:p14="http://schemas.microsoft.com/office/powerpoint/2010/main" val="168855954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152400"/>
            <a:ext cx="7520940" cy="762000"/>
          </a:xfrm>
        </p:spPr>
        <p:txBody>
          <a:bodyPr/>
          <a:lstStyle/>
          <a:p>
            <a:r>
              <a:rPr lang="en-US" dirty="0" smtClean="0">
                <a:solidFill>
                  <a:srgbClr val="0070C0"/>
                </a:solidFill>
              </a:rPr>
              <a:t>How do students get started?</a:t>
            </a:r>
            <a:endParaRPr lang="en-US" dirty="0">
              <a:solidFill>
                <a:srgbClr val="0070C0"/>
              </a:solidFill>
            </a:endParaRPr>
          </a:p>
        </p:txBody>
      </p:sp>
      <p:sp>
        <p:nvSpPr>
          <p:cNvPr id="3" name="Content Placeholder 2"/>
          <p:cNvSpPr>
            <a:spLocks noGrp="1"/>
          </p:cNvSpPr>
          <p:nvPr>
            <p:ph idx="1"/>
          </p:nvPr>
        </p:nvSpPr>
        <p:spPr>
          <a:xfrm>
            <a:off x="822960" y="762000"/>
            <a:ext cx="7520940" cy="3918477"/>
          </a:xfrm>
        </p:spPr>
        <p:txBody>
          <a:bodyPr>
            <a:normAutofit lnSpcReduction="10000"/>
          </a:bodyPr>
          <a:lstStyle/>
          <a:p>
            <a:pPr marL="0" indent="0"/>
            <a:r>
              <a:rPr lang="en-US" dirty="0" smtClean="0"/>
              <a:t>1. Students will initially apply for their benefit through VONAPP</a:t>
            </a:r>
          </a:p>
          <a:p>
            <a:pPr marL="0" indent="0"/>
            <a:r>
              <a:rPr lang="en-US" i="1" dirty="0"/>
              <a:t>The VONAPP (</a:t>
            </a:r>
            <a:r>
              <a:rPr lang="en-US" i="1" u="sng" dirty="0"/>
              <a:t>V</a:t>
            </a:r>
            <a:r>
              <a:rPr lang="en-US" i="1" dirty="0"/>
              <a:t>eterans </a:t>
            </a:r>
            <a:r>
              <a:rPr lang="en-US" i="1" u="sng" dirty="0"/>
              <a:t>On</a:t>
            </a:r>
            <a:r>
              <a:rPr lang="en-US" i="1" dirty="0"/>
              <a:t> Line </a:t>
            </a:r>
            <a:r>
              <a:rPr lang="en-US" i="1" u="sng" dirty="0"/>
              <a:t>App</a:t>
            </a:r>
            <a:r>
              <a:rPr lang="en-US" i="1" dirty="0"/>
              <a:t>lication) website is an official U.S. Department of Veterans Affairs (VA) website that enables service members, veterans and their beneficiaries, and other designated individuals to apply for </a:t>
            </a:r>
            <a:r>
              <a:rPr lang="en-US" i="1" dirty="0" smtClean="0"/>
              <a:t>benefits: </a:t>
            </a:r>
            <a:r>
              <a:rPr lang="en-US" i="1" dirty="0">
                <a:hlinkClick r:id="rId2"/>
              </a:rPr>
              <a:t>http://</a:t>
            </a:r>
            <a:r>
              <a:rPr lang="en-US" i="1" dirty="0" smtClean="0">
                <a:hlinkClick r:id="rId2"/>
              </a:rPr>
              <a:t>vabenefits.vba.va.gov/vonapp/default.asp</a:t>
            </a:r>
            <a:endParaRPr lang="en-US" i="1" dirty="0" smtClean="0"/>
          </a:p>
          <a:p>
            <a:pPr marL="0" indent="0"/>
            <a:r>
              <a:rPr lang="en-US" dirty="0" smtClean="0"/>
              <a:t>2. Once students are admitted into the university and have applied for their benefit, they can fill out the online  UF Enrollment Certification Request  found at </a:t>
            </a:r>
            <a:r>
              <a:rPr lang="en-US" dirty="0" smtClean="0">
                <a:hlinkClick r:id="rId3"/>
              </a:rPr>
              <a:t>http</a:t>
            </a:r>
            <a:r>
              <a:rPr lang="en-US" dirty="0">
                <a:hlinkClick r:id="rId3"/>
              </a:rPr>
              <a:t>://</a:t>
            </a:r>
            <a:r>
              <a:rPr lang="en-US" dirty="0" smtClean="0">
                <a:hlinkClick r:id="rId3"/>
              </a:rPr>
              <a:t>veterans.ufl.edu/</a:t>
            </a:r>
            <a:endParaRPr lang="en-US" dirty="0" smtClean="0"/>
          </a:p>
          <a:p>
            <a:pPr marL="0" indent="0"/>
            <a:r>
              <a:rPr lang="en-US" dirty="0" smtClean="0"/>
              <a:t>This form must be filled out every term a student wants to utilize their benefits.</a:t>
            </a:r>
          </a:p>
          <a:p>
            <a:pPr marL="0" indent="0"/>
            <a:r>
              <a:rPr lang="en-US" dirty="0" smtClean="0"/>
              <a:t>3. Students are required to submit a copy of their Certificate of Eligibility . This document provides us with their eligibility rating  and the length of time they will have to use their benefit. Students can obtain this letter by creating a premium account through </a:t>
            </a:r>
            <a:r>
              <a:rPr lang="en-US" dirty="0" err="1" smtClean="0"/>
              <a:t>Ebenefits</a:t>
            </a:r>
            <a:r>
              <a:rPr lang="en-US" dirty="0" smtClean="0"/>
              <a:t>. </a:t>
            </a:r>
            <a:r>
              <a:rPr lang="en-US" dirty="0" smtClean="0">
                <a:hlinkClick r:id="rId4"/>
              </a:rPr>
              <a:t>https://www.ebenefits.va.gov/ebenefits/homepage</a:t>
            </a:r>
            <a:endParaRPr lang="en-US" dirty="0" smtClean="0"/>
          </a:p>
          <a:p>
            <a:pPr marL="0" indent="0"/>
            <a:r>
              <a:rPr lang="en-US" dirty="0" err="1" smtClean="0"/>
              <a:t>Ebenefits</a:t>
            </a:r>
            <a:r>
              <a:rPr lang="en-US" dirty="0" smtClean="0"/>
              <a:t> also provides veterans with access to DD-214’s or other documentation from their military service and additional VA benefits. </a:t>
            </a:r>
          </a:p>
          <a:p>
            <a:pPr marL="0" indent="0"/>
            <a:endParaRPr lang="en-US" dirty="0"/>
          </a:p>
        </p:txBody>
      </p:sp>
    </p:spTree>
    <p:extLst>
      <p:ext uri="{BB962C8B-B14F-4D97-AF65-F5344CB8AC3E}">
        <p14:creationId xmlns:p14="http://schemas.microsoft.com/office/powerpoint/2010/main" val="109406015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dnajera\AppData\Local\Microsoft\Windows\Temporary Internet Files\Content.IE5\XYM90OHM\arrow-orange-right-6041-larg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5200" y="3505200"/>
            <a:ext cx="360000" cy="3414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916329"/>
            <a:ext cx="6257925" cy="5586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914400" y="304800"/>
            <a:ext cx="7162800" cy="523220"/>
          </a:xfrm>
          <a:prstGeom prst="rect">
            <a:avLst/>
          </a:prstGeom>
          <a:noFill/>
        </p:spPr>
        <p:txBody>
          <a:bodyPr wrap="square" rtlCol="0">
            <a:spAutoFit/>
          </a:bodyPr>
          <a:lstStyle/>
          <a:p>
            <a:pPr algn="ctr"/>
            <a:r>
              <a:rPr lang="en-US" sz="2800" dirty="0"/>
              <a:t>http://veterans.ufl.edu/</a:t>
            </a:r>
          </a:p>
        </p:txBody>
      </p:sp>
      <p:sp>
        <p:nvSpPr>
          <p:cNvPr id="5" name="Left Arrow 4"/>
          <p:cNvSpPr/>
          <p:nvPr/>
        </p:nvSpPr>
        <p:spPr>
          <a:xfrm>
            <a:off x="5029200" y="5105400"/>
            <a:ext cx="685800" cy="304800"/>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813497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520940" cy="381000"/>
          </a:xfrm>
        </p:spPr>
        <p:txBody>
          <a:bodyPr/>
          <a:lstStyle/>
          <a:p>
            <a:r>
              <a:rPr lang="en-US" dirty="0" smtClean="0">
                <a:solidFill>
                  <a:srgbClr val="0070C0"/>
                </a:solidFill>
              </a:rPr>
              <a:t>OUT- OF- STATE FEE Waiver</a:t>
            </a:r>
            <a:endParaRPr lang="en-US" dirty="0">
              <a:solidFill>
                <a:srgbClr val="0070C0"/>
              </a:solidFill>
            </a:endParaRPr>
          </a:p>
        </p:txBody>
      </p:sp>
      <p:sp>
        <p:nvSpPr>
          <p:cNvPr id="3" name="Content Placeholder 2"/>
          <p:cNvSpPr>
            <a:spLocks noGrp="1"/>
          </p:cNvSpPr>
          <p:nvPr>
            <p:ph idx="1"/>
          </p:nvPr>
        </p:nvSpPr>
        <p:spPr/>
        <p:txBody>
          <a:bodyPr/>
          <a:lstStyle/>
          <a:p>
            <a:r>
              <a:rPr lang="en-US" dirty="0" smtClean="0"/>
              <a:t>In accordance to Florida Statute 1009.26(13)(a), honorably discharged veterans of the United States Armed Forces, the United States Reserve Forces, or the National Guard who physically reside in the state of Florida may request an out-of-state fee waiver.  </a:t>
            </a:r>
          </a:p>
          <a:p>
            <a:r>
              <a:rPr lang="en-US" dirty="0" smtClean="0"/>
              <a:t>Waiver is applicable for 110 percent of  the required credit hours of the degree or certificate program.</a:t>
            </a:r>
          </a:p>
          <a:p>
            <a:r>
              <a:rPr lang="en-US" dirty="0" smtClean="0"/>
              <a:t>Proof of honorable discharge  and residence in Florida is required.</a:t>
            </a:r>
          </a:p>
          <a:p>
            <a:r>
              <a:rPr lang="en-US" dirty="0" smtClean="0"/>
              <a:t>Application </a:t>
            </a:r>
            <a:r>
              <a:rPr lang="en-US" dirty="0"/>
              <a:t>for waiver is here: </a:t>
            </a:r>
            <a:r>
              <a:rPr lang="en-US" dirty="0">
                <a:hlinkClick r:id="rId2"/>
              </a:rPr>
              <a:t>http://</a:t>
            </a:r>
            <a:r>
              <a:rPr lang="en-US" dirty="0" smtClean="0">
                <a:hlinkClick r:id="rId2"/>
              </a:rPr>
              <a:t>registrar.ufl.edu/pdf/vaoutofstatefeewaiver.pdf</a:t>
            </a:r>
            <a:endParaRPr lang="en-US" dirty="0" smtClean="0"/>
          </a:p>
          <a:p>
            <a:r>
              <a:rPr lang="en-US" dirty="0" smtClean="0"/>
              <a:t>***For terms beginning after July  1, 2015, a new Federal Law offering out-of-state fee waivers  for veterans and dependents will take effect.  </a:t>
            </a:r>
            <a:endParaRPr lang="en-US" dirty="0"/>
          </a:p>
        </p:txBody>
      </p:sp>
    </p:spTree>
    <p:extLst>
      <p:ext uri="{BB962C8B-B14F-4D97-AF65-F5344CB8AC3E}">
        <p14:creationId xmlns:p14="http://schemas.microsoft.com/office/powerpoint/2010/main" val="274764501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975</TotalTime>
  <Words>838</Words>
  <Application>Microsoft Macintosh PowerPoint</Application>
  <PresentationFormat>On-screen Show (4:3)</PresentationFormat>
  <Paragraphs>58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Angles</vt:lpstr>
      <vt:lpstr>Veteran Affairs Office</vt:lpstr>
      <vt:lpstr>office  of Veterans services</vt:lpstr>
      <vt:lpstr>SERVICES provided: </vt:lpstr>
      <vt:lpstr>Post 9/11 gi bill OR chapter 33</vt:lpstr>
      <vt:lpstr>Post 9/11 and online programs</vt:lpstr>
      <vt:lpstr>Other va educational benefits </vt:lpstr>
      <vt:lpstr>How do students get started?</vt:lpstr>
      <vt:lpstr>PowerPoint Presentation</vt:lpstr>
      <vt:lpstr>OUT- OF- STATE FEE Waiver</vt:lpstr>
      <vt:lpstr>office  of Veterans services</vt:lpstr>
    </vt:vector>
  </TitlesOfParts>
  <Company>University of Florida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Veteran Affairs Office</dc:title>
  <dc:creator>Najera, Damaris</dc:creator>
  <cp:lastModifiedBy>Melissa Robinson</cp:lastModifiedBy>
  <cp:revision>51</cp:revision>
  <dcterms:created xsi:type="dcterms:W3CDTF">2015-02-23T13:29:57Z</dcterms:created>
  <dcterms:modified xsi:type="dcterms:W3CDTF">2015-03-04T15:49:09Z</dcterms:modified>
</cp:coreProperties>
</file>