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7" r:id="rId4"/>
    <p:sldId id="278" r:id="rId5"/>
    <p:sldId id="279" r:id="rId6"/>
    <p:sldId id="280" r:id="rId7"/>
    <p:sldId id="266" r:id="rId8"/>
    <p:sldId id="282" r:id="rId9"/>
    <p:sldId id="281" r:id="rId10"/>
    <p:sldId id="271" r:id="rId11"/>
    <p:sldId id="268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12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Veteran Gender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77257072290391"/>
          <c:y val="0.136345621102622"/>
          <c:w val="0.922274292770961"/>
          <c:h val="0.739789760326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Spring 2014 Veteran Gender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586.0</c:v>
                </c:pt>
                <c:pt idx="1">
                  <c:v>135.0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 2015 Veteran Gender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507.0</c:v>
                </c:pt>
                <c:pt idx="1">
                  <c:v>141.0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2144800760"/>
        <c:axId val="2110708424"/>
      </c:barChart>
      <c:catAx>
        <c:axId val="-2144800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708424"/>
        <c:crosses val="autoZero"/>
        <c:auto val="1"/>
        <c:lblAlgn val="ctr"/>
        <c:lblOffset val="100"/>
        <c:noMultiLvlLbl val="0"/>
      </c:catAx>
      <c:valAx>
        <c:axId val="2110708424"/>
        <c:scaling>
          <c:orientation val="minMax"/>
          <c:max val="6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800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Veteran Race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Spring 2014 Veteran Race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523.0</c:v>
                </c:pt>
                <c:pt idx="1">
                  <c:v>74.0</c:v>
                </c:pt>
                <c:pt idx="2">
                  <c:v>43.0</c:v>
                </c:pt>
                <c:pt idx="3">
                  <c:v>31.0</c:v>
                </c:pt>
                <c:pt idx="4">
                  <c:v>50.0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 2015 Veteran Race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453.0</c:v>
                </c:pt>
                <c:pt idx="1">
                  <c:v>78.0</c:v>
                </c:pt>
                <c:pt idx="2">
                  <c:v>45.0</c:v>
                </c:pt>
                <c:pt idx="3">
                  <c:v>20.0</c:v>
                </c:pt>
                <c:pt idx="4">
                  <c:v>52.0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2140709496"/>
        <c:axId val="2082186680"/>
      </c:barChart>
      <c:catAx>
        <c:axId val="-2140709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186680"/>
        <c:crosses val="autoZero"/>
        <c:auto val="1"/>
        <c:lblAlgn val="ctr"/>
        <c:lblOffset val="100"/>
        <c:noMultiLvlLbl val="0"/>
      </c:catAx>
      <c:valAx>
        <c:axId val="2082186680"/>
        <c:scaling>
          <c:orientation val="minMax"/>
          <c:max val="5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70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Veteran Age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3923731696079"/>
          <c:y val="0.0739012987660399"/>
          <c:w val="0.941154872922387"/>
          <c:h val="0.743674415851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Spring 2014 Veteran Age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18 - 24 years old</c:v>
                </c:pt>
                <c:pt idx="1">
                  <c:v>25 - 34 years old</c:v>
                </c:pt>
                <c:pt idx="2">
                  <c:v>35 - 44 years old</c:v>
                </c:pt>
                <c:pt idx="3">
                  <c:v>45 - 54 years old</c:v>
                </c:pt>
                <c:pt idx="4">
                  <c:v>55 - 64 years old</c:v>
                </c:pt>
                <c:pt idx="5">
                  <c:v>65 - 74 years old</c:v>
                </c:pt>
                <c:pt idx="6">
                  <c:v>75 years or older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60.0</c:v>
                </c:pt>
                <c:pt idx="1">
                  <c:v>384.0</c:v>
                </c:pt>
                <c:pt idx="2">
                  <c:v>191.0</c:v>
                </c:pt>
                <c:pt idx="3">
                  <c:v>58.0</c:v>
                </c:pt>
                <c:pt idx="4">
                  <c:v>24.0</c:v>
                </c:pt>
                <c:pt idx="5">
                  <c:v>3.0</c:v>
                </c:pt>
                <c:pt idx="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 2015 Veteran Age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18 - 24 years old</c:v>
                </c:pt>
                <c:pt idx="1">
                  <c:v>25 - 34 years old</c:v>
                </c:pt>
                <c:pt idx="2">
                  <c:v>35 - 44 years old</c:v>
                </c:pt>
                <c:pt idx="3">
                  <c:v>45 - 54 years old</c:v>
                </c:pt>
                <c:pt idx="4">
                  <c:v>55 - 64 years old</c:v>
                </c:pt>
                <c:pt idx="5">
                  <c:v>65 - 74 years old</c:v>
                </c:pt>
                <c:pt idx="6">
                  <c:v>75 years or older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113.0</c:v>
                </c:pt>
                <c:pt idx="1">
                  <c:v>307.0</c:v>
                </c:pt>
                <c:pt idx="2">
                  <c:v>143.0</c:v>
                </c:pt>
                <c:pt idx="3">
                  <c:v>64.0</c:v>
                </c:pt>
                <c:pt idx="4">
                  <c:v>17.0</c:v>
                </c:pt>
                <c:pt idx="5">
                  <c:v>2.0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2140807480"/>
        <c:axId val="-2140803960"/>
      </c:barChart>
      <c:catAx>
        <c:axId val="-2140807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803960"/>
        <c:crosses val="autoZero"/>
        <c:auto val="1"/>
        <c:lblAlgn val="ctr"/>
        <c:lblOffset val="100"/>
        <c:noMultiLvlLbl val="0"/>
      </c:catAx>
      <c:valAx>
        <c:axId val="-2140803960"/>
        <c:scaling>
          <c:orientation val="minMax"/>
          <c:max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807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97568008372"/>
          <c:y val="0.906700749473842"/>
          <c:w val="0.432804766073838"/>
          <c:h val="0.0512572108232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jpeg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kirstenb@dso.ufl.edu" TargetMode="Externa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arlotte.Kemper@va.gov" TargetMode="External"/><Relationship Id="rId3" Type="http://schemas.openxmlformats.org/officeDocument/2006/relationships/hyperlink" Target="http://www.dso.ufl.edu/veteran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mailto:dansar@ufl.edu" TargetMode="External"/><Relationship Id="rId12" Type="http://schemas.openxmlformats.org/officeDocument/2006/relationships/hyperlink" Target="mailto:AlexandraR@crc.ufl.edu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ilto:anthonyd@dso.ufl.edu" TargetMode="External"/><Relationship Id="rId3" Type="http://schemas.openxmlformats.org/officeDocument/2006/relationships/hyperlink" Target="mailto:dnajera@registrar.ufl.edu" TargetMode="External"/><Relationship Id="rId4" Type="http://schemas.openxmlformats.org/officeDocument/2006/relationships/hyperlink" Target="mailto:mkreeger@ufl.edu" TargetMode="External"/><Relationship Id="rId5" Type="http://schemas.openxmlformats.org/officeDocument/2006/relationships/hyperlink" Target="mailto:charlotte.kemper@va.gov" TargetMode="External"/><Relationship Id="rId6" Type="http://schemas.openxmlformats.org/officeDocument/2006/relationships/hyperlink" Target="mailto:ufl.cvs@gmail.com" TargetMode="External"/><Relationship Id="rId7" Type="http://schemas.openxmlformats.org/officeDocument/2006/relationships/hyperlink" Target="mailto:wmmiller@admissions.ufl.edu" TargetMode="External"/><Relationship Id="rId8" Type="http://schemas.openxmlformats.org/officeDocument/2006/relationships/hyperlink" Target="mailto:dkolb@ufl.edu" TargetMode="External"/><Relationship Id="rId9" Type="http://schemas.openxmlformats.org/officeDocument/2006/relationships/hyperlink" Target="mailto:Teresa.Turner2@va.gov" TargetMode="External"/><Relationship Id="rId10" Type="http://schemas.openxmlformats.org/officeDocument/2006/relationships/hyperlink" Target="mailto:accessUF@dso.uf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3583"/>
            <a:ext cx="6988629" cy="283720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Services for Veterans, </a:t>
            </a:r>
            <a:br>
              <a:rPr lang="en-US" b="1" dirty="0" smtClean="0"/>
            </a:br>
            <a:r>
              <a:rPr lang="en-US" b="1" dirty="0" smtClean="0"/>
              <a:t>Active Duty Service Members, &amp; Dependents </a:t>
            </a:r>
            <a:br>
              <a:rPr lang="en-US" b="1" dirty="0" smtClean="0"/>
            </a:br>
            <a:r>
              <a:rPr lang="en-US" b="1" dirty="0" smtClean="0"/>
              <a:t>at the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University of Florida 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1" y="0"/>
            <a:ext cx="4572000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Selected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4" y="1735752"/>
            <a:ext cx="3004089" cy="1168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4" y="4445366"/>
            <a:ext cx="2882969" cy="1042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6" y="3216636"/>
            <a:ext cx="3606999" cy="9165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3" y="5886985"/>
            <a:ext cx="3608070" cy="810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9491" y="2053312"/>
            <a:ext cx="546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teaching center offers  proctoring services for distance education students.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9491" y="3050386"/>
            <a:ext cx="560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George </a:t>
            </a:r>
            <a:r>
              <a:rPr lang="en-US" dirty="0" err="1" smtClean="0"/>
              <a:t>Smathers</a:t>
            </a:r>
            <a:r>
              <a:rPr lang="en-US" dirty="0" smtClean="0"/>
              <a:t>  Libraries offers off-campus access to their online library, and also hosts online workshops.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39489" y="4154466"/>
            <a:ext cx="610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Disabled American Veterans has over 300 offices nationwide that offer services that include Ride Share programs, outreach for veterans, and employment resources.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39489" y="5541296"/>
            <a:ext cx="631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Counseling and Wellness Center offers a therapist assisted online program for distance learners. The CWC also offers “</a:t>
            </a:r>
            <a:r>
              <a:rPr lang="en-US" dirty="0" err="1" smtClean="0"/>
              <a:t>thedesk</a:t>
            </a:r>
            <a:r>
              <a:rPr lang="en-US" dirty="0" smtClean="0"/>
              <a:t>”, an online resource that supports students in making better study habits.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Selected Resources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2" y="2413433"/>
            <a:ext cx="2235396" cy="2892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5" y="2011123"/>
            <a:ext cx="3496343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6" y="5182131"/>
            <a:ext cx="3362325" cy="12287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10807" y="1813268"/>
            <a:ext cx="596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Career Resource Center offers Career link, an interactive online service where students can schedule appointments, internship, and communicate with potential employers.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7307" y="3777846"/>
            <a:ext cx="596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Disability Resource Center allows students to schedule intake appointments over </a:t>
            </a:r>
            <a:r>
              <a:rPr lang="en-US" dirty="0" err="1" smtClean="0"/>
              <a:t>skype</a:t>
            </a:r>
            <a:r>
              <a:rPr lang="en-US" dirty="0" smtClean="0"/>
              <a:t>, and offers accommodations to students with disabilities both in person and online.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0805" y="5306298"/>
            <a:ext cx="596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Gator Well offers students online resources on healthy living, time management, and many other health topics.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7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Selected Resources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0" y="2395924"/>
            <a:ext cx="4754880" cy="1271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0" y="4959984"/>
            <a:ext cx="5033542" cy="1075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4222" y="5107846"/>
            <a:ext cx="596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Office of Veteran Services offers students to certify online through their website.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4222" y="2764453"/>
            <a:ext cx="5964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 Health Care offers veterans prescription refills, appointment scheduling, and secure messages with their healthcare provider all through their </a:t>
            </a:r>
            <a:r>
              <a:rPr lang="en-US" dirty="0" err="1" smtClean="0"/>
              <a:t>eBenefits</a:t>
            </a:r>
            <a:r>
              <a:rPr lang="en-US" dirty="0" smtClean="0"/>
              <a:t> website.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Kirsten Berling</a:t>
            </a:r>
          </a:p>
          <a:p>
            <a:r>
              <a:rPr lang="en-US" dirty="0" smtClean="0">
                <a:hlinkClick r:id="rId2"/>
              </a:rPr>
              <a:t>kirstenb@dso.ufl.edu</a:t>
            </a:r>
            <a:endParaRPr lang="en-US" dirty="0" smtClean="0"/>
          </a:p>
          <a:p>
            <a:r>
              <a:rPr lang="en-US" dirty="0" smtClean="0"/>
              <a:t>352-392-1261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25" y="2657768"/>
            <a:ext cx="3123124" cy="24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 Student Veteran Demographics</a:t>
            </a:r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425563945"/>
              </p:ext>
            </p:extLst>
          </p:nvPr>
        </p:nvGraphicFramePr>
        <p:xfrm>
          <a:off x="971550" y="1777758"/>
          <a:ext cx="9925050" cy="48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1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 Student Veteran Demographics 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83460665"/>
              </p:ext>
            </p:extLst>
          </p:nvPr>
        </p:nvGraphicFramePr>
        <p:xfrm>
          <a:off x="906236" y="1658982"/>
          <a:ext cx="10058399" cy="5068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5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 Student Veteran Demographics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37911306"/>
              </p:ext>
            </p:extLst>
          </p:nvPr>
        </p:nvGraphicFramePr>
        <p:xfrm>
          <a:off x="775607" y="1722664"/>
          <a:ext cx="10213522" cy="513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90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 Student Veteran Demographics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56397"/>
              </p:ext>
            </p:extLst>
          </p:nvPr>
        </p:nvGraphicFramePr>
        <p:xfrm>
          <a:off x="3096930" y="1551395"/>
          <a:ext cx="5464365" cy="4960069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4090968"/>
                <a:gridCol w="1373397"/>
              </a:tblGrid>
              <a:tr h="1831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Spring </a:t>
                      </a:r>
                      <a:r>
                        <a:rPr lang="en-US" sz="900" u="none" strike="noStrike" dirty="0" smtClean="0">
                          <a:effectLst/>
                        </a:rPr>
                        <a:t>2015 </a:t>
                      </a:r>
                      <a:r>
                        <a:rPr lang="en-US" sz="900" u="none" strike="noStrike" dirty="0">
                          <a:effectLst/>
                        </a:rPr>
                        <a:t>Registered Veteran and Active Duty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/>
                </a:tc>
              </a:tr>
              <a:tr h="183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College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WARRINGTON COLLEGE OF BUSINESS ADMINISTRATION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ENGINEERING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COLLEGE OF AGRICULTURAL AND LIFE SCIENCES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COLLEGE OF LIBERAL ARTS AND SCIENCES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PHARMACY (PHARM D.)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COLLEGE OF PUBLIC HEALTH AND HEALTH PROFESSIONS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JOURNALISM AND COMMUNICATIONS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EDUCATION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HEALTH AND HUMAN PERFORMANCE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LEVIN  COLLEGE OF 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COLLEGE OF DESIGN, CONSTRUCTION, AND PLANNING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MEDICINE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COLLEGE OF NURSING (DOCTOR NURSING PRACTICE 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VETERINARY MEDICINE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0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M.E. RINKER, SR. SCHOOL OF CONSTRUCTION MANAGEMENT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FINE ARTS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OF NURSING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SCHOOL OF PHYSICIAN ASSISTANT STUDIES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COLLEGE OF DENTISTRY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FISHER SCHOOL OF ACCOUNTING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DEPARTMENT OF PHYSICAL THERAPY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INTERDISCIPLINARY STUDIES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DIVISION OF CORRESPONDENCE STUDY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721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3" marR="8043" marT="80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73" y="4129873"/>
            <a:ext cx="4639660" cy="1596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2" y="2623954"/>
            <a:ext cx="3181559" cy="3181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41" y="614283"/>
            <a:ext cx="3123124" cy="2451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" y="869835"/>
            <a:ext cx="6734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Vet Success On-Campus Counselor</a:t>
            </a:r>
            <a:br>
              <a:rPr lang="en-US" dirty="0" smtClean="0"/>
            </a:br>
            <a:r>
              <a:rPr lang="en-US" b="1" dirty="0" smtClean="0"/>
              <a:t>Charlotte </a:t>
            </a:r>
            <a:r>
              <a:rPr lang="en-US" b="1" dirty="0"/>
              <a:t>Kemper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0" y="1828800"/>
            <a:ext cx="8686709" cy="434340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/>
              <a:t>VA </a:t>
            </a:r>
            <a:r>
              <a:rPr lang="en-US" sz="5600" dirty="0"/>
              <a:t>educational benefits </a:t>
            </a:r>
          </a:p>
          <a:p>
            <a:pPr lvl="1"/>
            <a:r>
              <a:rPr lang="en-US" sz="5600" dirty="0"/>
              <a:t>GI </a:t>
            </a:r>
            <a:r>
              <a:rPr lang="en-US" sz="5600" dirty="0" smtClean="0"/>
              <a:t>Bill; Vocational Rehabilitation; Disability Compensation; VA </a:t>
            </a:r>
            <a:r>
              <a:rPr lang="en-US" sz="5600" dirty="0"/>
              <a:t>Medical </a:t>
            </a:r>
            <a:r>
              <a:rPr lang="en-US" sz="5600" dirty="0" smtClean="0"/>
              <a:t>Care; Home Loan; and Life </a:t>
            </a:r>
            <a:r>
              <a:rPr lang="en-US" sz="5600" dirty="0"/>
              <a:t>Insurance</a:t>
            </a:r>
          </a:p>
          <a:p>
            <a:r>
              <a:rPr lang="en-US" sz="5600" dirty="0"/>
              <a:t>Understanding and applying for Vocational Rehabilitation &amp; Employment (Chapter 31)</a:t>
            </a:r>
          </a:p>
          <a:p>
            <a:r>
              <a:rPr lang="en-US" sz="5600" dirty="0"/>
              <a:t>Vocational exploration and career counseling services (Chapter 36)</a:t>
            </a:r>
          </a:p>
          <a:p>
            <a:r>
              <a:rPr lang="en-US" sz="5600" dirty="0"/>
              <a:t>Information on college credit for military experience and training</a:t>
            </a:r>
          </a:p>
          <a:p>
            <a:r>
              <a:rPr lang="en-US" sz="5600" dirty="0"/>
              <a:t>Information on applying for other VA benefits to include disability compensation, life insurance and home loan guaranty</a:t>
            </a:r>
          </a:p>
          <a:p>
            <a:r>
              <a:rPr lang="en-US" sz="5600" dirty="0"/>
              <a:t>Assistance with electing healthcare benefits through the Veterans Health Administration</a:t>
            </a:r>
          </a:p>
          <a:p>
            <a:r>
              <a:rPr lang="en-US" sz="5600" dirty="0"/>
              <a:t>Information and referrals to VA medical and mental health services</a:t>
            </a:r>
          </a:p>
          <a:p>
            <a:r>
              <a:rPr lang="en-US" sz="5600" dirty="0"/>
              <a:t>Referrals to the local Vet Center for readjustment counseling services</a:t>
            </a:r>
          </a:p>
          <a:p>
            <a:r>
              <a:rPr lang="en-US" sz="5600" dirty="0"/>
              <a:t>Referrals to on-campus, community, and VA resources to ensure academic success</a:t>
            </a:r>
          </a:p>
          <a:p>
            <a:r>
              <a:rPr lang="en-US" sz="5600" dirty="0"/>
              <a:t>Guidance and support while using VA educational benefits</a:t>
            </a:r>
          </a:p>
          <a:p>
            <a:r>
              <a:rPr lang="en-US" sz="5600" dirty="0"/>
              <a:t>Employment information and assistance</a:t>
            </a:r>
          </a:p>
          <a:p>
            <a:r>
              <a:rPr lang="en-US" sz="5600" dirty="0"/>
              <a:t>Student Veteran peer mentoring and tutoring services</a:t>
            </a:r>
          </a:p>
          <a:p>
            <a:endParaRPr lang="en-US" dirty="0"/>
          </a:p>
        </p:txBody>
      </p:sp>
      <p:pic>
        <p:nvPicPr>
          <p:cNvPr id="1026" name="Picture 2" descr="http://upload.wikimedia.org/wikipedia/commons/thumb/1/1e/US-DeptOfVeteransAffairs-Seal.svg/2000px-US-DeptOfVeteransAffairs-Sea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47" y="1693350"/>
            <a:ext cx="2820381" cy="28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for UF Online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021" y="1828800"/>
            <a:ext cx="11381015" cy="4343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Collegiate Veterans Success Center (CVSC) is a host site for the U.S. Department of Veterans Affairs' VetSuccess on Campus (VSOC) Program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Charlotte Kemper, MHS, CRC</a:t>
            </a:r>
            <a:br>
              <a:rPr lang="en-US" dirty="0"/>
            </a:br>
            <a:r>
              <a:rPr lang="en-US" dirty="0"/>
              <a:t>VetSuccess on Campus </a:t>
            </a:r>
            <a:r>
              <a:rPr lang="en-US" dirty="0" smtClean="0"/>
              <a:t>Counselor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352-294-7215 phone</a:t>
            </a:r>
            <a:br>
              <a:rPr lang="en-US" dirty="0"/>
            </a:br>
            <a:r>
              <a:rPr lang="en-US" dirty="0"/>
              <a:t>352-294-7216 fax</a:t>
            </a:r>
            <a:br>
              <a:rPr lang="en-US" dirty="0"/>
            </a:br>
            <a:r>
              <a:rPr lang="en-US" dirty="0">
                <a:hlinkClick r:id="rId2"/>
              </a:rPr>
              <a:t>Charlotte.Kemper@va.gov</a:t>
            </a:r>
            <a:endParaRPr lang="en-US" dirty="0"/>
          </a:p>
          <a:p>
            <a:pPr lvl="0"/>
            <a:r>
              <a:rPr lang="en-US" dirty="0" smtClean="0"/>
              <a:t>One-on-one </a:t>
            </a:r>
            <a:r>
              <a:rPr lang="en-US" dirty="0"/>
              <a:t>appointments </a:t>
            </a:r>
            <a:r>
              <a:rPr lang="en-US" dirty="0" smtClean="0"/>
              <a:t>are available </a:t>
            </a:r>
            <a:r>
              <a:rPr lang="en-US" dirty="0"/>
              <a:t>via </a:t>
            </a:r>
            <a:r>
              <a:rPr lang="en-US" dirty="0" smtClean="0"/>
              <a:t>phone or Skype with             Collegiate </a:t>
            </a:r>
            <a:r>
              <a:rPr lang="en-US" dirty="0"/>
              <a:t>Veterans Success Center staff </a:t>
            </a:r>
            <a:endParaRPr lang="en-US" dirty="0" smtClean="0"/>
          </a:p>
          <a:p>
            <a:pPr lvl="0"/>
            <a:r>
              <a:rPr lang="en-US" dirty="0" smtClean="0"/>
              <a:t>UF Online students in or around Gainesville can utilize the CVSC in                 Yon Hall 418</a:t>
            </a:r>
          </a:p>
          <a:p>
            <a:pPr lvl="0"/>
            <a:r>
              <a:rPr lang="en-US" dirty="0" smtClean="0"/>
              <a:t>Numerous resources are </a:t>
            </a:r>
            <a:r>
              <a:rPr lang="en-US" dirty="0"/>
              <a:t>available online at </a:t>
            </a:r>
            <a:r>
              <a:rPr lang="en-US" dirty="0" smtClean="0">
                <a:hlinkClick r:id="rId3"/>
              </a:rPr>
              <a:t>www.dso.ufl.edu/veteran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Central Points of Contact for </a:t>
            </a:r>
            <a:br>
              <a:rPr lang="en-US" dirty="0" smtClean="0"/>
            </a:br>
            <a:r>
              <a:rPr lang="en-US" dirty="0" smtClean="0"/>
              <a:t>Veterans &amp; Dependents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21" y="1763486"/>
            <a:ext cx="5597979" cy="4408714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5600" b="1" dirty="0"/>
              <a:t>UF Collegiate Veterans Success Center</a:t>
            </a:r>
          </a:p>
          <a:p>
            <a:pPr lvl="1"/>
            <a:r>
              <a:rPr lang="en-US" sz="5600" dirty="0"/>
              <a:t>Dr. Anthony DeSantis</a:t>
            </a:r>
            <a:br>
              <a:rPr lang="en-US" sz="5600" dirty="0"/>
            </a:br>
            <a:r>
              <a:rPr lang="en-US" sz="5600" u="sng" dirty="0">
                <a:hlinkClick r:id="rId2"/>
              </a:rPr>
              <a:t>anthonyd@dso.ufl.edu</a:t>
            </a:r>
            <a:r>
              <a:rPr lang="en-US" sz="5600" dirty="0"/>
              <a:t> </a:t>
            </a:r>
          </a:p>
          <a:p>
            <a:pPr lvl="0"/>
            <a:r>
              <a:rPr lang="en-US" sz="5600" b="1" dirty="0" smtClean="0"/>
              <a:t>UF </a:t>
            </a:r>
            <a:r>
              <a:rPr lang="en-US" sz="5600" b="1" dirty="0"/>
              <a:t>Office of Veterans Services </a:t>
            </a:r>
          </a:p>
          <a:p>
            <a:pPr lvl="1"/>
            <a:r>
              <a:rPr lang="en-US" sz="5600" dirty="0"/>
              <a:t>Damaris Najera </a:t>
            </a:r>
            <a:br>
              <a:rPr lang="en-US" sz="5600" dirty="0"/>
            </a:br>
            <a:r>
              <a:rPr lang="en-US" sz="5600" u="sng" dirty="0">
                <a:hlinkClick r:id="rId3"/>
              </a:rPr>
              <a:t>dnajera@registrar.ufl.edu</a:t>
            </a:r>
            <a:r>
              <a:rPr lang="en-US" sz="5600" dirty="0"/>
              <a:t> </a:t>
            </a:r>
          </a:p>
          <a:p>
            <a:pPr lvl="1"/>
            <a:r>
              <a:rPr lang="en-US" sz="5600" dirty="0"/>
              <a:t>Michael Kreeger</a:t>
            </a:r>
            <a:br>
              <a:rPr lang="en-US" sz="5600" dirty="0"/>
            </a:br>
            <a:r>
              <a:rPr lang="en-US" sz="5600" u="sng" dirty="0">
                <a:hlinkClick r:id="rId4"/>
              </a:rPr>
              <a:t>mkreeger@ufl.edu</a:t>
            </a:r>
            <a:r>
              <a:rPr lang="en-US" sz="5600" dirty="0"/>
              <a:t> </a:t>
            </a:r>
          </a:p>
          <a:p>
            <a:pPr lvl="0"/>
            <a:r>
              <a:rPr lang="en-US" sz="5600" b="1" dirty="0" smtClean="0"/>
              <a:t>UF/Santa </a:t>
            </a:r>
            <a:r>
              <a:rPr lang="en-US" sz="5600" b="1" dirty="0"/>
              <a:t>Fe Vet Success On-Campus Counselor</a:t>
            </a:r>
          </a:p>
          <a:p>
            <a:pPr lvl="1"/>
            <a:r>
              <a:rPr lang="en-US" sz="5600" dirty="0"/>
              <a:t>Charlotte Kemper</a:t>
            </a:r>
            <a:br>
              <a:rPr lang="en-US" sz="5600" dirty="0"/>
            </a:br>
            <a:r>
              <a:rPr lang="en-US" sz="5600" u="sng" dirty="0">
                <a:hlinkClick r:id="rId5"/>
              </a:rPr>
              <a:t>charlotte.kemper@va.gov</a:t>
            </a:r>
            <a:r>
              <a:rPr lang="en-US" sz="5600" dirty="0"/>
              <a:t> </a:t>
            </a:r>
          </a:p>
          <a:p>
            <a:pPr lvl="0"/>
            <a:r>
              <a:rPr lang="en-US" sz="5600" b="1" dirty="0" smtClean="0"/>
              <a:t>UF </a:t>
            </a:r>
            <a:r>
              <a:rPr lang="en-US" sz="5600" b="1" dirty="0"/>
              <a:t>Collegiate Veterans Society </a:t>
            </a:r>
            <a:endParaRPr lang="en-US" dirty="0"/>
          </a:p>
          <a:p>
            <a:pPr lvl="1"/>
            <a:r>
              <a:rPr lang="en-US" sz="5500" dirty="0" smtClean="0">
                <a:hlinkClick r:id="rId6"/>
              </a:rPr>
              <a:t>ufl.cvs@gmail.com</a:t>
            </a:r>
            <a:r>
              <a:rPr lang="en-US" sz="5500" dirty="0" smtClean="0"/>
              <a:t> </a:t>
            </a:r>
            <a:endParaRPr lang="en-US" sz="55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599" y="1763486"/>
            <a:ext cx="4786993" cy="4408714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5600" b="1" dirty="0"/>
              <a:t>UF Admissions </a:t>
            </a:r>
          </a:p>
          <a:p>
            <a:pPr lvl="1"/>
            <a:r>
              <a:rPr lang="en-US" sz="5600" dirty="0"/>
              <a:t>Mike Miller </a:t>
            </a:r>
            <a:br>
              <a:rPr lang="en-US" sz="5600" dirty="0"/>
            </a:br>
            <a:r>
              <a:rPr lang="en-US" sz="5600" u="sng" dirty="0">
                <a:hlinkClick r:id="rId7"/>
              </a:rPr>
              <a:t>wmmiller@admissions.ufl.edu</a:t>
            </a:r>
            <a:r>
              <a:rPr lang="en-US" sz="5600" dirty="0"/>
              <a:t> </a:t>
            </a:r>
          </a:p>
          <a:p>
            <a:pPr lvl="0"/>
            <a:r>
              <a:rPr lang="en-US" sz="5600" b="1" dirty="0"/>
              <a:t>UF Office of Student Financial Affairs </a:t>
            </a:r>
          </a:p>
          <a:p>
            <a:pPr lvl="1"/>
            <a:r>
              <a:rPr lang="en-US" sz="5600" dirty="0"/>
              <a:t>Donna Kolb</a:t>
            </a:r>
            <a:br>
              <a:rPr lang="en-US" sz="5600" dirty="0"/>
            </a:br>
            <a:r>
              <a:rPr lang="en-US" sz="5600" u="sng" dirty="0">
                <a:hlinkClick r:id="rId8"/>
              </a:rPr>
              <a:t>dkolb@ufl.edu</a:t>
            </a:r>
            <a:r>
              <a:rPr lang="en-US" sz="5600" dirty="0"/>
              <a:t> </a:t>
            </a:r>
          </a:p>
          <a:p>
            <a:pPr lvl="0"/>
            <a:r>
              <a:rPr lang="en-US" sz="5600" b="1" dirty="0" smtClean="0"/>
              <a:t>VA </a:t>
            </a:r>
            <a:r>
              <a:rPr lang="en-US" sz="5600" b="1" dirty="0"/>
              <a:t>Health</a:t>
            </a:r>
          </a:p>
          <a:p>
            <a:pPr lvl="1"/>
            <a:r>
              <a:rPr lang="en-US" sz="5600" dirty="0"/>
              <a:t>Terri Turner </a:t>
            </a:r>
            <a:br>
              <a:rPr lang="en-US" sz="5600" dirty="0"/>
            </a:br>
            <a:r>
              <a:rPr lang="en-US" sz="5600" u="sng" dirty="0" smtClean="0">
                <a:hlinkClick r:id="rId9"/>
              </a:rPr>
              <a:t>Teresa.Turner2@va.gov</a:t>
            </a:r>
            <a:r>
              <a:rPr lang="en-US" sz="5600" dirty="0" smtClean="0"/>
              <a:t> </a:t>
            </a:r>
            <a:endParaRPr lang="en-US" sz="5600" dirty="0"/>
          </a:p>
          <a:p>
            <a:pPr lvl="0"/>
            <a:r>
              <a:rPr lang="en-US" sz="5600" b="1" dirty="0" smtClean="0"/>
              <a:t>UF Disability </a:t>
            </a:r>
            <a:r>
              <a:rPr lang="en-US" sz="5600" b="1" dirty="0"/>
              <a:t>Resource Center </a:t>
            </a:r>
          </a:p>
          <a:p>
            <a:pPr lvl="1"/>
            <a:r>
              <a:rPr lang="en-US" sz="5600" dirty="0" smtClean="0">
                <a:hlinkClick r:id="rId10"/>
              </a:rPr>
              <a:t>accessUF@dso.ufl.edu</a:t>
            </a:r>
            <a:r>
              <a:rPr lang="en-US" sz="5600" dirty="0" smtClean="0"/>
              <a:t> </a:t>
            </a:r>
          </a:p>
          <a:p>
            <a:pPr lvl="0"/>
            <a:r>
              <a:rPr lang="en-US" sz="5600" b="1" dirty="0" smtClean="0"/>
              <a:t>UF Counseling and Wellness Center</a:t>
            </a:r>
          </a:p>
          <a:p>
            <a:pPr lvl="1"/>
            <a:r>
              <a:rPr lang="en-US" sz="5600" dirty="0" smtClean="0"/>
              <a:t>Rosa </a:t>
            </a:r>
            <a:r>
              <a:rPr lang="en-US" sz="5600" dirty="0"/>
              <a:t>West </a:t>
            </a:r>
            <a:br>
              <a:rPr lang="en-US" sz="5600" dirty="0"/>
            </a:br>
            <a:r>
              <a:rPr lang="en-US" sz="5600" u="sng" dirty="0" smtClean="0">
                <a:hlinkClick r:id="rId11"/>
              </a:rPr>
              <a:t>dansar@ufl.edu</a:t>
            </a:r>
            <a:r>
              <a:rPr lang="en-US" sz="5600" dirty="0" smtClean="0"/>
              <a:t> </a:t>
            </a:r>
            <a:endParaRPr lang="en-US" sz="5600" dirty="0"/>
          </a:p>
          <a:p>
            <a:pPr lvl="0"/>
            <a:r>
              <a:rPr lang="en-US" sz="5600" b="1" dirty="0" smtClean="0"/>
              <a:t>UF Career </a:t>
            </a:r>
            <a:r>
              <a:rPr lang="en-US" sz="5600" b="1" dirty="0"/>
              <a:t>Resource Center</a:t>
            </a:r>
          </a:p>
          <a:p>
            <a:pPr lvl="1"/>
            <a:r>
              <a:rPr lang="en-US" sz="5600" dirty="0"/>
              <a:t>Alexandra Ricker </a:t>
            </a:r>
            <a:br>
              <a:rPr lang="en-US" sz="5600" dirty="0"/>
            </a:br>
            <a:r>
              <a:rPr lang="en-US" sz="5600" u="sng" dirty="0" smtClean="0">
                <a:hlinkClick r:id="rId12"/>
              </a:rPr>
              <a:t>AlexandraR@crc.ufl.edu</a:t>
            </a:r>
            <a:r>
              <a:rPr lang="en-US" sz="5600" dirty="0" smtClean="0"/>
              <a:t> </a:t>
            </a:r>
            <a:endParaRPr lang="en-US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Custom 4">
      <a:dk1>
        <a:srgbClr val="043986"/>
      </a:dk1>
      <a:lt1>
        <a:sysClr val="window" lastClr="FFFFFF"/>
      </a:lt1>
      <a:dk2>
        <a:srgbClr val="44546A"/>
      </a:dk2>
      <a:lt2>
        <a:srgbClr val="E7E6E6"/>
      </a:lt2>
      <a:accent1>
        <a:srgbClr val="043986"/>
      </a:accent1>
      <a:accent2>
        <a:srgbClr val="ED7D31"/>
      </a:accent2>
      <a:accent3>
        <a:srgbClr val="FFFFFF"/>
      </a:accent3>
      <a:accent4>
        <a:srgbClr val="F7CBAC"/>
      </a:accent4>
      <a:accent5>
        <a:srgbClr val="4472C4"/>
      </a:accent5>
      <a:accent6>
        <a:srgbClr val="2E75B5"/>
      </a:accent6>
      <a:hlink>
        <a:srgbClr val="0563C1"/>
      </a:hlink>
      <a:folHlink>
        <a:srgbClr val="C55A11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597</Words>
  <Application>Microsoft Macintosh PowerPoint</Application>
  <PresentationFormat>Custom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Sales Direction 16X9</vt:lpstr>
      <vt:lpstr>Services for Veterans,  Active Duty Service Members, &amp; Dependents  at the  University of Florida </vt:lpstr>
      <vt:lpstr>UF Student Veteran Demographics</vt:lpstr>
      <vt:lpstr>UF Student Veteran Demographics </vt:lpstr>
      <vt:lpstr>UF Student Veteran Demographics </vt:lpstr>
      <vt:lpstr>UF Student Veteran Demographics </vt:lpstr>
      <vt:lpstr>PowerPoint Presentation</vt:lpstr>
      <vt:lpstr>Vet Success On-Campus Counselor Charlotte Kemper</vt:lpstr>
      <vt:lpstr>Services for UF Online Students</vt:lpstr>
      <vt:lpstr>Central Points of Contact for  Veterans &amp; Dependents</vt:lpstr>
      <vt:lpstr>Selected Resources</vt:lpstr>
      <vt:lpstr>Selected Resources</vt:lpstr>
      <vt:lpstr>Selected Resources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2014-10-17T16:33:12Z</dcterms:created>
  <dcterms:modified xsi:type="dcterms:W3CDTF">2015-03-04T16:59:57Z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