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68" r:id="rId3"/>
    <p:sldId id="263" r:id="rId4"/>
    <p:sldId id="269" r:id="rId5"/>
    <p:sldId id="270" r:id="rId6"/>
    <p:sldId id="279" r:id="rId7"/>
    <p:sldId id="280" r:id="rId8"/>
    <p:sldId id="290" r:id="rId9"/>
    <p:sldId id="283" r:id="rId10"/>
    <p:sldId id="284" r:id="rId11"/>
    <p:sldId id="278" r:id="rId12"/>
    <p:sldId id="276" r:id="rId13"/>
    <p:sldId id="277" r:id="rId14"/>
    <p:sldId id="285" r:id="rId15"/>
    <p:sldId id="286" r:id="rId16"/>
    <p:sldId id="288"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0" autoAdjust="0"/>
    <p:restoredTop sz="94660"/>
  </p:normalViewPr>
  <p:slideViewPr>
    <p:cSldViewPr snapToGrid="0">
      <p:cViewPr varScale="1">
        <p:scale>
          <a:sx n="70" d="100"/>
          <a:sy n="70" d="100"/>
        </p:scale>
        <p:origin x="7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40609B1-4E8F-4894-8D2A-1B68D39B33EE}" type="datetimeFigureOut">
              <a:rPr lang="en-US" smtClean="0"/>
              <a:t>6/4/2015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29662194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0609B1-4E8F-4894-8D2A-1B68D39B33EE}"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2020284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0609B1-4E8F-4894-8D2A-1B68D39B33EE}"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3989247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0609B1-4E8F-4894-8D2A-1B68D39B33EE}"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143995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0609B1-4E8F-4894-8D2A-1B68D39B33EE}"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505886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0609B1-4E8F-4894-8D2A-1B68D39B33EE}"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484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0609B1-4E8F-4894-8D2A-1B68D39B33EE}"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4020639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0609B1-4E8F-4894-8D2A-1B68D39B33EE}"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CC4DD-6928-4FD7-86DA-B7FB145A3B1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322156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0609B1-4E8F-4894-8D2A-1B68D39B33EE}"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4335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0609B1-4E8F-4894-8D2A-1B68D39B33EE}"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659395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0609B1-4E8F-4894-8D2A-1B68D39B33EE}"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267870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0609B1-4E8F-4894-8D2A-1B68D39B33EE}"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3780789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0609B1-4E8F-4894-8D2A-1B68D39B33EE}" type="datetimeFigureOut">
              <a:rPr lang="en-US" smtClean="0"/>
              <a:t>6/4/2015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1403498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0609B1-4E8F-4894-8D2A-1B68D39B33EE}" type="datetimeFigureOut">
              <a:rPr lang="en-US" smtClean="0"/>
              <a:t>6/4/2015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387066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40609B1-4E8F-4894-8D2A-1B68D39B33EE}" type="datetimeFigureOut">
              <a:rPr lang="en-US" smtClean="0"/>
              <a:t>6/4/2015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85416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0609B1-4E8F-4894-8D2A-1B68D39B33EE}"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164002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0609B1-4E8F-4894-8D2A-1B68D39B33EE}"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CC4DD-6928-4FD7-86DA-B7FB145A3B1D}" type="slidenum">
              <a:rPr lang="en-US" smtClean="0"/>
              <a:t>‹#›</a:t>
            </a:fld>
            <a:endParaRPr lang="en-US"/>
          </a:p>
        </p:txBody>
      </p:sp>
    </p:spTree>
    <p:extLst>
      <p:ext uri="{BB962C8B-B14F-4D97-AF65-F5344CB8AC3E}">
        <p14:creationId xmlns:p14="http://schemas.microsoft.com/office/powerpoint/2010/main" val="174662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0609B1-4E8F-4894-8D2A-1B68D39B33EE}" type="datetimeFigureOut">
              <a:rPr lang="en-US" smtClean="0"/>
              <a:t>6/4/2015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5CC4DD-6928-4FD7-86DA-B7FB145A3B1D}" type="slidenum">
              <a:rPr lang="en-US" smtClean="0"/>
              <a:t>‹#›</a:t>
            </a:fld>
            <a:endParaRPr lang="en-US"/>
          </a:p>
        </p:txBody>
      </p:sp>
    </p:spTree>
    <p:extLst>
      <p:ext uri="{BB962C8B-B14F-4D97-AF65-F5344CB8AC3E}">
        <p14:creationId xmlns:p14="http://schemas.microsoft.com/office/powerpoint/2010/main" val="417916500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acom.org/docs/default-source/data-and-trends/2014_Mat.pdf?sfvrsn=8"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8399" y="2984499"/>
            <a:ext cx="7197726" cy="1096431"/>
          </a:xfrm>
        </p:spPr>
        <p:txBody>
          <a:bodyPr>
            <a:noAutofit/>
          </a:bodyPr>
          <a:lstStyle/>
          <a:p>
            <a:r>
              <a:rPr lang="en-US" sz="9600" dirty="0" smtClean="0"/>
              <a:t>Pace</a:t>
            </a:r>
            <a:endParaRPr lang="en-US" sz="9600" dirty="0"/>
          </a:p>
        </p:txBody>
      </p:sp>
      <p:sp>
        <p:nvSpPr>
          <p:cNvPr id="3" name="Subtitle 2"/>
          <p:cNvSpPr>
            <a:spLocks noGrp="1"/>
          </p:cNvSpPr>
          <p:nvPr>
            <p:ph type="subTitle" idx="1"/>
          </p:nvPr>
        </p:nvSpPr>
        <p:spPr/>
        <p:txBody>
          <a:bodyPr>
            <a:normAutofit/>
          </a:bodyPr>
          <a:lstStyle/>
          <a:p>
            <a:r>
              <a:rPr lang="en-US" sz="2800" dirty="0" smtClean="0"/>
              <a:t>Pre-Health data and recommendations</a:t>
            </a:r>
            <a:endParaRPr lang="en-US" sz="2800" dirty="0"/>
          </a:p>
        </p:txBody>
      </p:sp>
    </p:spTree>
    <p:extLst>
      <p:ext uri="{BB962C8B-B14F-4D97-AF65-F5344CB8AC3E}">
        <p14:creationId xmlns:p14="http://schemas.microsoft.com/office/powerpoint/2010/main" val="1586398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09660" y="971034"/>
            <a:ext cx="4518545" cy="646331"/>
          </a:xfrm>
          <a:prstGeom prst="rect">
            <a:avLst/>
          </a:prstGeom>
        </p:spPr>
        <p:txBody>
          <a:bodyPr wrap="none">
            <a:spAutoFit/>
          </a:bodyPr>
          <a:lstStyle/>
          <a:p>
            <a:r>
              <a:rPr lang="en-US" sz="3600" dirty="0" smtClean="0"/>
              <a:t>Transient/Transfer </a:t>
            </a:r>
            <a:r>
              <a:rPr lang="en-US" sz="3600" dirty="0"/>
              <a:t>Data</a:t>
            </a:r>
          </a:p>
        </p:txBody>
      </p:sp>
      <p:sp>
        <p:nvSpPr>
          <p:cNvPr id="4" name="TextBox 3"/>
          <p:cNvSpPr txBox="1"/>
          <p:nvPr/>
        </p:nvSpPr>
        <p:spPr>
          <a:xfrm>
            <a:off x="711405" y="5676900"/>
            <a:ext cx="6845300" cy="307777"/>
          </a:xfrm>
          <a:prstGeom prst="rect">
            <a:avLst/>
          </a:prstGeom>
          <a:noFill/>
        </p:spPr>
        <p:txBody>
          <a:bodyPr wrap="square" rtlCol="0">
            <a:spAutoFit/>
          </a:bodyPr>
          <a:lstStyle/>
          <a:p>
            <a:r>
              <a:rPr lang="en-US" sz="1400" dirty="0" smtClean="0"/>
              <a:t>Sources: AAMC Advisor Information System; UF Transcripts</a:t>
            </a: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462576892"/>
              </p:ext>
            </p:extLst>
          </p:nvPr>
        </p:nvGraphicFramePr>
        <p:xfrm>
          <a:off x="800100" y="2009616"/>
          <a:ext cx="10553699" cy="3588405"/>
        </p:xfrm>
        <a:graphic>
          <a:graphicData uri="http://schemas.openxmlformats.org/drawingml/2006/table">
            <a:tbl>
              <a:tblPr>
                <a:tableStyleId>{5C22544A-7EE6-4342-B048-85BDC9FD1C3A}</a:tableStyleId>
              </a:tblPr>
              <a:tblGrid>
                <a:gridCol w="5883703"/>
                <a:gridCol w="1251364"/>
                <a:gridCol w="1547141"/>
                <a:gridCol w="1871491"/>
              </a:tblGrid>
              <a:tr h="733584">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2000" b="0" i="0" u="none" strike="noStrike" dirty="0" smtClean="0">
                        <a:solidFill>
                          <a:schemeClr val="accent1">
                            <a:lumMod val="50000"/>
                          </a:schemeClr>
                        </a:solidFill>
                        <a:effectLst/>
                        <a:latin typeface="Calibri" panose="020F0502020204030204" pitchFamily="34" charset="0"/>
                      </a:endParaRPr>
                    </a:p>
                    <a:p>
                      <a:pPr marL="0" marR="0" indent="0" algn="ctr" defTabSz="457200" rtl="0" eaLnBrk="1" fontAlgn="b" latinLnBrk="0" hangingPunct="1">
                        <a:lnSpc>
                          <a:spcPct val="100000"/>
                        </a:lnSpc>
                        <a:spcBef>
                          <a:spcPts val="0"/>
                        </a:spcBef>
                        <a:spcAft>
                          <a:spcPts val="0"/>
                        </a:spcAft>
                        <a:buClrTx/>
                        <a:buSzTx/>
                        <a:buFontTx/>
                        <a:buNone/>
                        <a:tabLst/>
                        <a:defRPr/>
                      </a:pPr>
                      <a:r>
                        <a:rPr lang="en-US" sz="2000" b="0" i="0" u="none" strike="noStrike" dirty="0" smtClean="0">
                          <a:solidFill>
                            <a:schemeClr val="accent1">
                              <a:lumMod val="50000"/>
                            </a:schemeClr>
                          </a:solidFill>
                          <a:effectLst/>
                          <a:latin typeface="Calibri" panose="020F0502020204030204" pitchFamily="34" charset="0"/>
                        </a:rPr>
                        <a:t>Students</a:t>
                      </a:r>
                      <a:r>
                        <a:rPr lang="en-US" sz="2000" b="0" i="0" u="none" strike="noStrike" baseline="0" dirty="0" smtClean="0">
                          <a:solidFill>
                            <a:schemeClr val="accent1">
                              <a:lumMod val="50000"/>
                            </a:schemeClr>
                          </a:solidFill>
                          <a:effectLst/>
                          <a:latin typeface="Calibri" panose="020F0502020204030204" pitchFamily="34" charset="0"/>
                        </a:rPr>
                        <a:t> with UF Bachelor’s degree who released their information to advisors</a:t>
                      </a:r>
                      <a:endParaRPr lang="en-US" sz="2000" b="0" i="0" u="none" strike="noStrike" dirty="0" smtClean="0">
                        <a:solidFill>
                          <a:schemeClr val="accent1">
                            <a:lumMod val="50000"/>
                          </a:schemeClr>
                        </a:solidFill>
                        <a:effectLst/>
                        <a:latin typeface="Calibri" panose="020F0502020204030204" pitchFamily="34" charset="0"/>
                      </a:endParaRPr>
                    </a:p>
                    <a:p>
                      <a:pPr algn="ctr"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Applicants</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smtClean="0">
                          <a:effectLst/>
                        </a:rPr>
                        <a:t>Matriculants</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Matriculation Rate</a:t>
                      </a:r>
                      <a:endParaRPr lang="en-US" sz="2000" b="1" i="0" u="none" strike="noStrike" dirty="0">
                        <a:solidFill>
                          <a:srgbClr val="000000"/>
                        </a:solidFill>
                        <a:effectLst/>
                        <a:latin typeface="Calibri" panose="020F0502020204030204" pitchFamily="34" charset="0"/>
                      </a:endParaRPr>
                    </a:p>
                  </a:txBody>
                  <a:tcPr marL="9525" marR="9525" marT="9525" marB="0" anchor="b"/>
                </a:tc>
              </a:tr>
              <a:tr h="471936">
                <a:tc>
                  <a:txBody>
                    <a:bodyPr/>
                    <a:lstStyle/>
                    <a:p>
                      <a:pPr algn="l" fontAlgn="b"/>
                      <a:r>
                        <a:rPr lang="en-US" sz="2000" u="none" strike="noStrike" dirty="0">
                          <a:effectLst/>
                        </a:rPr>
                        <a:t>No State </a:t>
                      </a:r>
                      <a:r>
                        <a:rPr lang="en-US" sz="2000" u="none" strike="noStrike" dirty="0" smtClean="0">
                          <a:effectLst/>
                        </a:rPr>
                        <a:t>College/Community</a:t>
                      </a:r>
                      <a:r>
                        <a:rPr lang="en-US" sz="2000" u="none" strike="noStrike" baseline="0" dirty="0" smtClean="0">
                          <a:effectLst/>
                        </a:rPr>
                        <a:t> College</a:t>
                      </a:r>
                      <a:r>
                        <a:rPr lang="en-US" sz="2000" u="none" strike="noStrike" dirty="0" smtClean="0">
                          <a:effectLst/>
                        </a:rPr>
                        <a:t> coursework</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414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168</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41%</a:t>
                      </a:r>
                      <a:endParaRPr lang="en-US" sz="2000" b="0" i="0" u="none" strike="noStrike">
                        <a:solidFill>
                          <a:srgbClr val="000000"/>
                        </a:solidFill>
                        <a:effectLst/>
                        <a:latin typeface="Calibri" panose="020F0502020204030204" pitchFamily="34" charset="0"/>
                      </a:endParaRPr>
                    </a:p>
                  </a:txBody>
                  <a:tcPr marL="9525" marR="9525" marT="9525" marB="0" anchor="b"/>
                </a:tc>
              </a:tr>
              <a:tr h="471936">
                <a:tc>
                  <a:txBody>
                    <a:bodyPr/>
                    <a:lstStyle/>
                    <a:p>
                      <a:pPr algn="l" fontAlgn="b"/>
                      <a:r>
                        <a:rPr lang="en-US" sz="2000" u="none" strike="noStrike" dirty="0" smtClean="0">
                          <a:effectLst/>
                        </a:rPr>
                        <a:t>Transfers from 4 year universities</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13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54%</a:t>
                      </a:r>
                      <a:endParaRPr lang="en-US" sz="2000" b="0" i="0" u="none" strike="noStrike">
                        <a:solidFill>
                          <a:srgbClr val="000000"/>
                        </a:solidFill>
                        <a:effectLst/>
                        <a:latin typeface="Calibri" panose="020F0502020204030204" pitchFamily="34" charset="0"/>
                      </a:endParaRPr>
                    </a:p>
                  </a:txBody>
                  <a:tcPr marL="9525" marR="9525" marT="9525" marB="0" anchor="b"/>
                </a:tc>
              </a:tr>
              <a:tr h="471936">
                <a:tc>
                  <a:txBody>
                    <a:bodyPr/>
                    <a:lstStyle/>
                    <a:p>
                      <a:pPr algn="l" fontAlgn="b"/>
                      <a:r>
                        <a:rPr lang="en-US" sz="2000" u="none" strike="noStrike" dirty="0" smtClean="0">
                          <a:effectLst/>
                        </a:rPr>
                        <a:t>Transfers from</a:t>
                      </a:r>
                      <a:r>
                        <a:rPr lang="en-US" sz="2000" u="none" strike="noStrike" baseline="0" dirty="0" smtClean="0">
                          <a:effectLst/>
                        </a:rPr>
                        <a:t> </a:t>
                      </a:r>
                      <a:r>
                        <a:rPr lang="en-US" sz="2000" u="none" strike="noStrike" dirty="0" smtClean="0">
                          <a:effectLst/>
                        </a:rPr>
                        <a:t>State</a:t>
                      </a:r>
                      <a:r>
                        <a:rPr lang="en-US" sz="2000" u="none" strike="noStrike" baseline="0" dirty="0" smtClean="0">
                          <a:effectLst/>
                        </a:rPr>
                        <a:t> &amp; Community </a:t>
                      </a:r>
                      <a:r>
                        <a:rPr lang="en-US" sz="2000" u="none" strike="noStrike" dirty="0" smtClean="0">
                          <a:effectLst/>
                        </a:rPr>
                        <a:t>Colleges</a:t>
                      </a:r>
                      <a:endParaRPr lang="en-US" sz="2000" b="1"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r" fontAlgn="b"/>
                      <a:r>
                        <a:rPr lang="en-US" sz="2000" u="none" strike="noStrike">
                          <a:effectLst/>
                        </a:rPr>
                        <a:t>93</a:t>
                      </a:r>
                      <a:endParaRPr lang="en-US" sz="2000" b="0" i="0" u="none" strike="noStrike">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r" fontAlgn="b"/>
                      <a:r>
                        <a:rPr lang="en-US" sz="2000" u="none" strike="noStrike" dirty="0">
                          <a:effectLst/>
                        </a:rPr>
                        <a:t>27</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r" fontAlgn="b"/>
                      <a:r>
                        <a:rPr lang="en-US" sz="2000" u="none" strike="noStrike" dirty="0">
                          <a:effectLst/>
                        </a:rPr>
                        <a:t>29%</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r>
              <a:tr h="471936">
                <a:tc>
                  <a:txBody>
                    <a:bodyPr/>
                    <a:lstStyle/>
                    <a:p>
                      <a:pPr algn="l" fontAlgn="b"/>
                      <a:r>
                        <a:rPr lang="en-US" sz="2000" u="none" strike="noStrike" dirty="0">
                          <a:effectLst/>
                        </a:rPr>
                        <a:t>B's </a:t>
                      </a:r>
                      <a:r>
                        <a:rPr lang="en-US" sz="2000" u="none" strike="noStrike" dirty="0" smtClean="0">
                          <a:effectLst/>
                        </a:rPr>
                        <a:t>w/pre-requisites</a:t>
                      </a:r>
                      <a:r>
                        <a:rPr lang="en-US" sz="2000" u="none" strike="noStrike" baseline="0" dirty="0" smtClean="0">
                          <a:effectLst/>
                        </a:rPr>
                        <a:t> taken at another 4 year University</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13</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000" u="none" strike="noStrike">
                          <a:effectLst/>
                        </a:rPr>
                        <a:t>38%</a:t>
                      </a:r>
                      <a:endParaRPr lang="en-US" sz="2000" b="0" i="0" u="none" strike="noStrike">
                        <a:solidFill>
                          <a:srgbClr val="000000"/>
                        </a:solidFill>
                        <a:effectLst/>
                        <a:latin typeface="Calibri" panose="020F0502020204030204" pitchFamily="34" charset="0"/>
                      </a:endParaRPr>
                    </a:p>
                  </a:txBody>
                  <a:tcPr marL="9525" marR="9525" marT="9525" marB="0" anchor="b"/>
                </a:tc>
              </a:tr>
              <a:tr h="471936">
                <a:tc>
                  <a:txBody>
                    <a:bodyPr/>
                    <a:lstStyle/>
                    <a:p>
                      <a:pPr algn="l" fontAlgn="b"/>
                      <a:r>
                        <a:rPr lang="en-US" sz="2000" u="none" strike="noStrike" dirty="0">
                          <a:effectLst/>
                        </a:rPr>
                        <a:t>B's </a:t>
                      </a:r>
                      <a:r>
                        <a:rPr lang="en-US" sz="2000" u="none" strike="noStrike" dirty="0" smtClean="0">
                          <a:effectLst/>
                        </a:rPr>
                        <a:t>w/pre-requisites taken at a state/community</a:t>
                      </a:r>
                      <a:r>
                        <a:rPr lang="en-US" sz="2000" u="none" strike="noStrike" baseline="0" dirty="0" smtClean="0">
                          <a:effectLst/>
                        </a:rPr>
                        <a:t> college</a:t>
                      </a:r>
                      <a:endParaRPr lang="en-US" sz="20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2000" u="none" strike="noStrike" dirty="0">
                          <a:effectLst/>
                        </a:rPr>
                        <a:t>14</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2000" u="none" strike="noStrike" dirty="0">
                          <a:effectLst/>
                        </a:rPr>
                        <a:t>14%</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r>
            </a:tbl>
          </a:graphicData>
        </a:graphic>
      </p:graphicFrame>
    </p:spTree>
    <p:extLst>
      <p:ext uri="{BB962C8B-B14F-4D97-AF65-F5344CB8AC3E}">
        <p14:creationId xmlns:p14="http://schemas.microsoft.com/office/powerpoint/2010/main" val="90150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Transient Pre-requisite data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2443456"/>
              </p:ext>
            </p:extLst>
          </p:nvPr>
        </p:nvGraphicFramePr>
        <p:xfrm>
          <a:off x="2536371" y="2921000"/>
          <a:ext cx="6226629" cy="2588895"/>
        </p:xfrm>
        <a:graphic>
          <a:graphicData uri="http://schemas.openxmlformats.org/drawingml/2006/table">
            <a:tbl>
              <a:tblPr>
                <a:tableStyleId>{5C22544A-7EE6-4342-B048-85BDC9FD1C3A}</a:tableStyleId>
              </a:tblPr>
              <a:tblGrid>
                <a:gridCol w="5026727"/>
                <a:gridCol w="1199902"/>
              </a:tblGrid>
              <a:tr h="741045">
                <a:tc>
                  <a:txBody>
                    <a:bodyPr/>
                    <a:lstStyle/>
                    <a:p>
                      <a:pPr algn="l" fontAlgn="b"/>
                      <a:r>
                        <a:rPr lang="en-US" sz="2400" u="none" strike="noStrike" dirty="0" smtClean="0">
                          <a:effectLst/>
                        </a:rPr>
                        <a:t> Total </a:t>
                      </a:r>
                      <a:r>
                        <a:rPr lang="en-US" sz="2400" u="none" strike="noStrike" dirty="0">
                          <a:effectLst/>
                        </a:rPr>
                        <a:t>applicants w/advisor </a:t>
                      </a:r>
                      <a:r>
                        <a:rPr lang="en-US" sz="2400" u="none" strike="noStrike" dirty="0" smtClean="0">
                          <a:effectLst/>
                        </a:rPr>
                        <a:t>release </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760</a:t>
                      </a:r>
                      <a:endParaRPr lang="en-US" sz="2400" b="0" i="0" u="none" strike="noStrike">
                        <a:solidFill>
                          <a:srgbClr val="000000"/>
                        </a:solidFill>
                        <a:effectLst/>
                        <a:latin typeface="Calibri" panose="020F0502020204030204" pitchFamily="34" charset="0"/>
                      </a:endParaRPr>
                    </a:p>
                  </a:txBody>
                  <a:tcPr marL="9525" marR="9525" marT="9525" marB="0" anchor="b"/>
                </a:tc>
              </a:tr>
              <a:tr h="741045">
                <a:tc>
                  <a:txBody>
                    <a:bodyPr/>
                    <a:lstStyle/>
                    <a:p>
                      <a:pPr algn="l" fontAlgn="b"/>
                      <a:r>
                        <a:rPr lang="en-US" sz="2400" u="none" strike="noStrike" dirty="0" smtClean="0">
                          <a:effectLst/>
                        </a:rPr>
                        <a:t> Total </a:t>
                      </a:r>
                      <a:r>
                        <a:rPr lang="en-US" sz="2400" u="none" strike="noStrike" dirty="0">
                          <a:effectLst/>
                        </a:rPr>
                        <a:t>matriculated students</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smtClean="0">
                          <a:effectLst/>
                        </a:rPr>
                        <a:t>291</a:t>
                      </a:r>
                      <a:endParaRPr lang="en-US" sz="2400" b="0" i="0" u="none" strike="noStrike" dirty="0">
                        <a:solidFill>
                          <a:srgbClr val="000000"/>
                        </a:solidFill>
                        <a:effectLst/>
                        <a:latin typeface="Calibri" panose="020F0502020204030204" pitchFamily="34" charset="0"/>
                      </a:endParaRPr>
                    </a:p>
                  </a:txBody>
                  <a:tcPr marL="9525" marR="9525" marT="9525" marB="0" anchor="b"/>
                </a:tc>
              </a:tr>
              <a:tr h="741045">
                <a:tc>
                  <a:txBody>
                    <a:bodyPr/>
                    <a:lstStyle/>
                    <a:p>
                      <a:pPr algn="l" fontAlgn="b"/>
                      <a:endParaRPr lang="en-US" sz="2400" u="none" strike="noStrike" dirty="0" smtClean="0">
                        <a:solidFill>
                          <a:schemeClr val="accent1">
                            <a:lumMod val="50000"/>
                          </a:schemeClr>
                        </a:solidFill>
                        <a:effectLst/>
                      </a:endParaRPr>
                    </a:p>
                    <a:p>
                      <a:pPr algn="l" fontAlgn="b"/>
                      <a:r>
                        <a:rPr lang="en-US" sz="2400" u="none" strike="noStrike" dirty="0" smtClean="0">
                          <a:solidFill>
                            <a:schemeClr val="accent1">
                              <a:lumMod val="50000"/>
                            </a:schemeClr>
                          </a:solidFill>
                          <a:effectLst/>
                        </a:rPr>
                        <a:t> % </a:t>
                      </a:r>
                      <a:r>
                        <a:rPr lang="en-US" sz="2400" u="none" strike="noStrike" dirty="0">
                          <a:solidFill>
                            <a:schemeClr val="accent1">
                              <a:lumMod val="50000"/>
                            </a:schemeClr>
                          </a:solidFill>
                          <a:effectLst/>
                        </a:rPr>
                        <a:t>of matriculated students with </a:t>
                      </a:r>
                      <a:r>
                        <a:rPr lang="en-US" sz="2400" u="none" strike="noStrike" dirty="0" smtClean="0">
                          <a:solidFill>
                            <a:schemeClr val="accent1">
                              <a:lumMod val="50000"/>
                            </a:schemeClr>
                          </a:solidFill>
                          <a:effectLst/>
                        </a:rPr>
                        <a:t>  transient pre-requisites (n=7)</a:t>
                      </a:r>
                      <a:endParaRPr lang="en-US" sz="2400" b="1" i="0" u="none" strike="noStrike" dirty="0">
                        <a:solidFill>
                          <a:schemeClr val="accent1">
                            <a:lumMod val="50000"/>
                          </a:schemeClr>
                        </a:solidFill>
                        <a:effectLst/>
                        <a:latin typeface="Calibri" panose="020F0502020204030204" pitchFamily="34" charset="0"/>
                      </a:endParaRPr>
                    </a:p>
                  </a:txBody>
                  <a:tcPr marL="9525" marR="9525" marT="9525" marB="0" anchor="b"/>
                </a:tc>
                <a:tc>
                  <a:txBody>
                    <a:bodyPr/>
                    <a:lstStyle/>
                    <a:p>
                      <a:pPr algn="r" fontAlgn="b"/>
                      <a:r>
                        <a:rPr lang="en-US" sz="2400" u="none" strike="noStrike" dirty="0">
                          <a:solidFill>
                            <a:schemeClr val="accent1">
                              <a:lumMod val="50000"/>
                            </a:schemeClr>
                          </a:solidFill>
                          <a:effectLst/>
                        </a:rPr>
                        <a:t>2%</a:t>
                      </a:r>
                      <a:endParaRPr lang="en-US" sz="2400" b="0" i="0" u="none" strike="noStrike" dirty="0">
                        <a:solidFill>
                          <a:schemeClr val="accent1">
                            <a:lumMod val="50000"/>
                          </a:schemeClr>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755911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US" b="1" dirty="0" smtClean="0"/>
              <a:t>FAQ’s </a:t>
            </a:r>
            <a:r>
              <a:rPr lang="en-US" sz="1800" b="1" dirty="0" smtClean="0"/>
              <a:t>(source – individual </a:t>
            </a:r>
            <a:r>
              <a:rPr lang="en-US" sz="1800" b="1" smtClean="0"/>
              <a:t>school websites)</a:t>
            </a:r>
            <a:endParaRPr lang="en-US" b="1" dirty="0"/>
          </a:p>
        </p:txBody>
      </p:sp>
      <p:sp>
        <p:nvSpPr>
          <p:cNvPr id="3" name="Content Placeholder 2"/>
          <p:cNvSpPr>
            <a:spLocks noGrp="1"/>
          </p:cNvSpPr>
          <p:nvPr>
            <p:ph idx="1"/>
          </p:nvPr>
        </p:nvSpPr>
        <p:spPr>
          <a:xfrm>
            <a:off x="610387" y="1456267"/>
            <a:ext cx="10131425" cy="5499099"/>
          </a:xfrm>
        </p:spPr>
        <p:txBody>
          <a:bodyPr>
            <a:normAutofit fontScale="92500" lnSpcReduction="10000"/>
          </a:bodyPr>
          <a:lstStyle/>
          <a:p>
            <a:pPr marL="0" indent="0">
              <a:buNone/>
            </a:pPr>
            <a:r>
              <a:rPr lang="en-US" sz="2400" b="1" u="sng" dirty="0"/>
              <a:t>UF</a:t>
            </a:r>
            <a:endParaRPr lang="en-US" sz="2400" dirty="0"/>
          </a:p>
          <a:p>
            <a:pPr marL="0" indent="0">
              <a:buNone/>
            </a:pPr>
            <a:r>
              <a:rPr lang="en-US" b="1" dirty="0" smtClean="0"/>
              <a:t>Can </a:t>
            </a:r>
            <a:r>
              <a:rPr lang="en-US" b="1" dirty="0"/>
              <a:t>I take the prerequisite courses at my local community/junior college?</a:t>
            </a:r>
          </a:p>
          <a:p>
            <a:pPr marL="0" indent="0">
              <a:buNone/>
            </a:pPr>
            <a:r>
              <a:rPr lang="en-US" i="1" dirty="0" smtClean="0"/>
              <a:t>In </a:t>
            </a:r>
            <a:r>
              <a:rPr lang="en-US" i="1" dirty="0"/>
              <a:t>order to create the most academically competitive application you should take all prerequisite courses at the most competitive bachelor degree granting institution where you can gain entrance. You should try to complete your pre-requisite courses at a four-year institute.</a:t>
            </a:r>
            <a:endParaRPr lang="en-US" dirty="0"/>
          </a:p>
          <a:p>
            <a:pPr marL="0" indent="0">
              <a:buNone/>
            </a:pPr>
            <a:r>
              <a:rPr lang="en-US" sz="2400" b="1" u="sng" dirty="0" smtClean="0"/>
              <a:t>FSU</a:t>
            </a:r>
            <a:endParaRPr lang="en-US" sz="2400" dirty="0"/>
          </a:p>
          <a:p>
            <a:pPr marL="0" indent="0">
              <a:buNone/>
            </a:pPr>
            <a:r>
              <a:rPr lang="en-US" b="1" dirty="0" smtClean="0"/>
              <a:t>Does </a:t>
            </a:r>
            <a:r>
              <a:rPr lang="en-US" b="1" dirty="0"/>
              <a:t>it make any difference where I take the pre-requisite courses? Can I take them by distance learning?</a:t>
            </a:r>
            <a:r>
              <a:rPr lang="en-US" dirty="0"/>
              <a:t/>
            </a:r>
            <a:br>
              <a:rPr lang="en-US" dirty="0"/>
            </a:br>
            <a:r>
              <a:rPr lang="en-US" i="1" dirty="0" smtClean="0"/>
              <a:t>We </a:t>
            </a:r>
            <a:r>
              <a:rPr lang="en-US" i="1" dirty="0"/>
              <a:t>prefer applicants to take pre-requisite courses in a traditional classroom setting at a four-year college. However, we recognize that this is not always possible, especially for non-traditional applicants, so course credit from a US-accredited institution is acceptable in most cases</a:t>
            </a:r>
            <a:r>
              <a:rPr lang="en-US" i="1" dirty="0" smtClean="0"/>
              <a:t>.</a:t>
            </a:r>
          </a:p>
          <a:p>
            <a:pPr marL="0" indent="0">
              <a:buNone/>
            </a:pPr>
            <a:r>
              <a:rPr lang="en-US" sz="2400" b="1" u="sng" dirty="0" smtClean="0"/>
              <a:t>Miami</a:t>
            </a:r>
            <a:endParaRPr lang="en-US" sz="2400" dirty="0"/>
          </a:p>
          <a:p>
            <a:pPr marL="0" indent="0">
              <a:buNone/>
            </a:pPr>
            <a:r>
              <a:rPr lang="en-US" dirty="0"/>
              <a:t>It is expected that the </a:t>
            </a:r>
            <a:r>
              <a:rPr lang="en-US" i="1" dirty="0"/>
              <a:t>major portion of required science courses will be taken at the senior college level. An application that presents only a junior college academic record will not be considered</a:t>
            </a:r>
            <a:r>
              <a:rPr lang="en-US" i="1" dirty="0" smtClean="0"/>
              <a:t>.</a:t>
            </a:r>
          </a:p>
          <a:p>
            <a:r>
              <a:rPr lang="en-US" dirty="0" smtClean="0"/>
              <a:t>Most </a:t>
            </a:r>
            <a:r>
              <a:rPr lang="en-US" dirty="0"/>
              <a:t>admissions committees feel that there are differences between junior college courses and senior college courses. </a:t>
            </a:r>
            <a:r>
              <a:rPr lang="en-US" dirty="0" smtClean="0"/>
              <a:t>... </a:t>
            </a:r>
            <a:r>
              <a:rPr lang="en-US" dirty="0"/>
              <a:t>The Miller School of Medicine will accept junior college courses but much prefers that the premed courses be taken at the senior college level. Perhaps a more important question to ask yourself is how these courses are going to prepare you to take the MCAT and to survive in medical school.</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299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22300"/>
            <a:ext cx="10131425" cy="5676899"/>
          </a:xfrm>
        </p:spPr>
        <p:txBody>
          <a:bodyPr>
            <a:normAutofit fontScale="85000" lnSpcReduction="10000"/>
          </a:bodyPr>
          <a:lstStyle/>
          <a:p>
            <a:pPr marL="0" indent="0">
              <a:buNone/>
            </a:pPr>
            <a:r>
              <a:rPr lang="en-US" sz="2600" b="1" u="sng" dirty="0" smtClean="0"/>
              <a:t>USF</a:t>
            </a:r>
          </a:p>
          <a:p>
            <a:pPr marL="0" indent="0">
              <a:buNone/>
            </a:pPr>
            <a:r>
              <a:rPr lang="en-US" b="1" dirty="0" smtClean="0"/>
              <a:t>Can </a:t>
            </a:r>
            <a:r>
              <a:rPr lang="en-US" b="1" dirty="0"/>
              <a:t>I take all of my premed courses at a junior college?</a:t>
            </a:r>
          </a:p>
          <a:p>
            <a:pPr marL="0" indent="0">
              <a:buNone/>
            </a:pPr>
            <a:r>
              <a:rPr lang="en-US" i="1" dirty="0"/>
              <a:t>In order to create the most academically competitive application you should take all prerequisite courses at the most competitive bachelor degree granting institution where you can gain entrance. You should take your pre-requisite courses from your degree granting institution. However, if you started your academic career at a junior college those courses are acceptable for completion of the pre-requisites. In this case you are encouraged to take additional science courses at a bachelor degree granting institution</a:t>
            </a:r>
            <a:r>
              <a:rPr lang="en-US" i="1" dirty="0" smtClean="0"/>
              <a:t>.</a:t>
            </a:r>
          </a:p>
          <a:p>
            <a:pPr marL="0" indent="0">
              <a:buNone/>
            </a:pPr>
            <a:endParaRPr lang="en-US" b="1" u="sng" dirty="0" smtClean="0"/>
          </a:p>
          <a:p>
            <a:pPr marL="0" indent="0">
              <a:buNone/>
            </a:pPr>
            <a:r>
              <a:rPr lang="en-US" sz="2600" b="1" u="sng" dirty="0" smtClean="0"/>
              <a:t>FAU</a:t>
            </a:r>
            <a:endParaRPr lang="en-US" sz="2600" dirty="0"/>
          </a:p>
          <a:p>
            <a:pPr marL="0" indent="0">
              <a:buNone/>
            </a:pPr>
            <a:r>
              <a:rPr lang="en-US" i="1" dirty="0"/>
              <a:t>Online courses will be considered on a case-by-case basis and preference will be given to applicants who have done the majority of their preparation at the senior college level.</a:t>
            </a:r>
            <a:endParaRPr lang="en-US" dirty="0"/>
          </a:p>
          <a:p>
            <a:pPr marL="0" indent="0">
              <a:buNone/>
            </a:pPr>
            <a:endParaRPr lang="en-US" dirty="0"/>
          </a:p>
          <a:p>
            <a:pPr marL="0" indent="0">
              <a:buNone/>
            </a:pPr>
            <a:r>
              <a:rPr lang="en-US" sz="2800" b="1" u="sng" dirty="0"/>
              <a:t>UCF</a:t>
            </a:r>
            <a:endParaRPr lang="en-US" sz="2800" dirty="0"/>
          </a:p>
          <a:p>
            <a:pPr marL="0" indent="0">
              <a:buNone/>
            </a:pPr>
            <a:r>
              <a:rPr lang="en-US" b="1" i="1" dirty="0"/>
              <a:t> </a:t>
            </a:r>
            <a:r>
              <a:rPr lang="en-US" b="1" dirty="0" smtClean="0"/>
              <a:t>Will </a:t>
            </a:r>
            <a:r>
              <a:rPr lang="en-US" b="1" dirty="0"/>
              <a:t>online course work be considered in the application process for the UCF M.D. Program?</a:t>
            </a:r>
          </a:p>
          <a:p>
            <a:pPr marL="0" indent="0">
              <a:buNone/>
            </a:pPr>
            <a:r>
              <a:rPr lang="en-US" i="1" dirty="0"/>
              <a:t>We prefer course work based on in-residence classroom participation. In certain circumstances we may honor a limited amount of online course work </a:t>
            </a:r>
            <a:r>
              <a:rPr lang="en-US" b="1" i="1" dirty="0"/>
              <a:t>usually not major related and not M.D. Program required.</a:t>
            </a:r>
          </a:p>
          <a:p>
            <a:pPr marL="0" indent="0">
              <a:buNone/>
            </a:pPr>
            <a:r>
              <a:rPr lang="en-US" b="1" dirty="0"/>
              <a:t>Will online degrees be considered in the application process for the UCF M.D. Program?</a:t>
            </a:r>
          </a:p>
          <a:p>
            <a:pPr marL="0" indent="0">
              <a:buNone/>
            </a:pPr>
            <a:r>
              <a:rPr lang="en-US" i="1" dirty="0"/>
              <a:t>We highly value classroom interaction and therefore will not honor fully online degree programs for admission into the M.D. Program.</a:t>
            </a:r>
          </a:p>
          <a:p>
            <a:pPr marL="0" indent="0">
              <a:buNone/>
            </a:pPr>
            <a:endParaRPr lang="en-US" dirty="0"/>
          </a:p>
        </p:txBody>
      </p:sp>
    </p:spTree>
    <p:extLst>
      <p:ext uri="{BB962C8B-B14F-4D97-AF65-F5344CB8AC3E}">
        <p14:creationId xmlns:p14="http://schemas.microsoft.com/office/powerpoint/2010/main" val="2306558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DENTAL SCHOOL INFORMATION</a:t>
            </a:r>
          </a:p>
        </p:txBody>
      </p:sp>
      <p:sp>
        <p:nvSpPr>
          <p:cNvPr id="3" name="Text Placeholder 2"/>
          <p:cNvSpPr>
            <a:spLocks noGrp="1"/>
          </p:cNvSpPr>
          <p:nvPr>
            <p:ph type="body" idx="1"/>
          </p:nvPr>
        </p:nvSpPr>
        <p:spPr/>
        <p:txBody>
          <a:bodyPr/>
          <a:lstStyle/>
          <a:p>
            <a:r>
              <a:rPr lang="en-US" dirty="0" smtClean="0"/>
              <a:t> </a:t>
            </a:r>
            <a:endParaRPr lang="en-US" dirty="0"/>
          </a:p>
        </p:txBody>
      </p:sp>
    </p:spTree>
    <p:extLst>
      <p:ext uri="{BB962C8B-B14F-4D97-AF65-F5344CB8AC3E}">
        <p14:creationId xmlns:p14="http://schemas.microsoft.com/office/powerpoint/2010/main" val="72515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SCHOOLS = 73</a:t>
            </a:r>
          </a:p>
        </p:txBody>
      </p:sp>
      <p:sp>
        <p:nvSpPr>
          <p:cNvPr id="3" name="Content Placeholder 2"/>
          <p:cNvSpPr>
            <a:spLocks noGrp="1"/>
          </p:cNvSpPr>
          <p:nvPr>
            <p:ph idx="1"/>
          </p:nvPr>
        </p:nvSpPr>
        <p:spPr/>
        <p:txBody>
          <a:bodyPr/>
          <a:lstStyle/>
          <a:p>
            <a:pPr marL="0" indent="0">
              <a:buNone/>
            </a:pPr>
            <a:r>
              <a:rPr lang="en-US" sz="2800" dirty="0"/>
              <a:t>15 RESPONSES</a:t>
            </a:r>
          </a:p>
          <a:p>
            <a:pPr marL="342900" indent="-342900">
              <a:buFont typeface="Arial" panose="020B0604020202020204" pitchFamily="34" charset="0"/>
              <a:buChar char="•"/>
            </a:pPr>
            <a:r>
              <a:rPr lang="en-US" sz="2800" dirty="0"/>
              <a:t>4 WILL ACCEPT ONLINE COURSES BUT PREFER IN CLASS </a:t>
            </a:r>
            <a:r>
              <a:rPr lang="en-US" sz="2800" dirty="0" smtClean="0"/>
              <a:t>AND/OR </a:t>
            </a:r>
            <a:r>
              <a:rPr lang="en-US" sz="2800" dirty="0"/>
              <a:t>HAVE LIMIT ON NUMBER OF </a:t>
            </a:r>
            <a:r>
              <a:rPr lang="en-US" sz="2800" dirty="0" smtClean="0"/>
              <a:t>CREDITS THAT CAN BE TAKEN ONLINE OR AT CC/STATE INSTITUTIONS</a:t>
            </a:r>
            <a:endParaRPr lang="en-US" sz="2800" dirty="0"/>
          </a:p>
          <a:p>
            <a:pPr marL="342900" indent="-342900">
              <a:buFont typeface="Arial" panose="020B0604020202020204" pitchFamily="34" charset="0"/>
              <a:buChar char="•"/>
            </a:pPr>
            <a:r>
              <a:rPr lang="en-US" sz="2800" dirty="0"/>
              <a:t>9 NO</a:t>
            </a:r>
          </a:p>
          <a:p>
            <a:pPr marL="342900" indent="-342900">
              <a:buFont typeface="Arial" panose="020B0604020202020204" pitchFamily="34" charset="0"/>
              <a:buChar char="•"/>
            </a:pPr>
            <a:r>
              <a:rPr lang="en-US" sz="2800" dirty="0"/>
              <a:t>1 CBC</a:t>
            </a:r>
          </a:p>
          <a:p>
            <a:endParaRPr lang="en-US" dirty="0"/>
          </a:p>
        </p:txBody>
      </p:sp>
    </p:spTree>
    <p:extLst>
      <p:ext uri="{BB962C8B-B14F-4D97-AF65-F5344CB8AC3E}">
        <p14:creationId xmlns:p14="http://schemas.microsoft.com/office/powerpoint/2010/main" val="2418533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lstStyle/>
          <a:p>
            <a:r>
              <a:rPr lang="en-US" dirty="0"/>
              <a:t>Take home thoughts</a:t>
            </a:r>
          </a:p>
        </p:txBody>
      </p:sp>
      <p:sp>
        <p:nvSpPr>
          <p:cNvPr id="3" name="Content Placeholder 2"/>
          <p:cNvSpPr>
            <a:spLocks noGrp="1"/>
          </p:cNvSpPr>
          <p:nvPr>
            <p:ph idx="1"/>
          </p:nvPr>
        </p:nvSpPr>
        <p:spPr>
          <a:xfrm>
            <a:off x="685801" y="1358900"/>
            <a:ext cx="10131425" cy="5295899"/>
          </a:xfrm>
        </p:spPr>
        <p:txBody>
          <a:bodyPr>
            <a:normAutofit/>
          </a:bodyPr>
          <a:lstStyle/>
          <a:p>
            <a:pPr marL="342900" indent="-342900">
              <a:buFont typeface="Arial" panose="020B0604020202020204" pitchFamily="34" charset="0"/>
              <a:buChar char="•"/>
            </a:pPr>
            <a:r>
              <a:rPr lang="en-US" sz="2100" dirty="0"/>
              <a:t>Admission to professional healthcare programs is extremely competitive</a:t>
            </a:r>
          </a:p>
          <a:p>
            <a:pPr marL="342900" indent="-342900">
              <a:buFont typeface="Arial" panose="020B0604020202020204" pitchFamily="34" charset="0"/>
              <a:buChar char="•"/>
            </a:pPr>
            <a:r>
              <a:rPr lang="en-US" sz="2100" dirty="0"/>
              <a:t>UF undergrads are highly valued by schools throughout the U.S.</a:t>
            </a:r>
          </a:p>
          <a:p>
            <a:pPr marL="342900" indent="-342900">
              <a:buFont typeface="Arial" panose="020B0604020202020204" pitchFamily="34" charset="0"/>
              <a:buChar char="•"/>
            </a:pPr>
            <a:r>
              <a:rPr lang="en-US" sz="2100" dirty="0"/>
              <a:t>UF is a top feeder school for all healthcare related professional schools in the U.S. </a:t>
            </a:r>
          </a:p>
          <a:p>
            <a:pPr marL="342900" indent="-342900">
              <a:buFont typeface="Arial" panose="020B0604020202020204" pitchFamily="34" charset="0"/>
              <a:buChar char="•"/>
            </a:pPr>
            <a:r>
              <a:rPr lang="en-US" sz="2100" dirty="0"/>
              <a:t>Advising students who wish to apply to healthcare related professional graduate schools/programs is very individualized – not a one size fits all</a:t>
            </a:r>
          </a:p>
          <a:p>
            <a:pPr marL="342900" indent="-342900">
              <a:buFont typeface="Arial" panose="020B0604020202020204" pitchFamily="34" charset="0"/>
              <a:buChar char="•"/>
            </a:pPr>
            <a:r>
              <a:rPr lang="en-US" sz="2100" dirty="0"/>
              <a:t>Incoming students may have an idea of what they want to pursue and where they want to attend but this changes frequently throughout undergraduate preparation. </a:t>
            </a:r>
          </a:p>
          <a:p>
            <a:pPr marL="342900" indent="-342900">
              <a:buFont typeface="Arial" panose="020B0604020202020204" pitchFamily="34" charset="0"/>
              <a:buChar char="•"/>
            </a:pPr>
            <a:r>
              <a:rPr lang="en-US" sz="2100" dirty="0"/>
              <a:t>Professional schools are not consistent regarding acceptance of online, AP/IB, or community/state earned credits for pre-requisite courses. </a:t>
            </a:r>
          </a:p>
          <a:p>
            <a:pPr marL="342900" indent="-342900">
              <a:buFont typeface="Arial" panose="020B0604020202020204" pitchFamily="34" charset="0"/>
              <a:buChar char="•"/>
            </a:pPr>
            <a:r>
              <a:rPr lang="en-US" sz="2100" dirty="0"/>
              <a:t>Some professional schools/programs may accept online or CC/state pre-</a:t>
            </a:r>
            <a:r>
              <a:rPr lang="en-US" sz="2100" dirty="0" err="1"/>
              <a:t>reqs</a:t>
            </a:r>
            <a:r>
              <a:rPr lang="en-US" sz="2100" dirty="0"/>
              <a:t> but this may still diminish an applicant’s competitiveness</a:t>
            </a:r>
          </a:p>
          <a:p>
            <a:pPr marL="342900" indent="-342900">
              <a:buFont typeface="Arial" panose="020B0604020202020204" pitchFamily="34" charset="0"/>
              <a:buChar char="•"/>
            </a:pPr>
            <a:r>
              <a:rPr lang="en-US" sz="2100" dirty="0"/>
              <a:t>Once admitted to their home institution (university where they plan to earn their bachelor degree) , taking pre-</a:t>
            </a:r>
            <a:r>
              <a:rPr lang="en-US" sz="2100" dirty="0" err="1"/>
              <a:t>reqs</a:t>
            </a:r>
            <a:r>
              <a:rPr lang="en-US" sz="2100" dirty="0"/>
              <a:t> at another institution may diminish competitiveness</a:t>
            </a:r>
          </a:p>
          <a:p>
            <a:endParaRPr lang="en-US" dirty="0"/>
          </a:p>
        </p:txBody>
      </p:sp>
    </p:spTree>
    <p:extLst>
      <p:ext uri="{BB962C8B-B14F-4D97-AF65-F5344CB8AC3E}">
        <p14:creationId xmlns:p14="http://schemas.microsoft.com/office/powerpoint/2010/main" val="168668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lstStyle/>
          <a:p>
            <a:r>
              <a:rPr lang="en-US" dirty="0" err="1"/>
              <a:t>PaCE</a:t>
            </a:r>
            <a:r>
              <a:rPr lang="en-US" dirty="0"/>
              <a:t> (Pre-Health)</a:t>
            </a:r>
          </a:p>
        </p:txBody>
      </p:sp>
      <p:sp>
        <p:nvSpPr>
          <p:cNvPr id="3" name="Content Placeholder 2"/>
          <p:cNvSpPr>
            <a:spLocks noGrp="1"/>
          </p:cNvSpPr>
          <p:nvPr>
            <p:ph idx="1"/>
          </p:nvPr>
        </p:nvSpPr>
        <p:spPr>
          <a:xfrm>
            <a:off x="685801" y="1257300"/>
            <a:ext cx="10131425" cy="5410199"/>
          </a:xfrm>
        </p:spPr>
        <p:txBody>
          <a:bodyPr>
            <a:normAutofit/>
          </a:bodyPr>
          <a:lstStyle/>
          <a:p>
            <a:pPr marL="0" indent="0">
              <a:buNone/>
            </a:pPr>
            <a:r>
              <a:rPr lang="en-US" dirty="0"/>
              <a:t>E</a:t>
            </a:r>
            <a:r>
              <a:rPr lang="en-US" dirty="0" smtClean="0"/>
              <a:t>ncourage </a:t>
            </a:r>
            <a:r>
              <a:rPr lang="en-US" dirty="0"/>
              <a:t>and empower students to complete the most competitive application: </a:t>
            </a:r>
          </a:p>
          <a:p>
            <a:pPr marL="0" indent="0">
              <a:buNone/>
            </a:pPr>
            <a:r>
              <a:rPr lang="en-US" dirty="0"/>
              <a:t>1. Students who will transition after one year (depending on remaining major </a:t>
            </a:r>
            <a:r>
              <a:rPr lang="en-US" dirty="0" smtClean="0"/>
              <a:t>requirements, should </a:t>
            </a:r>
            <a:r>
              <a:rPr lang="en-US" dirty="0"/>
              <a:t>be able to complete pre-health pre-</a:t>
            </a:r>
            <a:r>
              <a:rPr lang="en-US" dirty="0" err="1"/>
              <a:t>reqs</a:t>
            </a:r>
            <a:r>
              <a:rPr lang="en-US" dirty="0"/>
              <a:t> after transitioning)</a:t>
            </a:r>
          </a:p>
          <a:p>
            <a:r>
              <a:rPr lang="en-US" dirty="0"/>
              <a:t>Encourage students to complete MAC1147 &amp; CHM1025 through UF Online  (MAC1147 &amp; CHM1025)</a:t>
            </a:r>
          </a:p>
          <a:p>
            <a:r>
              <a:rPr lang="en-US" dirty="0"/>
              <a:t>Encourage waiting on other pre-</a:t>
            </a:r>
            <a:r>
              <a:rPr lang="en-US" dirty="0" err="1"/>
              <a:t>reqs</a:t>
            </a:r>
            <a:r>
              <a:rPr lang="en-US" dirty="0"/>
              <a:t>; If taken while in </a:t>
            </a:r>
            <a:r>
              <a:rPr lang="en-US" dirty="0" err="1"/>
              <a:t>PaCE</a:t>
            </a:r>
            <a:r>
              <a:rPr lang="en-US" dirty="0"/>
              <a:t>, encourage university level for most professions</a:t>
            </a:r>
          </a:p>
          <a:p>
            <a:r>
              <a:rPr lang="en-US" dirty="0"/>
              <a:t>SYG2000</a:t>
            </a:r>
          </a:p>
          <a:p>
            <a:r>
              <a:rPr lang="en-US" dirty="0"/>
              <a:t>PSY2012</a:t>
            </a:r>
          </a:p>
          <a:p>
            <a:r>
              <a:rPr lang="en-US" dirty="0"/>
              <a:t>Other non-science major, college, university requirements</a:t>
            </a:r>
          </a:p>
          <a:p>
            <a:pPr marL="0" indent="0">
              <a:buNone/>
            </a:pPr>
            <a:endParaRPr lang="en-US" dirty="0"/>
          </a:p>
          <a:p>
            <a:pPr marL="0" indent="0">
              <a:buNone/>
            </a:pPr>
            <a:r>
              <a:rPr lang="en-US" dirty="0"/>
              <a:t>2. Students who will transition after two years or need courses to meet transition requirement for major:</a:t>
            </a:r>
          </a:p>
          <a:p>
            <a:pPr marL="0" indent="0">
              <a:buNone/>
            </a:pPr>
            <a:r>
              <a:rPr lang="en-US" dirty="0"/>
              <a:t>Encourage pre-</a:t>
            </a:r>
            <a:r>
              <a:rPr lang="en-US" dirty="0" err="1"/>
              <a:t>reqs</a:t>
            </a:r>
            <a:r>
              <a:rPr lang="en-US" dirty="0"/>
              <a:t> at a university level institution</a:t>
            </a:r>
          </a:p>
          <a:p>
            <a:endParaRPr lang="en-US" dirty="0"/>
          </a:p>
        </p:txBody>
      </p:sp>
    </p:spTree>
    <p:extLst>
      <p:ext uri="{BB962C8B-B14F-4D97-AF65-F5344CB8AC3E}">
        <p14:creationId xmlns:p14="http://schemas.microsoft.com/office/powerpoint/2010/main" val="341516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UF Undergrad Application data</a:t>
            </a:r>
            <a:br>
              <a:rPr lang="en-US" dirty="0" smtClean="0"/>
            </a:br>
            <a:r>
              <a:rPr lang="en-US" dirty="0" smtClean="0"/>
              <a:t>2014 Application </a:t>
            </a:r>
            <a:r>
              <a:rPr lang="en-US" dirty="0" err="1" smtClean="0"/>
              <a:t>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4909532"/>
              </p:ext>
            </p:extLst>
          </p:nvPr>
        </p:nvGraphicFramePr>
        <p:xfrm>
          <a:off x="469900" y="2311395"/>
          <a:ext cx="11264900" cy="4178304"/>
        </p:xfrm>
        <a:graphic>
          <a:graphicData uri="http://schemas.openxmlformats.org/drawingml/2006/table">
            <a:tbl>
              <a:tblPr firstRow="1" firstCol="1" bandRow="1">
                <a:tableStyleId>{5C22544A-7EE6-4342-B048-85BDC9FD1C3A}</a:tableStyleId>
              </a:tblPr>
              <a:tblGrid>
                <a:gridCol w="5632450"/>
                <a:gridCol w="5632450"/>
              </a:tblGrid>
              <a:tr h="348192">
                <a:tc>
                  <a:txBody>
                    <a:bodyPr/>
                    <a:lstStyle/>
                    <a:p>
                      <a:pPr marL="0" marR="0">
                        <a:lnSpc>
                          <a:spcPct val="115000"/>
                        </a:lnSpc>
                        <a:spcBef>
                          <a:spcPts val="0"/>
                        </a:spcBef>
                        <a:spcAft>
                          <a:spcPts val="0"/>
                        </a:spcAft>
                      </a:pPr>
                      <a:r>
                        <a:rPr lang="en-US" sz="1800" dirty="0">
                          <a:effectLst/>
                        </a:rPr>
                        <a:t>Allopathic  Medicine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845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8192">
                <a:tc>
                  <a:txBody>
                    <a:bodyPr/>
                    <a:lstStyle/>
                    <a:p>
                      <a:pPr marL="0" marR="0">
                        <a:lnSpc>
                          <a:spcPct val="115000"/>
                        </a:lnSpc>
                        <a:spcBef>
                          <a:spcPts val="0"/>
                        </a:spcBef>
                        <a:spcAft>
                          <a:spcPts val="0"/>
                        </a:spcAft>
                      </a:pPr>
                      <a:r>
                        <a:rPr lang="en-US" sz="1800" dirty="0">
                          <a:effectLst/>
                        </a:rPr>
                        <a:t>Pharmacy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259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8192">
                <a:tc>
                  <a:txBody>
                    <a:bodyPr/>
                    <a:lstStyle/>
                    <a:p>
                      <a:pPr marL="0" marR="0">
                        <a:lnSpc>
                          <a:spcPct val="115000"/>
                        </a:lnSpc>
                        <a:spcBef>
                          <a:spcPts val="0"/>
                        </a:spcBef>
                        <a:spcAft>
                          <a:spcPts val="0"/>
                        </a:spcAft>
                      </a:pPr>
                      <a:r>
                        <a:rPr lang="en-US" sz="1800" dirty="0">
                          <a:effectLst/>
                        </a:rPr>
                        <a:t>Physician Assistant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350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8192">
                <a:tc>
                  <a:txBody>
                    <a:bodyPr/>
                    <a:lstStyle/>
                    <a:p>
                      <a:pPr marL="0" marR="0">
                        <a:lnSpc>
                          <a:spcPct val="115000"/>
                        </a:lnSpc>
                        <a:spcBef>
                          <a:spcPts val="0"/>
                        </a:spcBef>
                        <a:spcAft>
                          <a:spcPts val="0"/>
                        </a:spcAft>
                      </a:pPr>
                      <a:r>
                        <a:rPr lang="en-US" sz="1800" dirty="0">
                          <a:effectLst/>
                        </a:rPr>
                        <a:t>Osteopathic Medicine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316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8192">
                <a:tc>
                  <a:txBody>
                    <a:bodyPr/>
                    <a:lstStyle/>
                    <a:p>
                      <a:pPr marL="0" marR="0">
                        <a:lnSpc>
                          <a:spcPct val="115000"/>
                        </a:lnSpc>
                        <a:spcBef>
                          <a:spcPts val="0"/>
                        </a:spcBef>
                        <a:spcAft>
                          <a:spcPts val="0"/>
                        </a:spcAft>
                      </a:pPr>
                      <a:r>
                        <a:rPr lang="en-US" sz="1800" dirty="0">
                          <a:effectLst/>
                        </a:rPr>
                        <a:t>Dental  Medicine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203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8192">
                <a:tc>
                  <a:txBody>
                    <a:bodyPr/>
                    <a:lstStyle/>
                    <a:p>
                      <a:pPr marL="0" marR="0">
                        <a:lnSpc>
                          <a:spcPct val="115000"/>
                        </a:lnSpc>
                        <a:spcBef>
                          <a:spcPts val="0"/>
                        </a:spcBef>
                        <a:spcAft>
                          <a:spcPts val="0"/>
                        </a:spcAft>
                      </a:pPr>
                      <a:r>
                        <a:rPr lang="en-US" sz="1800" dirty="0">
                          <a:effectLst/>
                        </a:rPr>
                        <a:t>Veterinary Medicine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223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8192">
                <a:tc>
                  <a:txBody>
                    <a:bodyPr/>
                    <a:lstStyle/>
                    <a:p>
                      <a:pPr marL="0" marR="0">
                        <a:lnSpc>
                          <a:spcPct val="115000"/>
                        </a:lnSpc>
                        <a:spcBef>
                          <a:spcPts val="0"/>
                        </a:spcBef>
                        <a:spcAft>
                          <a:spcPts val="0"/>
                        </a:spcAft>
                      </a:pPr>
                      <a:r>
                        <a:rPr lang="en-US" sz="1800" dirty="0">
                          <a:effectLst/>
                        </a:rPr>
                        <a:t>Physical Therapy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235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8192">
                <a:tc>
                  <a:txBody>
                    <a:bodyPr/>
                    <a:lstStyle/>
                    <a:p>
                      <a:pPr marL="0" marR="0">
                        <a:lnSpc>
                          <a:spcPct val="115000"/>
                        </a:lnSpc>
                        <a:spcBef>
                          <a:spcPts val="0"/>
                        </a:spcBef>
                        <a:spcAft>
                          <a:spcPts val="0"/>
                        </a:spcAft>
                      </a:pPr>
                      <a:r>
                        <a:rPr lang="en-US" sz="1800" dirty="0">
                          <a:effectLst/>
                        </a:rPr>
                        <a:t>Occupational Therapy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Not available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8192">
                <a:tc>
                  <a:txBody>
                    <a:bodyPr/>
                    <a:lstStyle/>
                    <a:p>
                      <a:pPr marL="0" marR="0">
                        <a:lnSpc>
                          <a:spcPct val="115000"/>
                        </a:lnSpc>
                        <a:spcBef>
                          <a:spcPts val="0"/>
                        </a:spcBef>
                        <a:spcAft>
                          <a:spcPts val="0"/>
                        </a:spcAft>
                      </a:pPr>
                      <a:r>
                        <a:rPr lang="en-US" sz="1800">
                          <a:effectLst/>
                        </a:rPr>
                        <a:t>Podiatric Medicine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Not available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8192">
                <a:tc>
                  <a:txBody>
                    <a:bodyPr/>
                    <a:lstStyle/>
                    <a:p>
                      <a:pPr marL="0" marR="0">
                        <a:lnSpc>
                          <a:spcPct val="115000"/>
                        </a:lnSpc>
                        <a:spcBef>
                          <a:spcPts val="0"/>
                        </a:spcBef>
                        <a:spcAft>
                          <a:spcPts val="0"/>
                        </a:spcAft>
                      </a:pPr>
                      <a:r>
                        <a:rPr lang="en-US" sz="1800">
                          <a:effectLst/>
                        </a:rPr>
                        <a:t>Optometry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30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8192">
                <a:tc>
                  <a:txBody>
                    <a:bodyPr/>
                    <a:lstStyle/>
                    <a:p>
                      <a:pPr marL="0" marR="0">
                        <a:lnSpc>
                          <a:spcPct val="115000"/>
                        </a:lnSpc>
                        <a:spcBef>
                          <a:spcPts val="0"/>
                        </a:spcBef>
                        <a:spcAft>
                          <a:spcPts val="0"/>
                        </a:spcAft>
                      </a:pPr>
                      <a:r>
                        <a:rPr lang="en-US" sz="1800">
                          <a:effectLst/>
                        </a:rPr>
                        <a:t>Naturopathic</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8192">
                <a:tc>
                  <a:txBody>
                    <a:bodyPr/>
                    <a:lstStyle/>
                    <a:p>
                      <a:pPr marL="0" marR="0">
                        <a:lnSpc>
                          <a:spcPct val="115000"/>
                        </a:lnSpc>
                        <a:spcBef>
                          <a:spcPts val="0"/>
                        </a:spcBef>
                        <a:spcAft>
                          <a:spcPts val="0"/>
                        </a:spcAft>
                      </a:pPr>
                      <a:r>
                        <a:rPr lang="en-US" sz="1800">
                          <a:effectLst/>
                        </a:rPr>
                        <a:t>Total</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2463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864024" y="-60325"/>
            <a:ext cx="1820651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Numbers of UF Students Applying to Health Profession Programs for 2014 Matriculation</a:t>
            </a:r>
            <a:endParaRPr kumimoji="0" lang="en-US" altLang="en-US"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51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927475"/>
          </a:xfrm>
        </p:spPr>
        <p:txBody>
          <a:bodyPr>
            <a:noAutofit/>
          </a:bodyPr>
          <a:lstStyle/>
          <a:p>
            <a:pPr marL="0" indent="0" algn="ctr">
              <a:buNone/>
            </a:pPr>
            <a:r>
              <a:rPr lang="en-US" sz="4800" dirty="0" smtClean="0"/>
              <a:t>MEDICAL SCHOOL DATA</a:t>
            </a:r>
          </a:p>
          <a:p>
            <a:pPr marL="0" indent="0" algn="ctr">
              <a:buNone/>
            </a:pPr>
            <a:endParaRPr lang="en-US" sz="4800" dirty="0"/>
          </a:p>
          <a:p>
            <a:pPr marL="0" indent="0" algn="ctr">
              <a:buNone/>
            </a:pPr>
            <a:r>
              <a:rPr lang="en-US" sz="3200" dirty="0" smtClean="0"/>
              <a:t>Allopathic Schools = 136 U.S. ; 4 PR</a:t>
            </a:r>
          </a:p>
          <a:p>
            <a:pPr marL="0" indent="0" algn="ctr">
              <a:buNone/>
            </a:pPr>
            <a:r>
              <a:rPr lang="en-US" sz="3200" dirty="0" smtClean="0"/>
              <a:t>Osteopathic Schools = 30 schools; 40 locations</a:t>
            </a:r>
            <a:endParaRPr lang="en-US" sz="3200" dirty="0"/>
          </a:p>
        </p:txBody>
      </p:sp>
    </p:spTree>
    <p:extLst>
      <p:ext uri="{BB962C8B-B14F-4D97-AF65-F5344CB8AC3E}">
        <p14:creationId xmlns:p14="http://schemas.microsoft.com/office/powerpoint/2010/main" val="80610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840734145"/>
              </p:ext>
            </p:extLst>
          </p:nvPr>
        </p:nvGraphicFramePr>
        <p:xfrm>
          <a:off x="265112" y="1092195"/>
          <a:ext cx="7862887" cy="2425704"/>
        </p:xfrm>
        <a:graphic>
          <a:graphicData uri="http://schemas.openxmlformats.org/drawingml/2006/table">
            <a:tbl>
              <a:tblPr firstRow="1" firstCol="1" bandRow="1">
                <a:tableStyleId>{5C22544A-7EE6-4342-B048-85BDC9FD1C3A}</a:tableStyleId>
              </a:tblPr>
              <a:tblGrid>
                <a:gridCol w="1386495"/>
                <a:gridCol w="5016923"/>
                <a:gridCol w="1459469"/>
              </a:tblGrid>
              <a:tr h="404284">
                <a:tc>
                  <a:txBody>
                    <a:bodyPr/>
                    <a:lstStyle/>
                    <a:p>
                      <a:pPr marL="0" marR="0">
                        <a:lnSpc>
                          <a:spcPct val="115000"/>
                        </a:lnSpc>
                        <a:spcBef>
                          <a:spcPts val="0"/>
                        </a:spcBef>
                        <a:spcAft>
                          <a:spcPts val="0"/>
                        </a:spcAft>
                      </a:pPr>
                      <a:r>
                        <a:rPr lang="en-US" sz="1600" dirty="0">
                          <a:effectLst/>
                        </a:rPr>
                        <a:t>Rank</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Institution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Applicants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4284">
                <a:tc>
                  <a:txBody>
                    <a:bodyPr/>
                    <a:lstStyle/>
                    <a:p>
                      <a:pPr marL="0" marR="0">
                        <a:lnSpc>
                          <a:spcPct val="115000"/>
                        </a:lnSpc>
                        <a:spcBef>
                          <a:spcPts val="0"/>
                        </a:spcBef>
                        <a:spcAft>
                          <a:spcPts val="0"/>
                        </a:spcAft>
                      </a:pPr>
                      <a:r>
                        <a:rPr lang="en-US" sz="1600" dirty="0">
                          <a:effectLst/>
                        </a:rPr>
                        <a:t>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University of Michigan, Ann Arbor, MI</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4284">
                <a:tc>
                  <a:txBody>
                    <a:bodyPr/>
                    <a:lstStyle/>
                    <a:p>
                      <a:pPr marL="0" marR="0">
                        <a:lnSpc>
                          <a:spcPct val="115000"/>
                        </a:lnSpc>
                        <a:spcBef>
                          <a:spcPts val="0"/>
                        </a:spcBef>
                        <a:spcAft>
                          <a:spcPts val="0"/>
                        </a:spcAft>
                      </a:pPr>
                      <a:r>
                        <a:rPr lang="en-US" sz="1600">
                          <a:effectLst/>
                        </a:rPr>
                        <a:t>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University of California Los Angeles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4284">
                <a:tc>
                  <a:txBody>
                    <a:bodyPr/>
                    <a:lstStyle/>
                    <a:p>
                      <a:pPr marL="0" marR="0">
                        <a:lnSpc>
                          <a:spcPct val="115000"/>
                        </a:lnSpc>
                        <a:spcBef>
                          <a:spcPts val="0"/>
                        </a:spcBef>
                        <a:spcAft>
                          <a:spcPts val="0"/>
                        </a:spcAft>
                      </a:pPr>
                      <a:r>
                        <a:rPr lang="en-US" sz="1600">
                          <a:effectLst/>
                        </a:rPr>
                        <a:t>3</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University of California Berkley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4284">
                <a:tc>
                  <a:txBody>
                    <a:bodyPr/>
                    <a:lstStyle/>
                    <a:p>
                      <a:pPr marL="0" marR="0">
                        <a:lnSpc>
                          <a:spcPct val="115000"/>
                        </a:lnSpc>
                        <a:spcBef>
                          <a:spcPts val="0"/>
                        </a:spcBef>
                        <a:spcAft>
                          <a:spcPts val="0"/>
                        </a:spcAft>
                      </a:pPr>
                      <a:r>
                        <a:rPr lang="en-US" sz="1600">
                          <a:effectLst/>
                        </a:rPr>
                        <a:t>4</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University of Texas Austin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04284">
                <a:tc>
                  <a:txBody>
                    <a:bodyPr/>
                    <a:lstStyle/>
                    <a:p>
                      <a:pPr marL="0" marR="0">
                        <a:lnSpc>
                          <a:spcPct val="115000"/>
                        </a:lnSpc>
                        <a:spcBef>
                          <a:spcPts val="0"/>
                        </a:spcBef>
                        <a:spcAft>
                          <a:spcPts val="0"/>
                        </a:spcAft>
                      </a:pPr>
                      <a:r>
                        <a:rPr lang="en-US" sz="1600" b="1">
                          <a:solidFill>
                            <a:schemeClr val="accent2">
                              <a:lumMod val="75000"/>
                            </a:schemeClr>
                          </a:solidFill>
                          <a:effectLst/>
                        </a:rPr>
                        <a:t>5</a:t>
                      </a:r>
                      <a:endParaRPr lang="en-US" sz="1600" b="1">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solidFill>
                            <a:schemeClr val="accent2">
                              <a:lumMod val="75000"/>
                            </a:schemeClr>
                          </a:solidFill>
                          <a:effectLst/>
                        </a:rPr>
                        <a:t>University of Florida, Gainesville, FL</a:t>
                      </a:r>
                      <a:endParaRPr lang="en-US" sz="1600" b="1"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16" name="Rectangle 3"/>
          <p:cNvSpPr>
            <a:spLocks noChangeArrowheads="1"/>
          </p:cNvSpPr>
          <p:nvPr/>
        </p:nvSpPr>
        <p:spPr bwMode="auto">
          <a:xfrm>
            <a:off x="125413" y="299392"/>
            <a:ext cx="7113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Medical School Applicants by Institution, 2014 Entering Class Total</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Source: AAMC: Data Warehouse: Applicant </a:t>
            </a:r>
            <a:r>
              <a:rPr kumimoji="0" lang="en-US" altLang="en-US" sz="6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Matriculant</a:t>
            </a:r>
            <a:r>
              <a:rPr kumimoji="0" lang="en-US" altLang="en-US" sz="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File 6/23/14.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73531344"/>
              </p:ext>
            </p:extLst>
          </p:nvPr>
        </p:nvGraphicFramePr>
        <p:xfrm>
          <a:off x="2895600" y="4444999"/>
          <a:ext cx="8648700" cy="2247900"/>
        </p:xfrm>
        <a:graphic>
          <a:graphicData uri="http://schemas.openxmlformats.org/drawingml/2006/table">
            <a:tbl>
              <a:tblPr firstRow="1" firstCol="1" bandRow="1">
                <a:tableStyleId>{5C22544A-7EE6-4342-B048-85BDC9FD1C3A}</a:tableStyleId>
              </a:tblPr>
              <a:tblGrid>
                <a:gridCol w="1525060"/>
                <a:gridCol w="5518313"/>
                <a:gridCol w="1605327"/>
              </a:tblGrid>
              <a:tr h="374650">
                <a:tc>
                  <a:txBody>
                    <a:bodyPr/>
                    <a:lstStyle/>
                    <a:p>
                      <a:pPr marL="0" marR="0">
                        <a:lnSpc>
                          <a:spcPct val="115000"/>
                        </a:lnSpc>
                        <a:spcBef>
                          <a:spcPts val="0"/>
                        </a:spcBef>
                        <a:spcAft>
                          <a:spcPts val="0"/>
                        </a:spcAft>
                      </a:pPr>
                      <a:r>
                        <a:rPr lang="en-US" sz="1600" dirty="0">
                          <a:effectLst/>
                        </a:rPr>
                        <a:t>Rank</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Institution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Applicants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650">
                <a:tc>
                  <a:txBody>
                    <a:bodyPr/>
                    <a:lstStyle/>
                    <a:p>
                      <a:pPr marL="0" marR="0">
                        <a:lnSpc>
                          <a:spcPct val="115000"/>
                        </a:lnSpc>
                        <a:spcBef>
                          <a:spcPts val="0"/>
                        </a:spcBef>
                        <a:spcAft>
                          <a:spcPts val="0"/>
                        </a:spcAft>
                      </a:pPr>
                      <a:r>
                        <a:rPr lang="en-US" sz="1600" dirty="0">
                          <a:effectLst/>
                        </a:rPr>
                        <a:t>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University of Michigan, Ann Arbor, MI</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650">
                <a:tc>
                  <a:txBody>
                    <a:bodyPr/>
                    <a:lstStyle/>
                    <a:p>
                      <a:pPr marL="0" marR="0">
                        <a:lnSpc>
                          <a:spcPct val="115000"/>
                        </a:lnSpc>
                        <a:spcBef>
                          <a:spcPts val="0"/>
                        </a:spcBef>
                        <a:spcAft>
                          <a:spcPts val="0"/>
                        </a:spcAft>
                      </a:pPr>
                      <a:r>
                        <a:rPr lang="en-US" sz="1600">
                          <a:effectLst/>
                        </a:rPr>
                        <a:t>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Brigham Young University, Provo, UT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650">
                <a:tc>
                  <a:txBody>
                    <a:bodyPr/>
                    <a:lstStyle/>
                    <a:p>
                      <a:pPr marL="0" marR="0">
                        <a:lnSpc>
                          <a:spcPct val="115000"/>
                        </a:lnSpc>
                        <a:spcBef>
                          <a:spcPts val="0"/>
                        </a:spcBef>
                        <a:spcAft>
                          <a:spcPts val="0"/>
                        </a:spcAft>
                      </a:pPr>
                      <a:r>
                        <a:rPr lang="en-US" sz="1600" dirty="0">
                          <a:effectLst/>
                        </a:rPr>
                        <a:t>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University of Wisconsin, Madison, WI</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650">
                <a:tc>
                  <a:txBody>
                    <a:bodyPr/>
                    <a:lstStyle/>
                    <a:p>
                      <a:pPr marL="0" marR="0">
                        <a:lnSpc>
                          <a:spcPct val="115000"/>
                        </a:lnSpc>
                        <a:spcBef>
                          <a:spcPts val="0"/>
                        </a:spcBef>
                        <a:spcAft>
                          <a:spcPts val="0"/>
                        </a:spcAft>
                      </a:pPr>
                      <a:r>
                        <a:rPr lang="en-US" sz="1600" b="1">
                          <a:solidFill>
                            <a:schemeClr val="accent2">
                              <a:lumMod val="75000"/>
                            </a:schemeClr>
                          </a:solidFill>
                          <a:effectLst/>
                        </a:rPr>
                        <a:t>4</a:t>
                      </a:r>
                      <a:endParaRPr lang="en-US" sz="1600" b="1">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solidFill>
                            <a:schemeClr val="accent2">
                              <a:lumMod val="75000"/>
                            </a:schemeClr>
                          </a:solidFill>
                          <a:effectLst/>
                        </a:rPr>
                        <a:t>University of Florida, Gainesville, FL</a:t>
                      </a:r>
                      <a:endParaRPr lang="en-US" sz="1600" b="1"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4650">
                <a:tc>
                  <a:txBody>
                    <a:bodyPr/>
                    <a:lstStyle/>
                    <a:p>
                      <a:pPr marL="0" marR="0">
                        <a:lnSpc>
                          <a:spcPct val="115000"/>
                        </a:lnSpc>
                        <a:spcBef>
                          <a:spcPts val="0"/>
                        </a:spcBef>
                        <a:spcAft>
                          <a:spcPts val="0"/>
                        </a:spcAft>
                      </a:pPr>
                      <a:r>
                        <a:rPr lang="en-US" sz="1600">
                          <a:effectLst/>
                        </a:rPr>
                        <a:t>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University of Texas, Austin, TX</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18" name="Rectangle 4"/>
          <p:cNvSpPr>
            <a:spLocks noChangeArrowheads="1"/>
          </p:cNvSpPr>
          <p:nvPr/>
        </p:nvSpPr>
        <p:spPr bwMode="auto">
          <a:xfrm>
            <a:off x="2373313" y="3888859"/>
            <a:ext cx="71272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White Medical School Applicants by Institution, 2014 Entering Class Total</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93958721"/>
              </p:ext>
            </p:extLst>
          </p:nvPr>
        </p:nvGraphicFramePr>
        <p:xfrm>
          <a:off x="3543300" y="4470399"/>
          <a:ext cx="7899400" cy="2209800"/>
        </p:xfrm>
        <a:graphic>
          <a:graphicData uri="http://schemas.openxmlformats.org/drawingml/2006/table">
            <a:tbl>
              <a:tblPr firstRow="1" firstCol="1" bandRow="1">
                <a:tableStyleId>{5C22544A-7EE6-4342-B048-85BDC9FD1C3A}</a:tableStyleId>
              </a:tblPr>
              <a:tblGrid>
                <a:gridCol w="1392934"/>
                <a:gridCol w="5107423"/>
                <a:gridCol w="1399043"/>
              </a:tblGrid>
              <a:tr h="368300">
                <a:tc>
                  <a:txBody>
                    <a:bodyPr/>
                    <a:lstStyle/>
                    <a:p>
                      <a:pPr marL="0" marR="0">
                        <a:lnSpc>
                          <a:spcPct val="115000"/>
                        </a:lnSpc>
                        <a:spcBef>
                          <a:spcPts val="0"/>
                        </a:spcBef>
                        <a:spcAft>
                          <a:spcPts val="0"/>
                        </a:spcAft>
                      </a:pPr>
                      <a:r>
                        <a:rPr lang="en-US" sz="1600" dirty="0">
                          <a:effectLst/>
                        </a:rPr>
                        <a:t>Rank</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Institution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Applicants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68300">
                <a:tc>
                  <a:txBody>
                    <a:bodyPr/>
                    <a:lstStyle/>
                    <a:p>
                      <a:pPr marL="0" marR="0">
                        <a:lnSpc>
                          <a:spcPct val="115000"/>
                        </a:lnSpc>
                        <a:spcBef>
                          <a:spcPts val="0"/>
                        </a:spcBef>
                        <a:spcAft>
                          <a:spcPts val="0"/>
                        </a:spcAft>
                      </a:pPr>
                      <a:r>
                        <a:rPr lang="en-US" sz="1600" dirty="0">
                          <a:effectLst/>
                        </a:rPr>
                        <a:t>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Howard University, Washington DC</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68300">
                <a:tc>
                  <a:txBody>
                    <a:bodyPr/>
                    <a:lstStyle/>
                    <a:p>
                      <a:pPr marL="0" marR="0">
                        <a:lnSpc>
                          <a:spcPct val="115000"/>
                        </a:lnSpc>
                        <a:spcBef>
                          <a:spcPts val="0"/>
                        </a:spcBef>
                        <a:spcAft>
                          <a:spcPts val="0"/>
                        </a:spcAft>
                      </a:pPr>
                      <a:r>
                        <a:rPr lang="en-US" sz="1600">
                          <a:effectLst/>
                        </a:rPr>
                        <a:t>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Xavier University of </a:t>
                      </a:r>
                      <a:r>
                        <a:rPr lang="en-US" sz="1600" dirty="0" err="1">
                          <a:effectLst/>
                        </a:rPr>
                        <a:t>Lousiana</a:t>
                      </a:r>
                      <a:r>
                        <a:rPr lang="en-US" sz="1600" dirty="0">
                          <a:effectLst/>
                        </a:rPr>
                        <a:t>, New </a:t>
                      </a:r>
                      <a:r>
                        <a:rPr lang="en-US" sz="1600" dirty="0" err="1">
                          <a:effectLst/>
                        </a:rPr>
                        <a:t>Orelans</a:t>
                      </a:r>
                      <a:r>
                        <a:rPr lang="en-US" sz="1600" dirty="0">
                          <a:effectLst/>
                        </a:rPr>
                        <a:t>, LA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68300">
                <a:tc>
                  <a:txBody>
                    <a:bodyPr/>
                    <a:lstStyle/>
                    <a:p>
                      <a:pPr marL="0" marR="0">
                        <a:lnSpc>
                          <a:spcPct val="115000"/>
                        </a:lnSpc>
                        <a:spcBef>
                          <a:spcPts val="0"/>
                        </a:spcBef>
                        <a:spcAft>
                          <a:spcPts val="0"/>
                        </a:spcAft>
                      </a:pPr>
                      <a:r>
                        <a:rPr lang="en-US" sz="1600" b="1">
                          <a:solidFill>
                            <a:schemeClr val="accent2">
                              <a:lumMod val="75000"/>
                            </a:schemeClr>
                          </a:solidFill>
                          <a:effectLst/>
                        </a:rPr>
                        <a:t>3</a:t>
                      </a:r>
                      <a:endParaRPr lang="en-US" sz="1600" b="1">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solidFill>
                            <a:schemeClr val="accent2">
                              <a:lumMod val="75000"/>
                            </a:schemeClr>
                          </a:solidFill>
                          <a:effectLst/>
                        </a:rPr>
                        <a:t>University of Florida, Gainesville, FL</a:t>
                      </a:r>
                      <a:endParaRPr lang="en-US" sz="1600" b="1"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68300">
                <a:tc>
                  <a:txBody>
                    <a:bodyPr/>
                    <a:lstStyle/>
                    <a:p>
                      <a:pPr marL="0" marR="0">
                        <a:lnSpc>
                          <a:spcPct val="115000"/>
                        </a:lnSpc>
                        <a:spcBef>
                          <a:spcPts val="0"/>
                        </a:spcBef>
                        <a:spcAft>
                          <a:spcPts val="0"/>
                        </a:spcAft>
                      </a:pPr>
                      <a:r>
                        <a:rPr lang="en-US" sz="1600">
                          <a:effectLst/>
                        </a:rPr>
                        <a:t>4</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Rutgers University, New Brunswick, NJ</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68300">
                <a:tc>
                  <a:txBody>
                    <a:bodyPr/>
                    <a:lstStyle/>
                    <a:p>
                      <a:pPr marL="0" marR="0">
                        <a:lnSpc>
                          <a:spcPct val="115000"/>
                        </a:lnSpc>
                        <a:spcBef>
                          <a:spcPts val="0"/>
                        </a:spcBef>
                        <a:spcAft>
                          <a:spcPts val="0"/>
                        </a:spcAft>
                      </a:pPr>
                      <a:r>
                        <a:rPr lang="en-US" sz="1600">
                          <a:effectLst/>
                        </a:rPr>
                        <a:t>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Cornell University, Ithaca, NY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89378975"/>
              </p:ext>
            </p:extLst>
          </p:nvPr>
        </p:nvGraphicFramePr>
        <p:xfrm>
          <a:off x="379414" y="1305207"/>
          <a:ext cx="7949563" cy="1984092"/>
        </p:xfrm>
        <a:graphic>
          <a:graphicData uri="http://schemas.openxmlformats.org/drawingml/2006/table">
            <a:tbl>
              <a:tblPr firstRow="1" firstCol="1" bandRow="1">
                <a:tableStyleId>{5C22544A-7EE6-4342-B048-85BDC9FD1C3A}</a:tableStyleId>
              </a:tblPr>
              <a:tblGrid>
                <a:gridCol w="1401779"/>
                <a:gridCol w="5139857"/>
                <a:gridCol w="1407927"/>
              </a:tblGrid>
              <a:tr h="330682">
                <a:tc>
                  <a:txBody>
                    <a:bodyPr/>
                    <a:lstStyle/>
                    <a:p>
                      <a:pPr marL="0" marR="0">
                        <a:lnSpc>
                          <a:spcPct val="115000"/>
                        </a:lnSpc>
                        <a:spcBef>
                          <a:spcPts val="0"/>
                        </a:spcBef>
                        <a:spcAft>
                          <a:spcPts val="0"/>
                        </a:spcAft>
                      </a:pPr>
                      <a:r>
                        <a:rPr lang="en-US" sz="1600" dirty="0">
                          <a:effectLst/>
                        </a:rPr>
                        <a:t>Rank</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Institution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Applicants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30682">
                <a:tc>
                  <a:txBody>
                    <a:bodyPr/>
                    <a:lstStyle/>
                    <a:p>
                      <a:pPr marL="0" marR="0">
                        <a:lnSpc>
                          <a:spcPct val="115000"/>
                        </a:lnSpc>
                        <a:spcBef>
                          <a:spcPts val="0"/>
                        </a:spcBef>
                        <a:spcAft>
                          <a:spcPts val="0"/>
                        </a:spcAft>
                      </a:pPr>
                      <a:r>
                        <a:rPr lang="en-US" sz="1600" dirty="0">
                          <a:effectLst/>
                        </a:rPr>
                        <a:t>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University of Puerto Rico Rio Piedras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30682">
                <a:tc>
                  <a:txBody>
                    <a:bodyPr/>
                    <a:lstStyle/>
                    <a:p>
                      <a:pPr marL="0" marR="0">
                        <a:lnSpc>
                          <a:spcPct val="115000"/>
                        </a:lnSpc>
                        <a:spcBef>
                          <a:spcPts val="0"/>
                        </a:spcBef>
                        <a:spcAft>
                          <a:spcPts val="0"/>
                        </a:spcAft>
                      </a:pPr>
                      <a:r>
                        <a:rPr lang="en-US" sz="1600" b="1" dirty="0">
                          <a:solidFill>
                            <a:schemeClr val="accent2">
                              <a:lumMod val="75000"/>
                            </a:schemeClr>
                          </a:solidFill>
                          <a:effectLst/>
                        </a:rPr>
                        <a:t>2</a:t>
                      </a:r>
                      <a:endParaRPr lang="en-US" sz="1600" b="1"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solidFill>
                            <a:schemeClr val="accent2">
                              <a:lumMod val="75000"/>
                            </a:schemeClr>
                          </a:solidFill>
                          <a:effectLst/>
                        </a:rPr>
                        <a:t>University of Florida, Gainesville, FL</a:t>
                      </a:r>
                      <a:endParaRPr lang="en-US" sz="1600" b="1"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30682">
                <a:tc>
                  <a:txBody>
                    <a:bodyPr/>
                    <a:lstStyle/>
                    <a:p>
                      <a:pPr marL="0" marR="0">
                        <a:lnSpc>
                          <a:spcPct val="115000"/>
                        </a:lnSpc>
                        <a:spcBef>
                          <a:spcPts val="0"/>
                        </a:spcBef>
                        <a:spcAft>
                          <a:spcPts val="0"/>
                        </a:spcAft>
                      </a:pPr>
                      <a:r>
                        <a:rPr lang="en-US" sz="1600">
                          <a:effectLst/>
                        </a:rPr>
                        <a:t>3</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University of Miami, Coral Gables, FL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30682">
                <a:tc>
                  <a:txBody>
                    <a:bodyPr/>
                    <a:lstStyle/>
                    <a:p>
                      <a:pPr marL="0" marR="0">
                        <a:lnSpc>
                          <a:spcPct val="115000"/>
                        </a:lnSpc>
                        <a:spcBef>
                          <a:spcPts val="0"/>
                        </a:spcBef>
                        <a:spcAft>
                          <a:spcPts val="0"/>
                        </a:spcAft>
                      </a:pPr>
                      <a:r>
                        <a:rPr lang="en-US" sz="1600">
                          <a:effectLst/>
                        </a:rPr>
                        <a:t>4</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University of Puerto Rico Mayaguez</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30682">
                <a:tc>
                  <a:txBody>
                    <a:bodyPr/>
                    <a:lstStyle/>
                    <a:p>
                      <a:pPr marL="0" marR="0">
                        <a:lnSpc>
                          <a:spcPct val="115000"/>
                        </a:lnSpc>
                        <a:spcBef>
                          <a:spcPts val="0"/>
                        </a:spcBef>
                        <a:spcAft>
                          <a:spcPts val="0"/>
                        </a:spcAft>
                      </a:pPr>
                      <a:r>
                        <a:rPr lang="en-US" sz="1600">
                          <a:effectLst/>
                        </a:rPr>
                        <a:t>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University of Texas, Austin TX</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Rectangle 1"/>
          <p:cNvSpPr>
            <a:spLocks noChangeArrowheads="1"/>
          </p:cNvSpPr>
          <p:nvPr/>
        </p:nvSpPr>
        <p:spPr bwMode="auto">
          <a:xfrm>
            <a:off x="379413" y="650359"/>
            <a:ext cx="80432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b="1" dirty="0">
                <a:latin typeface="Calibri" panose="020F0502020204030204" pitchFamily="34" charset="0"/>
                <a:ea typeface="Times New Roman" panose="02020603050405020304" pitchFamily="18" charset="0"/>
                <a:cs typeface="Times New Roman" panose="02020603050405020304" pitchFamily="18" charset="0"/>
              </a:rPr>
              <a:t>Hispanic/Latino Medical School Applicants by Institution, 2014 Entering Class Total</a:t>
            </a:r>
            <a:endParaRPr lang="en-US" altLang="en-US" sz="2800" dirty="0">
              <a:latin typeface="Arial" panose="020B0604020202020204" pitchFamily="34" charset="0"/>
            </a:endParaRPr>
          </a:p>
        </p:txBody>
      </p:sp>
      <p:sp>
        <p:nvSpPr>
          <p:cNvPr id="7" name="Rectangle 6"/>
          <p:cNvSpPr/>
          <p:nvPr/>
        </p:nvSpPr>
        <p:spPr>
          <a:xfrm>
            <a:off x="2781300" y="3893235"/>
            <a:ext cx="7988300" cy="369332"/>
          </a:xfrm>
          <a:prstGeom prst="rect">
            <a:avLst/>
          </a:prstGeom>
        </p:spPr>
        <p:txBody>
          <a:bodyPr wrap="square">
            <a:spAutoFit/>
          </a:bodyPr>
          <a:lstStyle/>
          <a:p>
            <a:pPr lvl="0" eaLnBrk="0" fontAlgn="base" hangingPunct="0">
              <a:spcBef>
                <a:spcPct val="0"/>
              </a:spcBef>
              <a:spcAft>
                <a:spcPct val="0"/>
              </a:spcAft>
            </a:pPr>
            <a:r>
              <a:rPr lang="en-US" altLang="en-US" b="1" smtClean="0">
                <a:latin typeface="Calibri" panose="020F0502020204030204" pitchFamily="34" charset="0"/>
                <a:ea typeface="Times New Roman" panose="02020603050405020304" pitchFamily="18" charset="0"/>
                <a:cs typeface="Times New Roman" panose="02020603050405020304" pitchFamily="18" charset="0"/>
              </a:rPr>
              <a:t>Black </a:t>
            </a:r>
            <a:r>
              <a:rPr lang="en-US" altLang="en-US" b="1" dirty="0">
                <a:latin typeface="Calibri" panose="020F0502020204030204" pitchFamily="34" charset="0"/>
                <a:ea typeface="Times New Roman" panose="02020603050405020304" pitchFamily="18" charset="0"/>
                <a:cs typeface="Times New Roman" panose="02020603050405020304" pitchFamily="18" charset="0"/>
              </a:rPr>
              <a:t>Medical School Applicants by Institution, 2014 Entering Class Total</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05306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04794410"/>
              </p:ext>
            </p:extLst>
          </p:nvPr>
        </p:nvGraphicFramePr>
        <p:xfrm>
          <a:off x="1435100" y="1625599"/>
          <a:ext cx="9309100" cy="4203700"/>
        </p:xfrm>
        <a:graphic>
          <a:graphicData uri="http://schemas.openxmlformats.org/drawingml/2006/table">
            <a:tbl>
              <a:tblPr firstRow="1" firstCol="1" bandRow="1">
                <a:tableStyleId>{5C22544A-7EE6-4342-B048-85BDC9FD1C3A}</a:tableStyleId>
              </a:tblPr>
              <a:tblGrid>
                <a:gridCol w="7689187"/>
                <a:gridCol w="1619913"/>
              </a:tblGrid>
              <a:tr h="420370">
                <a:tc>
                  <a:txBody>
                    <a:bodyPr/>
                    <a:lstStyle/>
                    <a:p>
                      <a:pPr marL="0" marR="0">
                        <a:lnSpc>
                          <a:spcPct val="115000"/>
                        </a:lnSpc>
                        <a:spcBef>
                          <a:spcPts val="0"/>
                        </a:spcBef>
                        <a:spcAft>
                          <a:spcPts val="0"/>
                        </a:spcAft>
                      </a:pPr>
                      <a:r>
                        <a:rPr lang="en-US" sz="1600" dirty="0">
                          <a:effectLst/>
                        </a:rPr>
                        <a:t>Michigan State University, East Lansing, MI</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320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20370">
                <a:tc>
                  <a:txBody>
                    <a:bodyPr/>
                    <a:lstStyle/>
                    <a:p>
                      <a:pPr marL="0" marR="0">
                        <a:lnSpc>
                          <a:spcPct val="115000"/>
                        </a:lnSpc>
                        <a:spcBef>
                          <a:spcPts val="0"/>
                        </a:spcBef>
                        <a:spcAft>
                          <a:spcPts val="0"/>
                        </a:spcAft>
                      </a:pPr>
                      <a:r>
                        <a:rPr lang="en-US" sz="1600" dirty="0">
                          <a:effectLst/>
                        </a:rPr>
                        <a:t>University of California-UCLA, Los Angeles, CA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296</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20370">
                <a:tc>
                  <a:txBody>
                    <a:bodyPr/>
                    <a:lstStyle/>
                    <a:p>
                      <a:pPr marL="0" marR="0">
                        <a:lnSpc>
                          <a:spcPct val="115000"/>
                        </a:lnSpc>
                        <a:spcBef>
                          <a:spcPts val="0"/>
                        </a:spcBef>
                        <a:spcAft>
                          <a:spcPts val="0"/>
                        </a:spcAft>
                      </a:pPr>
                      <a:r>
                        <a:rPr lang="en-US" sz="1600" dirty="0">
                          <a:effectLst/>
                        </a:rPr>
                        <a:t>Rutgers, The State University of NJ, New Brunswick, NJ</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280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20370">
                <a:tc>
                  <a:txBody>
                    <a:bodyPr/>
                    <a:lstStyle/>
                    <a:p>
                      <a:pPr marL="0" marR="0">
                        <a:lnSpc>
                          <a:spcPct val="115000"/>
                        </a:lnSpc>
                        <a:spcBef>
                          <a:spcPts val="0"/>
                        </a:spcBef>
                        <a:spcAft>
                          <a:spcPts val="0"/>
                        </a:spcAft>
                      </a:pPr>
                      <a:r>
                        <a:rPr lang="en-US" sz="1600" b="1" dirty="0">
                          <a:solidFill>
                            <a:schemeClr val="accent2">
                              <a:lumMod val="75000"/>
                            </a:schemeClr>
                          </a:solidFill>
                          <a:effectLst/>
                          <a:highlight>
                            <a:srgbClr val="FFFF00"/>
                          </a:highlight>
                        </a:rPr>
                        <a:t>University of Florida </a:t>
                      </a:r>
                      <a:r>
                        <a:rPr lang="en-US" sz="1600" b="1" dirty="0">
                          <a:solidFill>
                            <a:schemeClr val="accent2">
                              <a:lumMod val="75000"/>
                            </a:schemeClr>
                          </a:solidFill>
                          <a:effectLst/>
                        </a:rPr>
                        <a:t>, Gainesville, FL</a:t>
                      </a:r>
                      <a:endParaRPr lang="en-US" sz="1600" b="1"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275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20370">
                <a:tc>
                  <a:txBody>
                    <a:bodyPr/>
                    <a:lstStyle/>
                    <a:p>
                      <a:pPr marL="0" marR="0">
                        <a:lnSpc>
                          <a:spcPct val="115000"/>
                        </a:lnSpc>
                        <a:spcBef>
                          <a:spcPts val="0"/>
                        </a:spcBef>
                        <a:spcAft>
                          <a:spcPts val="0"/>
                        </a:spcAft>
                      </a:pPr>
                      <a:r>
                        <a:rPr lang="en-US" sz="1600" dirty="0">
                          <a:effectLst/>
                        </a:rPr>
                        <a:t>University of California-San Diego, San Diego, CA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269</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20370">
                <a:tc>
                  <a:txBody>
                    <a:bodyPr/>
                    <a:lstStyle/>
                    <a:p>
                      <a:pPr marL="0" marR="0">
                        <a:lnSpc>
                          <a:spcPct val="115000"/>
                        </a:lnSpc>
                        <a:spcBef>
                          <a:spcPts val="0"/>
                        </a:spcBef>
                        <a:spcAft>
                          <a:spcPts val="0"/>
                        </a:spcAft>
                      </a:pPr>
                      <a:r>
                        <a:rPr lang="en-US" sz="1600" dirty="0">
                          <a:effectLst/>
                        </a:rPr>
                        <a:t>University of Michigan, Ann Arbor, MI</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256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20370">
                <a:tc>
                  <a:txBody>
                    <a:bodyPr/>
                    <a:lstStyle/>
                    <a:p>
                      <a:pPr marL="0" marR="0">
                        <a:lnSpc>
                          <a:spcPct val="115000"/>
                        </a:lnSpc>
                        <a:spcBef>
                          <a:spcPts val="0"/>
                        </a:spcBef>
                        <a:spcAft>
                          <a:spcPts val="0"/>
                        </a:spcAft>
                      </a:pPr>
                      <a:r>
                        <a:rPr lang="en-US" sz="1600">
                          <a:effectLst/>
                        </a:rPr>
                        <a:t>Brigham Young University, Provo, UT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246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20370">
                <a:tc>
                  <a:txBody>
                    <a:bodyPr/>
                    <a:lstStyle/>
                    <a:p>
                      <a:pPr marL="0" marR="0">
                        <a:lnSpc>
                          <a:spcPct val="115000"/>
                        </a:lnSpc>
                        <a:spcBef>
                          <a:spcPts val="0"/>
                        </a:spcBef>
                        <a:spcAft>
                          <a:spcPts val="0"/>
                        </a:spcAft>
                      </a:pPr>
                      <a:r>
                        <a:rPr lang="en-US" sz="1600">
                          <a:effectLst/>
                        </a:rPr>
                        <a:t>University of California-Irvine, Irvine, CA</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228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20370">
                <a:tc>
                  <a:txBody>
                    <a:bodyPr/>
                    <a:lstStyle/>
                    <a:p>
                      <a:pPr marL="0" marR="0">
                        <a:lnSpc>
                          <a:spcPct val="115000"/>
                        </a:lnSpc>
                        <a:spcBef>
                          <a:spcPts val="0"/>
                        </a:spcBef>
                        <a:spcAft>
                          <a:spcPts val="0"/>
                        </a:spcAft>
                      </a:pPr>
                      <a:r>
                        <a:rPr lang="en-US" sz="1600" dirty="0">
                          <a:effectLst/>
                        </a:rPr>
                        <a:t>University of California-Davis, Davis, CA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213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20370">
                <a:tc>
                  <a:txBody>
                    <a:bodyPr/>
                    <a:lstStyle/>
                    <a:p>
                      <a:pPr marL="0" marR="0">
                        <a:lnSpc>
                          <a:spcPct val="115000"/>
                        </a:lnSpc>
                        <a:spcBef>
                          <a:spcPts val="0"/>
                        </a:spcBef>
                        <a:spcAft>
                          <a:spcPts val="0"/>
                        </a:spcAft>
                      </a:pPr>
                      <a:r>
                        <a:rPr lang="en-US" sz="1600">
                          <a:effectLst/>
                        </a:rPr>
                        <a:t>Ohio State University, all campuses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198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3" name="Rectangle 2"/>
          <p:cNvSpPr/>
          <p:nvPr/>
        </p:nvSpPr>
        <p:spPr>
          <a:xfrm>
            <a:off x="1320800" y="644436"/>
            <a:ext cx="9296400" cy="646331"/>
          </a:xfrm>
          <a:prstGeom prst="rect">
            <a:avLst/>
          </a:prstGeom>
        </p:spPr>
        <p:txBody>
          <a:bodyPr wrap="square">
            <a:spAutoFit/>
          </a:bodyPr>
          <a:lstStyle/>
          <a:p>
            <a:pPr lvl="0" eaLnBrk="0" fontAlgn="base" hangingPunct="0">
              <a:spcBef>
                <a:spcPct val="0"/>
              </a:spcBef>
              <a:spcAft>
                <a:spcPct val="0"/>
              </a:spcAft>
            </a:pPr>
            <a:r>
              <a:rPr lang="en-US" altLang="en-US" b="1" dirty="0">
                <a:latin typeface="Calibri" panose="020F0502020204030204" pitchFamily="34" charset="0"/>
                <a:ea typeface="Times New Roman" panose="02020603050405020304" pitchFamily="18" charset="0"/>
                <a:cs typeface="Times New Roman" panose="02020603050405020304" pitchFamily="18" charset="0"/>
              </a:rPr>
              <a:t>Osteopathic Medical School Applicants by Institution, 2014 Entering Class Total</a:t>
            </a:r>
            <a:endParaRPr lang="en-US" altLang="en-US" dirty="0"/>
          </a:p>
          <a:p>
            <a:pPr lvl="0" eaLnBrk="0" fontAlgn="base" hangingPunct="0">
              <a:spcBef>
                <a:spcPct val="0"/>
              </a:spcBef>
              <a:spcAft>
                <a:spcPct val="0"/>
              </a:spcAft>
            </a:pPr>
            <a:r>
              <a:rPr lang="en-US" altLang="en-US" dirty="0">
                <a:latin typeface="Calibri" panose="020F0502020204030204" pitchFamily="34" charset="0"/>
                <a:ea typeface="Times New Roman" panose="02020603050405020304" pitchFamily="18" charset="0"/>
                <a:cs typeface="Times New Roman" panose="02020603050405020304" pitchFamily="18" charset="0"/>
              </a:rPr>
              <a:t>Source: AACOMAS: </a:t>
            </a:r>
            <a:r>
              <a:rPr lang="en-US" altLang="en-US" dirty="0">
                <a:latin typeface="Calibri" panose="020F0502020204030204" pitchFamily="34" charset="0"/>
                <a:ea typeface="Times New Roman" panose="02020603050405020304" pitchFamily="18" charset="0"/>
                <a:cs typeface="Times New Roman" panose="02020603050405020304" pitchFamily="18" charset="0"/>
                <a:hlinkClick r:id="rId2"/>
              </a:rPr>
              <a:t>2014 Osteopathic Medical School Applicants - A Profile  </a:t>
            </a:r>
            <a:endParaRPr lang="en-US" altLang="en-US" dirty="0">
              <a:latin typeface="Arial" panose="020B0604020202020204" pitchFamily="34" charset="0"/>
            </a:endParaRPr>
          </a:p>
        </p:txBody>
      </p:sp>
    </p:spTree>
    <p:extLst>
      <p:ext uri="{BB962C8B-B14F-4D97-AF65-F5344CB8AC3E}">
        <p14:creationId xmlns:p14="http://schemas.microsoft.com/office/powerpoint/2010/main" val="88839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72849051"/>
              </p:ext>
            </p:extLst>
          </p:nvPr>
        </p:nvGraphicFramePr>
        <p:xfrm>
          <a:off x="660402" y="1619552"/>
          <a:ext cx="11010900" cy="4316657"/>
        </p:xfrm>
        <a:graphic>
          <a:graphicData uri="http://schemas.openxmlformats.org/drawingml/2006/table">
            <a:tbl>
              <a:tblPr firstRow="1" bandRow="1">
                <a:tableStyleId>{5C22544A-7EE6-4342-B048-85BDC9FD1C3A}</a:tableStyleId>
              </a:tblPr>
              <a:tblGrid>
                <a:gridCol w="1835150"/>
                <a:gridCol w="1835150"/>
                <a:gridCol w="1835150"/>
                <a:gridCol w="1835150"/>
                <a:gridCol w="1835150"/>
                <a:gridCol w="1835150"/>
              </a:tblGrid>
              <a:tr h="350621">
                <a:tc>
                  <a:txBody>
                    <a:bodyPr/>
                    <a:lstStyle/>
                    <a:p>
                      <a:endParaRPr lang="en-US" dirty="0"/>
                    </a:p>
                  </a:txBody>
                  <a:tcPr/>
                </a:tc>
                <a:tc>
                  <a:txBody>
                    <a:bodyPr/>
                    <a:lstStyle/>
                    <a:p>
                      <a:pPr algn="ctr"/>
                      <a:r>
                        <a:rPr lang="en-US" dirty="0" smtClean="0"/>
                        <a:t>2011</a:t>
                      </a:r>
                      <a:endParaRPr lang="en-US" dirty="0"/>
                    </a:p>
                  </a:txBody>
                  <a:tcPr/>
                </a:tc>
                <a:tc>
                  <a:txBody>
                    <a:bodyPr/>
                    <a:lstStyle/>
                    <a:p>
                      <a:pPr algn="ctr"/>
                      <a:r>
                        <a:rPr lang="en-US" dirty="0" smtClean="0"/>
                        <a:t>2012</a:t>
                      </a:r>
                      <a:endParaRPr lang="en-US" dirty="0"/>
                    </a:p>
                  </a:txBody>
                  <a:tcPr/>
                </a:tc>
                <a:tc>
                  <a:txBody>
                    <a:bodyPr/>
                    <a:lstStyle/>
                    <a:p>
                      <a:pPr algn="ctr"/>
                      <a:r>
                        <a:rPr lang="en-US" dirty="0" smtClean="0"/>
                        <a:t>2013</a:t>
                      </a:r>
                      <a:endParaRPr lang="en-US" dirty="0"/>
                    </a:p>
                  </a:txBody>
                  <a:tcPr/>
                </a:tc>
                <a:tc>
                  <a:txBody>
                    <a:bodyPr/>
                    <a:lstStyle/>
                    <a:p>
                      <a:pPr algn="ctr"/>
                      <a:r>
                        <a:rPr lang="en-US" dirty="0" smtClean="0"/>
                        <a:t>2014</a:t>
                      </a:r>
                      <a:endParaRPr lang="en-US" dirty="0"/>
                    </a:p>
                  </a:txBody>
                  <a:tcPr/>
                </a:tc>
                <a:tc>
                  <a:txBody>
                    <a:bodyPr/>
                    <a:lstStyle/>
                    <a:p>
                      <a:pPr algn="ctr"/>
                      <a:r>
                        <a:rPr lang="en-US" dirty="0" smtClean="0"/>
                        <a:t>+/-</a:t>
                      </a:r>
                      <a:endParaRPr lang="en-US" dirty="0"/>
                    </a:p>
                  </a:txBody>
                  <a:tcPr/>
                </a:tc>
              </a:tr>
              <a:tr h="373464">
                <a:tc>
                  <a:txBody>
                    <a:bodyPr/>
                    <a:lstStyle/>
                    <a:p>
                      <a:r>
                        <a:rPr lang="en-US" dirty="0" smtClean="0"/>
                        <a:t>Total Applicants</a:t>
                      </a:r>
                      <a:endParaRPr lang="en-US" dirty="0"/>
                    </a:p>
                  </a:txBody>
                  <a:tcPr/>
                </a:tc>
                <a:tc>
                  <a:txBody>
                    <a:bodyPr/>
                    <a:lstStyle/>
                    <a:p>
                      <a:pPr algn="ctr"/>
                      <a:r>
                        <a:rPr lang="en-US" dirty="0" smtClean="0"/>
                        <a:t>42,423</a:t>
                      </a:r>
                      <a:endParaRPr lang="en-US" dirty="0"/>
                    </a:p>
                  </a:txBody>
                  <a:tcPr/>
                </a:tc>
                <a:tc>
                  <a:txBody>
                    <a:bodyPr/>
                    <a:lstStyle/>
                    <a:p>
                      <a:pPr algn="ctr"/>
                      <a:r>
                        <a:rPr lang="en-US" dirty="0" smtClean="0"/>
                        <a:t>43,548</a:t>
                      </a:r>
                      <a:endParaRPr lang="en-US" dirty="0"/>
                    </a:p>
                  </a:txBody>
                  <a:tcPr/>
                </a:tc>
                <a:tc>
                  <a:txBody>
                    <a:bodyPr/>
                    <a:lstStyle/>
                    <a:p>
                      <a:pPr algn="ctr"/>
                      <a:r>
                        <a:rPr lang="en-US" dirty="0" smtClean="0"/>
                        <a:t>46,454</a:t>
                      </a:r>
                      <a:endParaRPr lang="en-US" dirty="0"/>
                    </a:p>
                  </a:txBody>
                  <a:tcPr/>
                </a:tc>
                <a:tc>
                  <a:txBody>
                    <a:bodyPr/>
                    <a:lstStyle/>
                    <a:p>
                      <a:pPr algn="ctr"/>
                      <a:r>
                        <a:rPr lang="en-US" dirty="0" smtClean="0"/>
                        <a:t>47,810</a:t>
                      </a:r>
                      <a:endParaRPr lang="en-US" dirty="0"/>
                    </a:p>
                  </a:txBody>
                  <a:tcPr/>
                </a:tc>
                <a:tc>
                  <a:txBody>
                    <a:bodyPr/>
                    <a:lstStyle/>
                    <a:p>
                      <a:pPr algn="ctr"/>
                      <a:r>
                        <a:rPr lang="en-US" dirty="0" smtClean="0"/>
                        <a:t>+5,387</a:t>
                      </a:r>
                      <a:endParaRPr lang="en-US" dirty="0"/>
                    </a:p>
                  </a:txBody>
                  <a:tcPr/>
                </a:tc>
              </a:tr>
              <a:tr h="613587">
                <a:tc>
                  <a:txBody>
                    <a:bodyPr/>
                    <a:lstStyle/>
                    <a:p>
                      <a:r>
                        <a:rPr lang="en-US" dirty="0" smtClean="0"/>
                        <a:t>Total Matriculants</a:t>
                      </a:r>
                      <a:endParaRPr lang="en-US" dirty="0"/>
                    </a:p>
                  </a:txBody>
                  <a:tcPr/>
                </a:tc>
                <a:tc>
                  <a:txBody>
                    <a:bodyPr/>
                    <a:lstStyle/>
                    <a:p>
                      <a:pPr algn="ctr"/>
                      <a:r>
                        <a:rPr lang="en-US" dirty="0" smtClean="0"/>
                        <a:t>18,678</a:t>
                      </a:r>
                      <a:endParaRPr lang="en-US" dirty="0"/>
                    </a:p>
                  </a:txBody>
                  <a:tcPr/>
                </a:tc>
                <a:tc>
                  <a:txBody>
                    <a:bodyPr/>
                    <a:lstStyle/>
                    <a:p>
                      <a:pPr algn="ctr"/>
                      <a:r>
                        <a:rPr lang="en-US" dirty="0" smtClean="0"/>
                        <a:t>18,015</a:t>
                      </a:r>
                      <a:endParaRPr lang="en-US" dirty="0"/>
                    </a:p>
                  </a:txBody>
                  <a:tcPr/>
                </a:tc>
                <a:tc>
                  <a:txBody>
                    <a:bodyPr/>
                    <a:lstStyle/>
                    <a:p>
                      <a:pPr algn="ctr"/>
                      <a:r>
                        <a:rPr lang="en-US" dirty="0" smtClean="0"/>
                        <a:t>19,525</a:t>
                      </a:r>
                      <a:endParaRPr lang="en-US" dirty="0"/>
                    </a:p>
                  </a:txBody>
                  <a:tcPr/>
                </a:tc>
                <a:tc>
                  <a:txBody>
                    <a:bodyPr/>
                    <a:lstStyle/>
                    <a:p>
                      <a:pPr algn="ctr"/>
                      <a:r>
                        <a:rPr lang="en-US" dirty="0" smtClean="0"/>
                        <a:t>19,757</a:t>
                      </a:r>
                      <a:endParaRPr lang="en-US" dirty="0"/>
                    </a:p>
                  </a:txBody>
                  <a:tcPr/>
                </a:tc>
                <a:tc>
                  <a:txBody>
                    <a:bodyPr/>
                    <a:lstStyle/>
                    <a:p>
                      <a:pPr algn="ctr"/>
                      <a:r>
                        <a:rPr lang="en-US" dirty="0" smtClean="0"/>
                        <a:t>+1,079</a:t>
                      </a:r>
                      <a:endParaRPr lang="en-US" dirty="0"/>
                    </a:p>
                  </a:txBody>
                  <a:tcPr/>
                </a:tc>
              </a:tr>
              <a:tr h="1139519">
                <a:tc>
                  <a:txBody>
                    <a:bodyPr/>
                    <a:lstStyle/>
                    <a:p>
                      <a:r>
                        <a:rPr lang="en-US" dirty="0" smtClean="0"/>
                        <a:t>UF </a:t>
                      </a:r>
                    </a:p>
                    <a:p>
                      <a:r>
                        <a:rPr lang="en-US" dirty="0" smtClean="0"/>
                        <a:t>Applied</a:t>
                      </a:r>
                    </a:p>
                    <a:p>
                      <a:r>
                        <a:rPr lang="en-US" dirty="0" smtClean="0"/>
                        <a:t>Accepted</a:t>
                      </a:r>
                    </a:p>
                    <a:p>
                      <a:r>
                        <a:rPr lang="en-US" dirty="0" smtClean="0"/>
                        <a:t>Matriculated</a:t>
                      </a:r>
                      <a:endParaRPr lang="en-US" dirty="0"/>
                    </a:p>
                  </a:txBody>
                  <a:tcPr/>
                </a:tc>
                <a:tc>
                  <a:txBody>
                    <a:bodyPr/>
                    <a:lstStyle/>
                    <a:p>
                      <a:pPr algn="ctr"/>
                      <a:endParaRPr lang="en-US" dirty="0" smtClean="0"/>
                    </a:p>
                    <a:p>
                      <a:pPr algn="ctr"/>
                      <a:r>
                        <a:rPr lang="en-US" dirty="0" smtClean="0"/>
                        <a:t>813</a:t>
                      </a:r>
                    </a:p>
                    <a:p>
                      <a:pPr algn="ctr"/>
                      <a:r>
                        <a:rPr lang="en-US" dirty="0" smtClean="0"/>
                        <a:t>392</a:t>
                      </a:r>
                    </a:p>
                    <a:p>
                      <a:pPr algn="ctr"/>
                      <a:r>
                        <a:rPr lang="en-US" dirty="0" smtClean="0"/>
                        <a:t>377</a:t>
                      </a:r>
                      <a:endParaRPr lang="en-US" dirty="0"/>
                    </a:p>
                  </a:txBody>
                  <a:tcPr/>
                </a:tc>
                <a:tc>
                  <a:txBody>
                    <a:bodyPr/>
                    <a:lstStyle/>
                    <a:p>
                      <a:pPr algn="ctr"/>
                      <a:endParaRPr lang="en-US" dirty="0" smtClean="0"/>
                    </a:p>
                    <a:p>
                      <a:pPr algn="ctr"/>
                      <a:r>
                        <a:rPr lang="en-US" dirty="0" smtClean="0"/>
                        <a:t>792</a:t>
                      </a:r>
                    </a:p>
                    <a:p>
                      <a:pPr algn="ctr"/>
                      <a:r>
                        <a:rPr lang="en-US" dirty="0" smtClean="0"/>
                        <a:t>379</a:t>
                      </a:r>
                    </a:p>
                    <a:p>
                      <a:pPr algn="ctr"/>
                      <a:r>
                        <a:rPr lang="en-US" dirty="0" smtClean="0"/>
                        <a:t>363</a:t>
                      </a:r>
                      <a:endParaRPr lang="en-US" dirty="0"/>
                    </a:p>
                  </a:txBody>
                  <a:tcPr/>
                </a:tc>
                <a:tc>
                  <a:txBody>
                    <a:bodyPr/>
                    <a:lstStyle/>
                    <a:p>
                      <a:pPr algn="ctr"/>
                      <a:endParaRPr lang="en-US" dirty="0" smtClean="0"/>
                    </a:p>
                    <a:p>
                      <a:pPr algn="ctr"/>
                      <a:r>
                        <a:rPr lang="en-US" dirty="0" smtClean="0"/>
                        <a:t>785</a:t>
                      </a:r>
                    </a:p>
                    <a:p>
                      <a:pPr algn="ctr"/>
                      <a:r>
                        <a:rPr lang="en-US" dirty="0" smtClean="0"/>
                        <a:t>331</a:t>
                      </a:r>
                    </a:p>
                    <a:p>
                      <a:pPr algn="ctr"/>
                      <a:r>
                        <a:rPr lang="en-US" dirty="0" smtClean="0"/>
                        <a:t>322</a:t>
                      </a:r>
                    </a:p>
                  </a:txBody>
                  <a:tcPr/>
                </a:tc>
                <a:tc>
                  <a:txBody>
                    <a:bodyPr/>
                    <a:lstStyle/>
                    <a:p>
                      <a:pPr algn="ctr"/>
                      <a:endParaRPr lang="en-US" dirty="0" smtClean="0"/>
                    </a:p>
                    <a:p>
                      <a:pPr algn="ctr"/>
                      <a:r>
                        <a:rPr lang="en-US" dirty="0" smtClean="0"/>
                        <a:t>845</a:t>
                      </a:r>
                    </a:p>
                    <a:p>
                      <a:pPr algn="ctr"/>
                      <a:r>
                        <a:rPr lang="en-US" dirty="0" smtClean="0"/>
                        <a:t>332</a:t>
                      </a:r>
                    </a:p>
                    <a:p>
                      <a:pPr algn="ctr"/>
                      <a:r>
                        <a:rPr lang="en-US" dirty="0" smtClean="0"/>
                        <a:t>320</a:t>
                      </a:r>
                      <a:endParaRPr lang="en-US" dirty="0"/>
                    </a:p>
                  </a:txBody>
                  <a:tcPr/>
                </a:tc>
                <a:tc>
                  <a:txBody>
                    <a:bodyPr/>
                    <a:lstStyle/>
                    <a:p>
                      <a:pPr algn="ctr"/>
                      <a:endParaRPr lang="en-US" dirty="0" smtClean="0"/>
                    </a:p>
                    <a:p>
                      <a:pPr algn="ctr"/>
                      <a:r>
                        <a:rPr lang="en-US" dirty="0" smtClean="0"/>
                        <a:t>+53</a:t>
                      </a:r>
                    </a:p>
                    <a:p>
                      <a:pPr algn="ctr"/>
                      <a:r>
                        <a:rPr lang="en-US" dirty="0" smtClean="0"/>
                        <a:t>-60</a:t>
                      </a:r>
                    </a:p>
                    <a:p>
                      <a:pPr algn="ctr"/>
                      <a:r>
                        <a:rPr lang="en-US" dirty="0" smtClean="0"/>
                        <a:t>-57</a:t>
                      </a:r>
                      <a:endParaRPr lang="en-US" dirty="0"/>
                    </a:p>
                  </a:txBody>
                  <a:tcPr/>
                </a:tc>
              </a:tr>
              <a:tr h="876553">
                <a:tc>
                  <a:txBody>
                    <a:bodyPr/>
                    <a:lstStyle/>
                    <a:p>
                      <a:r>
                        <a:rPr lang="en-US" dirty="0" smtClean="0"/>
                        <a:t>BCPM</a:t>
                      </a:r>
                    </a:p>
                    <a:p>
                      <a:r>
                        <a:rPr lang="en-US" dirty="0" smtClean="0"/>
                        <a:t>UF</a:t>
                      </a:r>
                    </a:p>
                    <a:p>
                      <a:r>
                        <a:rPr lang="en-US" dirty="0" smtClean="0"/>
                        <a:t>National </a:t>
                      </a:r>
                      <a:endParaRPr lang="en-US" dirty="0"/>
                    </a:p>
                  </a:txBody>
                  <a:tcPr/>
                </a:tc>
                <a:tc>
                  <a:txBody>
                    <a:bodyPr/>
                    <a:lstStyle/>
                    <a:p>
                      <a:pPr algn="ctr"/>
                      <a:endParaRPr lang="en-US" dirty="0" smtClean="0"/>
                    </a:p>
                    <a:p>
                      <a:pPr algn="ctr"/>
                      <a:r>
                        <a:rPr lang="en-US" dirty="0" smtClean="0"/>
                        <a:t>3.64</a:t>
                      </a:r>
                    </a:p>
                    <a:p>
                      <a:pPr algn="ctr"/>
                      <a:r>
                        <a:rPr lang="en-US" dirty="0" smtClean="0"/>
                        <a:t>3.61</a:t>
                      </a:r>
                      <a:endParaRPr lang="en-US" dirty="0"/>
                    </a:p>
                  </a:txBody>
                  <a:tcPr/>
                </a:tc>
                <a:tc>
                  <a:txBody>
                    <a:bodyPr/>
                    <a:lstStyle/>
                    <a:p>
                      <a:pPr algn="ctr"/>
                      <a:endParaRPr lang="en-US" dirty="0" smtClean="0"/>
                    </a:p>
                    <a:p>
                      <a:pPr algn="ctr"/>
                      <a:r>
                        <a:rPr lang="en-US" dirty="0" smtClean="0"/>
                        <a:t>3.64</a:t>
                      </a:r>
                    </a:p>
                    <a:p>
                      <a:pPr algn="ctr"/>
                      <a:r>
                        <a:rPr lang="en-US" dirty="0" smtClean="0"/>
                        <a:t>3.62</a:t>
                      </a:r>
                      <a:endParaRPr lang="en-US" dirty="0"/>
                    </a:p>
                  </a:txBody>
                  <a:tcPr/>
                </a:tc>
                <a:tc>
                  <a:txBody>
                    <a:bodyPr/>
                    <a:lstStyle/>
                    <a:p>
                      <a:pPr algn="ctr"/>
                      <a:endParaRPr lang="en-US" dirty="0" smtClean="0"/>
                    </a:p>
                    <a:p>
                      <a:pPr algn="ctr"/>
                      <a:r>
                        <a:rPr lang="en-US" dirty="0" smtClean="0"/>
                        <a:t>3.65</a:t>
                      </a:r>
                    </a:p>
                    <a:p>
                      <a:pPr algn="ctr"/>
                      <a:r>
                        <a:rPr lang="en-US" dirty="0" smtClean="0"/>
                        <a:t>3.63</a:t>
                      </a:r>
                      <a:endParaRPr lang="en-US" dirty="0"/>
                    </a:p>
                  </a:txBody>
                  <a:tcPr/>
                </a:tc>
                <a:tc>
                  <a:txBody>
                    <a:bodyPr/>
                    <a:lstStyle/>
                    <a:p>
                      <a:pPr algn="ctr"/>
                      <a:endParaRPr lang="en-US" dirty="0" smtClean="0"/>
                    </a:p>
                    <a:p>
                      <a:pPr algn="ctr"/>
                      <a:r>
                        <a:rPr lang="en-US" dirty="0" smtClean="0"/>
                        <a:t>3.68</a:t>
                      </a:r>
                    </a:p>
                    <a:p>
                      <a:pPr algn="ctr"/>
                      <a:r>
                        <a:rPr lang="en-US" dirty="0" smtClean="0"/>
                        <a:t>3.63</a:t>
                      </a:r>
                      <a:endParaRPr lang="en-US" dirty="0"/>
                    </a:p>
                  </a:txBody>
                  <a:tcPr/>
                </a:tc>
                <a:tc>
                  <a:txBody>
                    <a:bodyPr/>
                    <a:lstStyle/>
                    <a:p>
                      <a:pPr algn="ctr"/>
                      <a:endParaRPr lang="en-US" dirty="0" smtClean="0"/>
                    </a:p>
                    <a:p>
                      <a:pPr algn="ctr"/>
                      <a:r>
                        <a:rPr lang="en-US" dirty="0" smtClean="0"/>
                        <a:t>+0.04</a:t>
                      </a:r>
                    </a:p>
                    <a:p>
                      <a:pPr algn="ctr"/>
                      <a:r>
                        <a:rPr lang="en-US" dirty="0" smtClean="0"/>
                        <a:t>+0.02</a:t>
                      </a:r>
                      <a:endParaRPr lang="en-US" dirty="0"/>
                    </a:p>
                  </a:txBody>
                  <a:tcPr/>
                </a:tc>
              </a:tr>
              <a:tr h="834233">
                <a:tc>
                  <a:txBody>
                    <a:bodyPr/>
                    <a:lstStyle/>
                    <a:p>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-8.93</a:t>
                      </a:r>
                      <a:endParaRPr lang="en-US" dirty="0"/>
                    </a:p>
                  </a:txBody>
                  <a:tcPr/>
                </a:tc>
              </a:tr>
            </a:tbl>
          </a:graphicData>
        </a:graphic>
      </p:graphicFrame>
      <p:sp>
        <p:nvSpPr>
          <p:cNvPr id="3" name="Rectangle 2"/>
          <p:cNvSpPr/>
          <p:nvPr/>
        </p:nvSpPr>
        <p:spPr>
          <a:xfrm>
            <a:off x="4956513" y="488434"/>
            <a:ext cx="1847173" cy="830997"/>
          </a:xfrm>
          <a:prstGeom prst="rect">
            <a:avLst/>
          </a:prstGeom>
        </p:spPr>
        <p:txBody>
          <a:bodyPr wrap="none">
            <a:spAutoFit/>
          </a:bodyPr>
          <a:lstStyle/>
          <a:p>
            <a:pPr algn="ctr"/>
            <a:r>
              <a:rPr lang="en-US" sz="4800" dirty="0"/>
              <a:t>Trends</a:t>
            </a:r>
          </a:p>
        </p:txBody>
      </p:sp>
    </p:spTree>
    <p:extLst>
      <p:ext uri="{BB962C8B-B14F-4D97-AF65-F5344CB8AC3E}">
        <p14:creationId xmlns:p14="http://schemas.microsoft.com/office/powerpoint/2010/main" val="1904706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49820319"/>
              </p:ext>
            </p:extLst>
          </p:nvPr>
        </p:nvGraphicFramePr>
        <p:xfrm>
          <a:off x="241300" y="668815"/>
          <a:ext cx="10883900" cy="5923053"/>
        </p:xfrm>
        <a:graphic>
          <a:graphicData uri="http://schemas.openxmlformats.org/drawingml/2006/table">
            <a:tbl>
              <a:tblPr firstRow="1" firstCol="1" bandRow="1">
                <a:tableStyleId>{5C22544A-7EE6-4342-B048-85BDC9FD1C3A}</a:tableStyleId>
              </a:tblPr>
              <a:tblGrid>
                <a:gridCol w="2796709"/>
                <a:gridCol w="2692803"/>
                <a:gridCol w="2695731"/>
                <a:gridCol w="2698657"/>
              </a:tblGrid>
              <a:tr h="219383">
                <a:tc>
                  <a:txBody>
                    <a:bodyPr/>
                    <a:lstStyle/>
                    <a:p>
                      <a:pPr marL="0" marR="0" algn="ctr">
                        <a:lnSpc>
                          <a:spcPct val="107000"/>
                        </a:lnSpc>
                        <a:spcBef>
                          <a:spcPts val="0"/>
                        </a:spcBef>
                        <a:spcAft>
                          <a:spcPts val="0"/>
                        </a:spcAft>
                      </a:pPr>
                      <a:r>
                        <a:rPr lang="en-US" sz="1400" dirty="0">
                          <a:effectLst/>
                        </a:rPr>
                        <a:t>School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Applied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Accepted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Matriculate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UF</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724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dirty="0">
                          <a:effectLst/>
                        </a:rPr>
                        <a:t>FSU</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683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48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USF</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658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54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UCF</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664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61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FIU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608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FAU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599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40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MIAMI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579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G. WASHINGTON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257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GEORGETOWN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DREXEL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EMORY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185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NYU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156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UNC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WAKE FOREST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BOSTON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149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TUFTS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HOWARD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MEHARRY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TEMPLE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MOREHOUSE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TULANE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S. CAROLINA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a:effectLst/>
                        </a:rPr>
                        <a:t>DUKE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83">
                <a:tc>
                  <a:txBody>
                    <a:bodyPr/>
                    <a:lstStyle/>
                    <a:p>
                      <a:pPr marL="0" marR="0" algn="ctr">
                        <a:lnSpc>
                          <a:spcPct val="107000"/>
                        </a:lnSpc>
                        <a:spcBef>
                          <a:spcPts val="0"/>
                        </a:spcBef>
                        <a:spcAft>
                          <a:spcPts val="0"/>
                        </a:spcAft>
                      </a:pPr>
                      <a:r>
                        <a:rPr lang="en-US" sz="1400">
                          <a:effectLst/>
                        </a:rPr>
                        <a:t>VA COMMONWEALTH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71">
                <a:tc>
                  <a:txBody>
                    <a:bodyPr/>
                    <a:lstStyle/>
                    <a:p>
                      <a:pPr marL="0" marR="0" algn="ctr">
                        <a:lnSpc>
                          <a:spcPct val="107000"/>
                        </a:lnSpc>
                        <a:spcBef>
                          <a:spcPts val="0"/>
                        </a:spcBef>
                        <a:spcAft>
                          <a:spcPts val="0"/>
                        </a:spcAft>
                      </a:pPr>
                      <a:r>
                        <a:rPr lang="en-US" sz="1400" dirty="0">
                          <a:effectLst/>
                        </a:rPr>
                        <a:t>VANDERBILT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r h="219383">
                <a:tc>
                  <a:txBody>
                    <a:bodyPr/>
                    <a:lstStyle/>
                    <a:p>
                      <a:pPr marL="0" marR="0" algn="ctr">
                        <a:lnSpc>
                          <a:spcPct val="107000"/>
                        </a:lnSpc>
                        <a:spcBef>
                          <a:spcPts val="0"/>
                        </a:spcBef>
                        <a:spcAft>
                          <a:spcPts val="0"/>
                        </a:spcAft>
                      </a:pPr>
                      <a:r>
                        <a:rPr lang="en-US" sz="1400">
                          <a:effectLst/>
                        </a:rPr>
                        <a:t>ROSALIND FRANKLIN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a:effectLst/>
                        </a:rPr>
                        <a:t>114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c>
                  <a:txBody>
                    <a:bodyPr/>
                    <a:lstStyle/>
                    <a:p>
                      <a:pPr marL="0" marR="0" algn="ctr">
                        <a:lnSpc>
                          <a:spcPct val="107000"/>
                        </a:lnSpc>
                        <a:spcBef>
                          <a:spcPts val="0"/>
                        </a:spcBef>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6509" marR="46509" marT="0" marB="0"/>
                </a:tc>
              </a:tr>
            </a:tbl>
          </a:graphicData>
        </a:graphic>
      </p:graphicFrame>
      <p:sp>
        <p:nvSpPr>
          <p:cNvPr id="3" name="Rectangle 2"/>
          <p:cNvSpPr/>
          <p:nvPr/>
        </p:nvSpPr>
        <p:spPr>
          <a:xfrm>
            <a:off x="1003300" y="0"/>
            <a:ext cx="10121900" cy="630942"/>
          </a:xfrm>
          <a:prstGeom prst="rect">
            <a:avLst/>
          </a:prstGeom>
        </p:spPr>
        <p:txBody>
          <a:bodyPr wrap="square">
            <a:spAutoFit/>
          </a:bodyPr>
          <a:lstStyle/>
          <a:p>
            <a:r>
              <a:rPr lang="en-US" sz="2400" dirty="0"/>
              <a:t>U.S. Allopathic Medical schools with greater than 100 </a:t>
            </a:r>
            <a:r>
              <a:rPr lang="en-US" sz="2400" dirty="0" smtClean="0"/>
              <a:t>UF applicants  (26)</a:t>
            </a:r>
            <a:r>
              <a:rPr lang="en-US" dirty="0"/>
              <a:t/>
            </a:r>
            <a:br>
              <a:rPr lang="en-US" dirty="0"/>
            </a:br>
            <a:r>
              <a:rPr lang="en-US" altLang="en-US" sz="1100" dirty="0">
                <a:latin typeface="Calibri" panose="020F0502020204030204" pitchFamily="34" charset="0"/>
                <a:ea typeface="Times New Roman" panose="02020603050405020304" pitchFamily="18" charset="0"/>
                <a:cs typeface="Times New Roman" panose="02020603050405020304" pitchFamily="18" charset="0"/>
              </a:rPr>
              <a:t>Source: AAMC: Data Warehouse  2014  &amp; MSAR 25015</a:t>
            </a:r>
            <a:endParaRPr lang="en-US" sz="1100" dirty="0"/>
          </a:p>
        </p:txBody>
      </p:sp>
    </p:spTree>
    <p:extLst>
      <p:ext uri="{BB962C8B-B14F-4D97-AF65-F5344CB8AC3E}">
        <p14:creationId xmlns:p14="http://schemas.microsoft.com/office/powerpoint/2010/main" val="393250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100" y="1726099"/>
            <a:ext cx="11036300" cy="4801314"/>
          </a:xfrm>
          <a:prstGeom prst="rect">
            <a:avLst/>
          </a:prstGeom>
        </p:spPr>
        <p:txBody>
          <a:bodyPr wrap="square">
            <a:spAutoFit/>
          </a:bodyPr>
          <a:lstStyle/>
          <a:p>
            <a:pPr lvl="1" indent="123755" defTabSz="704052">
              <a:defRPr sz="1800" i="0">
                <a:solidFill>
                  <a:srgbClr val="000000"/>
                </a:solidFill>
                <a:effectLst/>
              </a:defRPr>
            </a:pP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UF Applicants = </a:t>
            </a:r>
            <a:r>
              <a:rPr lang="en-US" dirty="0" smtClean="0">
                <a:solidFill>
                  <a:srgbClr val="FFFFFF"/>
                </a:solidFill>
                <a:effectLst>
                  <a:outerShdw blurRad="19558" dist="9779" dir="16200000" rotWithShape="0">
                    <a:srgbClr val="000000">
                      <a:alpha val="48000"/>
                    </a:srgbClr>
                  </a:outerShdw>
                </a:effectLst>
                <a:latin typeface="Calibri" panose="020F0502020204030204" pitchFamily="34" charset="0"/>
              </a:rPr>
              <a:t>760 (undergraduate </a:t>
            </a: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BCPM</a:t>
            </a:r>
            <a:r>
              <a:rPr lang="en-US" dirty="0" smtClean="0">
                <a:solidFill>
                  <a:srgbClr val="FFFFFF"/>
                </a:solidFill>
                <a:effectLst>
                  <a:outerShdw blurRad="19558" dist="9779" dir="16200000" rotWithShape="0">
                    <a:srgbClr val="000000">
                      <a:alpha val="48000"/>
                    </a:srgbClr>
                  </a:outerShdw>
                </a:effectLst>
                <a:latin typeface="Calibri" panose="020F0502020204030204" pitchFamily="34" charset="0"/>
              </a:rPr>
              <a:t>)</a:t>
            </a:r>
          </a:p>
          <a:p>
            <a:pPr lvl="1" indent="123755" defTabSz="704052">
              <a:defRPr sz="1800" i="0">
                <a:solidFill>
                  <a:srgbClr val="000000"/>
                </a:solidFill>
                <a:effectLst/>
              </a:defRPr>
            </a:pPr>
            <a:endParaRPr lang="en-US" dirty="0">
              <a:solidFill>
                <a:srgbClr val="FFFFFF"/>
              </a:solidFill>
              <a:effectLst>
                <a:outerShdw blurRad="19558" dist="9779" dir="16200000" rotWithShape="0">
                  <a:srgbClr val="000000">
                    <a:alpha val="48000"/>
                  </a:srgbClr>
                </a:outerShdw>
              </a:effectLst>
              <a:latin typeface="Calibri" panose="020F0502020204030204" pitchFamily="34" charset="0"/>
            </a:endParaRPr>
          </a:p>
          <a:p>
            <a:pPr lvl="1" defTabSz="704052">
              <a:buClr>
                <a:srgbClr val="FFFFFF"/>
              </a:buClr>
              <a:buSzPct val="100000"/>
              <a:defRPr sz="1800" i="0">
                <a:solidFill>
                  <a:srgbClr val="000000"/>
                </a:solidFill>
                <a:effectLst/>
              </a:defRPr>
            </a:pP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3.5+ = </a:t>
            </a:r>
            <a:r>
              <a:rPr lang="en-US" dirty="0" smtClean="0">
                <a:solidFill>
                  <a:srgbClr val="FFFFFF"/>
                </a:solidFill>
                <a:effectLst>
                  <a:outerShdw blurRad="19558" dist="9779" dir="16200000" rotWithShape="0">
                    <a:srgbClr val="000000">
                      <a:alpha val="48000"/>
                    </a:srgbClr>
                  </a:outerShdw>
                </a:effectLst>
                <a:latin typeface="Calibri" panose="020F0502020204030204" pitchFamily="34" charset="0"/>
              </a:rPr>
              <a:t>400 Total; 237 accepted</a:t>
            </a: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a:t>
            </a:r>
            <a:r>
              <a:rPr lang="en-US" dirty="0" smtClean="0">
                <a:solidFill>
                  <a:srgbClr val="FFFFFF"/>
                </a:solidFill>
                <a:effectLst>
                  <a:outerShdw blurRad="19558" dist="9779" dir="16200000" rotWithShape="0">
                    <a:srgbClr val="000000">
                      <a:alpha val="48000"/>
                    </a:srgbClr>
                  </a:outerShdw>
                </a:effectLst>
                <a:latin typeface="Calibri" panose="020F0502020204030204" pitchFamily="34" charset="0"/>
              </a:rPr>
              <a:t>	59.3</a:t>
            </a: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(admitted with 3.5+ and 30+)</a:t>
            </a:r>
          </a:p>
          <a:p>
            <a:pPr lvl="1" indent="123755" defTabSz="704052">
              <a:defRPr sz="1800" i="0">
                <a:solidFill>
                  <a:srgbClr val="000000"/>
                </a:solidFill>
                <a:effectLst/>
              </a:defRPr>
            </a:pP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Not Admitted:  3.5+ = 160	    </a:t>
            </a:r>
            <a:r>
              <a:rPr lang="en-US" dirty="0" smtClean="0">
                <a:solidFill>
                  <a:srgbClr val="FFFFFF"/>
                </a:solidFill>
                <a:effectLst>
                  <a:outerShdw blurRad="19558" dist="9779" dir="16200000" rotWithShape="0">
                    <a:srgbClr val="000000">
                      <a:alpha val="48000"/>
                    </a:srgbClr>
                  </a:outerShdw>
                </a:effectLst>
                <a:latin typeface="Calibri" panose="020F0502020204030204" pitchFamily="34" charset="0"/>
              </a:rPr>
              <a:t>	58 </a:t>
            </a: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30+ MCAT     102 = 29- MCAT</a:t>
            </a:r>
          </a:p>
          <a:p>
            <a:pPr lvl="1" indent="123755" defTabSz="704052">
              <a:defRPr sz="1800" i="0">
                <a:solidFill>
                  <a:srgbClr val="000000"/>
                </a:solidFill>
                <a:effectLst/>
              </a:defRPr>
            </a:pP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3.5+ with MCAT 30+ (58)</a:t>
            </a:r>
          </a:p>
          <a:p>
            <a:pPr lvl="1" indent="123755" defTabSz="704052">
              <a:defRPr sz="1800" i="0">
                <a:solidFill>
                  <a:srgbClr val="000000"/>
                </a:solidFill>
                <a:effectLst/>
              </a:defRPr>
            </a:pP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41= Aug or later - MCAT scores or application	5 = Withdrew </a:t>
            </a:r>
            <a:r>
              <a:rPr lang="en-US" dirty="0" smtClean="0">
                <a:solidFill>
                  <a:srgbClr val="FFFFFF"/>
                </a:solidFill>
                <a:effectLst>
                  <a:outerShdw blurRad="19558" dist="9779" dir="16200000" rotWithShape="0">
                    <a:srgbClr val="000000">
                      <a:alpha val="48000"/>
                    </a:srgbClr>
                  </a:outerShdw>
                </a:effectLst>
                <a:latin typeface="Calibri" panose="020F0502020204030204" pitchFamily="34" charset="0"/>
              </a:rPr>
              <a:t>application 13=?????</a:t>
            </a: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a:t>
            </a:r>
            <a:r>
              <a:rPr lang="en-US" dirty="0">
                <a:solidFill>
                  <a:srgbClr val="FFFFFF"/>
                </a:solidFill>
                <a:latin typeface="Calibri" panose="020F0502020204030204" pitchFamily="34" charset="0"/>
                <a:sym typeface="Helvetica"/>
              </a:rPr>
              <a:t>  </a:t>
            </a:r>
            <a:endParaRPr lang="en-US" dirty="0" smtClean="0">
              <a:solidFill>
                <a:srgbClr val="FFFFFF"/>
              </a:solidFill>
              <a:latin typeface="Calibri" panose="020F0502020204030204" pitchFamily="34" charset="0"/>
              <a:sym typeface="Helvetica"/>
            </a:endParaRPr>
          </a:p>
          <a:p>
            <a:pPr lvl="1" indent="123755" defTabSz="704052">
              <a:defRPr sz="1800" i="0">
                <a:solidFill>
                  <a:srgbClr val="000000"/>
                </a:solidFill>
                <a:effectLst/>
              </a:defRPr>
            </a:pPr>
            <a:r>
              <a:rPr lang="en-US" dirty="0">
                <a:solidFill>
                  <a:srgbClr val="FFFFFF"/>
                </a:solidFill>
                <a:latin typeface="Calibri" panose="020F0502020204030204" pitchFamily="34" charset="0"/>
                <a:sym typeface="Helvetica"/>
              </a:rPr>
              <a:t>                            </a:t>
            </a:r>
          </a:p>
          <a:p>
            <a:pPr lvl="1" indent="123755" defTabSz="704052">
              <a:defRPr sz="1800" i="0">
                <a:solidFill>
                  <a:srgbClr val="000000"/>
                </a:solidFill>
                <a:effectLst/>
              </a:defRPr>
            </a:pPr>
            <a:r>
              <a:rPr lang="en-US" dirty="0">
                <a:solidFill>
                  <a:srgbClr val="FFFFFF"/>
                </a:solidFill>
                <a:latin typeface="Calibri" panose="020F0502020204030204" pitchFamily="34" charset="0"/>
                <a:sym typeface="Helvetica"/>
              </a:rPr>
              <a:t>3.4-3.49 = 63 Total; 29 </a:t>
            </a:r>
            <a:r>
              <a:rPr lang="en-US" dirty="0" smtClean="0">
                <a:solidFill>
                  <a:srgbClr val="FFFFFF"/>
                </a:solidFill>
                <a:latin typeface="Calibri" panose="020F0502020204030204" pitchFamily="34" charset="0"/>
                <a:sym typeface="Helvetica"/>
              </a:rPr>
              <a:t>accepted 	(46%)</a:t>
            </a:r>
            <a:r>
              <a:rPr lang="en-US" dirty="0">
                <a:solidFill>
                  <a:srgbClr val="FFFFFF"/>
                </a:solidFill>
                <a:latin typeface="Calibri" panose="020F0502020204030204" pitchFamily="34" charset="0"/>
                <a:sym typeface="Helvetica"/>
              </a:rPr>
              <a:t>    </a:t>
            </a:r>
            <a:r>
              <a:rPr lang="en-US" dirty="0" smtClean="0">
                <a:solidFill>
                  <a:srgbClr val="FFFFFF"/>
                </a:solidFill>
                <a:latin typeface="Calibri" panose="020F0502020204030204" pitchFamily="34" charset="0"/>
                <a:sym typeface="Helvetica"/>
              </a:rPr>
              <a:t>    9.6%</a:t>
            </a:r>
            <a:r>
              <a:rPr lang="en-US" dirty="0">
                <a:solidFill>
                  <a:srgbClr val="FFFFFF"/>
                </a:solidFill>
                <a:latin typeface="Calibri" panose="020F0502020204030204" pitchFamily="34" charset="0"/>
                <a:sym typeface="Helvetica"/>
              </a:rPr>
              <a:t>       </a:t>
            </a:r>
            <a:r>
              <a:rPr lang="en-US" dirty="0" smtClean="0">
                <a:solidFill>
                  <a:srgbClr val="FFFFFF"/>
                </a:solidFill>
                <a:latin typeface="Calibri" panose="020F0502020204030204" pitchFamily="34" charset="0"/>
                <a:sym typeface="Helvetica"/>
              </a:rPr>
              <a:t>  </a:t>
            </a:r>
            <a:r>
              <a:rPr lang="en-US" dirty="0">
                <a:solidFill>
                  <a:srgbClr val="FFFFFF"/>
                </a:solidFill>
                <a:latin typeface="Calibri" panose="020F0502020204030204" pitchFamily="34" charset="0"/>
                <a:sym typeface="Helvetica"/>
              </a:rPr>
              <a:t>MCAT 30.5       4 PB        Other programs = 2</a:t>
            </a:r>
          </a:p>
          <a:p>
            <a:pPr lvl="1" indent="123755" defTabSz="704052">
              <a:defRPr sz="1800" i="0">
                <a:solidFill>
                  <a:srgbClr val="000000"/>
                </a:solidFill>
                <a:effectLst/>
              </a:defRPr>
            </a:pPr>
            <a:r>
              <a:rPr lang="en-US" dirty="0">
                <a:solidFill>
                  <a:srgbClr val="FFFFFF"/>
                </a:solidFill>
                <a:latin typeface="Calibri" panose="020F0502020204030204" pitchFamily="34" charset="0"/>
                <a:sym typeface="Helvetica"/>
              </a:rPr>
              <a:t>3.3-3.39 = 56 Total;  6  </a:t>
            </a:r>
            <a:r>
              <a:rPr lang="en-US" dirty="0" smtClean="0">
                <a:solidFill>
                  <a:srgbClr val="FFFFFF"/>
                </a:solidFill>
                <a:latin typeface="Calibri" panose="020F0502020204030204" pitchFamily="34" charset="0"/>
                <a:sym typeface="Helvetica"/>
              </a:rPr>
              <a:t>accepted 	(11%)        2%            MCAT </a:t>
            </a:r>
            <a:r>
              <a:rPr lang="en-US" dirty="0">
                <a:solidFill>
                  <a:srgbClr val="FFFFFF"/>
                </a:solidFill>
                <a:latin typeface="Calibri" panose="020F0502020204030204" pitchFamily="34" charset="0"/>
                <a:sym typeface="Helvetica"/>
              </a:rPr>
              <a:t>29.5       2 PB</a:t>
            </a:r>
          </a:p>
          <a:p>
            <a:pPr lvl="1" indent="123755" defTabSz="704052">
              <a:defRPr sz="1800" i="0">
                <a:solidFill>
                  <a:srgbClr val="000000"/>
                </a:solidFill>
                <a:effectLst/>
              </a:defRPr>
            </a:pPr>
            <a:r>
              <a:rPr lang="en-US" dirty="0">
                <a:solidFill>
                  <a:srgbClr val="FFFFFF"/>
                </a:solidFill>
                <a:latin typeface="Calibri" panose="020F0502020204030204" pitchFamily="34" charset="0"/>
                <a:sym typeface="Helvetica"/>
              </a:rPr>
              <a:t>3.2-3.29 = 33 Total; 8 accepted	</a:t>
            </a:r>
            <a:r>
              <a:rPr lang="en-US" dirty="0" smtClean="0">
                <a:solidFill>
                  <a:srgbClr val="FFFFFF"/>
                </a:solidFill>
                <a:latin typeface="Calibri" panose="020F0502020204030204" pitchFamily="34" charset="0"/>
                <a:sym typeface="Helvetica"/>
              </a:rPr>
              <a:t>	(24%)        2.7%</a:t>
            </a:r>
            <a:r>
              <a:rPr lang="en-US" dirty="0">
                <a:solidFill>
                  <a:srgbClr val="FFFFFF"/>
                </a:solidFill>
                <a:latin typeface="Calibri" panose="020F0502020204030204" pitchFamily="34" charset="0"/>
                <a:sym typeface="Helvetica"/>
              </a:rPr>
              <a:t>	    </a:t>
            </a:r>
            <a:r>
              <a:rPr lang="en-US" dirty="0" smtClean="0">
                <a:solidFill>
                  <a:srgbClr val="FFFFFF"/>
                </a:solidFill>
                <a:latin typeface="Calibri" panose="020F0502020204030204" pitchFamily="34" charset="0"/>
                <a:sym typeface="Helvetica"/>
              </a:rPr>
              <a:t>     MCAT  </a:t>
            </a:r>
            <a:r>
              <a:rPr lang="en-US" dirty="0">
                <a:solidFill>
                  <a:srgbClr val="FFFFFF"/>
                </a:solidFill>
                <a:latin typeface="Calibri" panose="020F0502020204030204" pitchFamily="34" charset="0"/>
                <a:sym typeface="Helvetica"/>
              </a:rPr>
              <a:t>30         4 PB                              </a:t>
            </a:r>
          </a:p>
          <a:p>
            <a:pPr lvl="1" indent="123755" defTabSz="704052">
              <a:defRPr sz="1800" i="0">
                <a:solidFill>
                  <a:srgbClr val="000000"/>
                </a:solidFill>
                <a:effectLst/>
              </a:defRPr>
            </a:pPr>
            <a:r>
              <a:rPr lang="en-US" dirty="0">
                <a:solidFill>
                  <a:srgbClr val="FFFFFF"/>
                </a:solidFill>
                <a:latin typeface="Calibri" panose="020F0502020204030204" pitchFamily="34" charset="0"/>
                <a:sym typeface="Helvetica"/>
              </a:rPr>
              <a:t>3.1-3.19 = 37 Total;  6 </a:t>
            </a:r>
            <a:r>
              <a:rPr lang="en-US" dirty="0" smtClean="0">
                <a:solidFill>
                  <a:srgbClr val="FFFFFF"/>
                </a:solidFill>
                <a:latin typeface="Calibri" panose="020F0502020204030204" pitchFamily="34" charset="0"/>
                <a:sym typeface="Helvetica"/>
              </a:rPr>
              <a:t>accepted 	(16%)        2%            MCAT  </a:t>
            </a:r>
            <a:r>
              <a:rPr lang="en-US" dirty="0">
                <a:solidFill>
                  <a:srgbClr val="FFFFFF"/>
                </a:solidFill>
                <a:latin typeface="Calibri" panose="020F0502020204030204" pitchFamily="34" charset="0"/>
                <a:sym typeface="Helvetica"/>
              </a:rPr>
              <a:t>30         4 PB</a:t>
            </a:r>
          </a:p>
          <a:p>
            <a:pPr lvl="1" indent="123755" defTabSz="704052">
              <a:defRPr sz="1800" i="0">
                <a:solidFill>
                  <a:srgbClr val="000000"/>
                </a:solidFill>
                <a:effectLst/>
              </a:defRPr>
            </a:pPr>
            <a:r>
              <a:rPr lang="en-US" dirty="0">
                <a:solidFill>
                  <a:srgbClr val="FFFFFF"/>
                </a:solidFill>
                <a:latin typeface="Calibri" panose="020F0502020204030204" pitchFamily="34" charset="0"/>
                <a:sym typeface="Helvetica"/>
              </a:rPr>
              <a:t>3.0-3.09 = 35 </a:t>
            </a:r>
            <a:r>
              <a:rPr lang="en-US" dirty="0" smtClean="0">
                <a:solidFill>
                  <a:srgbClr val="FFFFFF"/>
                </a:solidFill>
                <a:latin typeface="Calibri" panose="020F0502020204030204" pitchFamily="34" charset="0"/>
                <a:sym typeface="Helvetica"/>
              </a:rPr>
              <a:t>Total</a:t>
            </a:r>
            <a:r>
              <a:rPr lang="en-US" dirty="0">
                <a:solidFill>
                  <a:srgbClr val="FFFFFF"/>
                </a:solidFill>
                <a:latin typeface="Calibri" panose="020F0502020204030204" pitchFamily="34" charset="0"/>
                <a:sym typeface="Helvetica"/>
              </a:rPr>
              <a:t>; 5 accepted  </a:t>
            </a:r>
            <a:r>
              <a:rPr lang="en-US" dirty="0" smtClean="0">
                <a:solidFill>
                  <a:srgbClr val="FFFFFF"/>
                </a:solidFill>
                <a:latin typeface="Calibri" panose="020F0502020204030204" pitchFamily="34" charset="0"/>
                <a:sym typeface="Helvetica"/>
              </a:rPr>
              <a:t>	(14%)        1.7%         MCAT </a:t>
            </a:r>
            <a:r>
              <a:rPr lang="en-US" dirty="0">
                <a:solidFill>
                  <a:srgbClr val="FFFFFF"/>
                </a:solidFill>
                <a:latin typeface="Calibri" panose="020F0502020204030204" pitchFamily="34" charset="0"/>
                <a:sym typeface="Helvetica"/>
              </a:rPr>
              <a:t>30+        4 PB         Puerto Rico = 2</a:t>
            </a:r>
          </a:p>
          <a:p>
            <a:pPr defTabSz="247521">
              <a:defRPr sz="1800" i="0">
                <a:solidFill>
                  <a:srgbClr val="000000"/>
                </a:solidFill>
                <a:effectLst/>
              </a:defRPr>
            </a:pPr>
            <a:r>
              <a:rPr lang="en-US" dirty="0">
                <a:solidFill>
                  <a:srgbClr val="FFFFFF"/>
                </a:solidFill>
                <a:latin typeface="Calibri" panose="020F0502020204030204" pitchFamily="34" charset="0"/>
                <a:sym typeface="Helvetica"/>
              </a:rPr>
              <a:t>   </a:t>
            </a:r>
            <a:r>
              <a:rPr lang="en-US" dirty="0" smtClean="0">
                <a:solidFill>
                  <a:srgbClr val="FFFFFF"/>
                </a:solidFill>
                <a:latin typeface="Calibri" panose="020F0502020204030204" pitchFamily="34" charset="0"/>
                <a:sym typeface="Helvetica"/>
              </a:rPr>
              <a:t>		  2.5-2.99 </a:t>
            </a:r>
            <a:r>
              <a:rPr lang="en-US" dirty="0">
                <a:solidFill>
                  <a:srgbClr val="FFFFFF"/>
                </a:solidFill>
                <a:latin typeface="Calibri" panose="020F0502020204030204" pitchFamily="34" charset="0"/>
                <a:sym typeface="Helvetica"/>
              </a:rPr>
              <a:t>= </a:t>
            </a:r>
            <a:r>
              <a:rPr lang="en-US" dirty="0" smtClean="0">
                <a:solidFill>
                  <a:srgbClr val="FFFFFF"/>
                </a:solidFill>
                <a:latin typeface="Calibri" panose="020F0502020204030204" pitchFamily="34" charset="0"/>
                <a:sym typeface="Helvetica"/>
              </a:rPr>
              <a:t>66 Total; 9 accepted 			(13.6%)    	3%		   ALL </a:t>
            </a:r>
            <a:r>
              <a:rPr lang="en-US" dirty="0">
                <a:solidFill>
                  <a:srgbClr val="FFFFFF"/>
                </a:solidFill>
                <a:latin typeface="Calibri" panose="020F0502020204030204" pitchFamily="34" charset="0"/>
                <a:sym typeface="Helvetica"/>
              </a:rPr>
              <a:t>DID GRAD/PB</a:t>
            </a:r>
          </a:p>
          <a:p>
            <a:pPr lvl="1" defTabSz="704052">
              <a:buClr>
                <a:srgbClr val="FFFFFF"/>
              </a:buClr>
              <a:buSzPct val="100000"/>
              <a:defRPr sz="1800" i="0">
                <a:solidFill>
                  <a:srgbClr val="000000"/>
                </a:solidFill>
                <a:effectLst/>
              </a:defRPr>
            </a:pP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a:t>
            </a:r>
            <a:r>
              <a:rPr lang="en-US" dirty="0" smtClean="0">
                <a:solidFill>
                  <a:srgbClr val="FFFFFF"/>
                </a:solidFill>
                <a:effectLst>
                  <a:outerShdw blurRad="19558" dist="9779" dir="16200000" rotWithShape="0">
                    <a:srgbClr val="000000">
                      <a:alpha val="48000"/>
                    </a:srgbClr>
                  </a:outerShdw>
                </a:effectLst>
                <a:latin typeface="Calibri" panose="020F0502020204030204" pitchFamily="34" charset="0"/>
              </a:rPr>
              <a:t> 2.0 </a:t>
            </a: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2.49 = </a:t>
            </a:r>
            <a:r>
              <a:rPr lang="en-US" dirty="0" smtClean="0">
                <a:solidFill>
                  <a:srgbClr val="FFFFFF"/>
                </a:solidFill>
                <a:effectLst>
                  <a:outerShdw blurRad="19558" dist="9779" dir="16200000" rotWithShape="0">
                    <a:srgbClr val="000000">
                      <a:alpha val="48000"/>
                    </a:srgbClr>
                  </a:outerShdw>
                </a:effectLst>
                <a:latin typeface="Calibri" panose="020F0502020204030204" pitchFamily="34" charset="0"/>
              </a:rPr>
              <a:t>11 Total; 0 accepted 	(0%)</a:t>
            </a:r>
          </a:p>
          <a:p>
            <a:pPr lvl="1" defTabSz="704052">
              <a:buClr>
                <a:srgbClr val="FFFFFF"/>
              </a:buClr>
              <a:buSzPct val="100000"/>
              <a:defRPr sz="1800" i="0">
                <a:solidFill>
                  <a:srgbClr val="000000"/>
                </a:solidFill>
                <a:effectLst/>
              </a:defRPr>
            </a:pPr>
            <a:r>
              <a:rPr lang="en-US" dirty="0" smtClean="0">
                <a:solidFill>
                  <a:srgbClr val="FFFFFF"/>
                </a:solidFill>
                <a:effectLst>
                  <a:outerShdw blurRad="19558" dist="9779" dir="16200000" rotWithShape="0">
                    <a:srgbClr val="000000">
                      <a:alpha val="48000"/>
                    </a:srgbClr>
                  </a:outerShdw>
                </a:effectLst>
                <a:latin typeface="Calibri" panose="020F0502020204030204" pitchFamily="34" charset="0"/>
              </a:rPr>
              <a:t>						                                                 MEAN </a:t>
            </a:r>
            <a:r>
              <a:rPr lang="en-US" u="sng" dirty="0">
                <a:solidFill>
                  <a:srgbClr val="FFFFFF"/>
                </a:solidFill>
                <a:effectLst>
                  <a:outerShdw blurRad="19558" dist="9779" dir="16200000" rotWithShape="0">
                    <a:srgbClr val="000000">
                      <a:alpha val="48000"/>
                    </a:srgbClr>
                  </a:outerShdw>
                </a:effectLst>
                <a:latin typeface="Calibri" panose="020F0502020204030204" pitchFamily="34" charset="0"/>
              </a:rPr>
              <a:t>BCPM</a:t>
            </a: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GPA for those admitted = 3.68</a:t>
            </a:r>
          </a:p>
          <a:p>
            <a:pPr lvl="1" algn="r" defTabSz="704052">
              <a:buClr>
                <a:srgbClr val="FFFFFF"/>
              </a:buClr>
              <a:buSzPct val="100000"/>
              <a:defRPr sz="1800" i="0">
                <a:solidFill>
                  <a:srgbClr val="000000"/>
                </a:solidFill>
                <a:effectLst/>
              </a:defRPr>
            </a:pP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MEAN </a:t>
            </a:r>
            <a:r>
              <a:rPr lang="en-US" u="sng" dirty="0">
                <a:solidFill>
                  <a:srgbClr val="FFFFFF"/>
                </a:solidFill>
                <a:effectLst>
                  <a:outerShdw blurRad="19558" dist="9779" dir="16200000" rotWithShape="0">
                    <a:srgbClr val="000000">
                      <a:alpha val="48000"/>
                    </a:srgbClr>
                  </a:outerShdw>
                </a:effectLst>
                <a:latin typeface="Calibri" panose="020F0502020204030204" pitchFamily="34" charset="0"/>
              </a:rPr>
              <a:t>CUM</a:t>
            </a: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 GPA for those admitted = 3.74</a:t>
            </a:r>
          </a:p>
          <a:p>
            <a:pPr lvl="1" algn="r" defTabSz="704052">
              <a:buClr>
                <a:srgbClr val="FFFFFF"/>
              </a:buClr>
              <a:buSzPct val="100000"/>
              <a:defRPr sz="1800" i="0">
                <a:solidFill>
                  <a:srgbClr val="000000"/>
                </a:solidFill>
                <a:effectLst/>
              </a:defRPr>
            </a:pPr>
            <a:r>
              <a:rPr lang="en-US" dirty="0">
                <a:solidFill>
                  <a:srgbClr val="FFFFFF"/>
                </a:solidFill>
                <a:effectLst>
                  <a:outerShdw blurRad="19558" dist="9779" dir="16200000" rotWithShape="0">
                    <a:srgbClr val="000000">
                      <a:alpha val="48000"/>
                    </a:srgbClr>
                  </a:outerShdw>
                </a:effectLst>
                <a:latin typeface="Calibri" panose="020F0502020204030204" pitchFamily="34" charset="0"/>
              </a:rPr>
              <a:t>MEAN GPA for those denied = 3.5</a:t>
            </a:r>
          </a:p>
        </p:txBody>
      </p:sp>
      <p:sp>
        <p:nvSpPr>
          <p:cNvPr id="3" name="Rectangle 2"/>
          <p:cNvSpPr/>
          <p:nvPr/>
        </p:nvSpPr>
        <p:spPr>
          <a:xfrm>
            <a:off x="3815358" y="437634"/>
            <a:ext cx="3862660" cy="830997"/>
          </a:xfrm>
          <a:prstGeom prst="rect">
            <a:avLst/>
          </a:prstGeom>
        </p:spPr>
        <p:txBody>
          <a:bodyPr wrap="none">
            <a:spAutoFit/>
          </a:bodyPr>
          <a:lstStyle/>
          <a:p>
            <a:r>
              <a:rPr lang="en-US" sz="4800" dirty="0">
                <a:solidFill>
                  <a:srgbClr val="FFFFFF"/>
                </a:solidFill>
                <a:effectLst>
                  <a:outerShdw blurRad="19812" dist="19812" dir="16200000" rotWithShape="0">
                    <a:srgbClr val="000000">
                      <a:alpha val="34000"/>
                    </a:srgbClr>
                  </a:outerShdw>
                </a:effectLst>
              </a:rPr>
              <a:t>2014</a:t>
            </a:r>
            <a:r>
              <a:rPr lang="en-US" sz="4800" dirty="0">
                <a:effectLst>
                  <a:outerShdw blurRad="19812" dist="19812" dir="16200000" rotWithShape="0">
                    <a:srgbClr val="000000">
                      <a:alpha val="34000"/>
                    </a:srgbClr>
                  </a:outerShdw>
                </a:effectLst>
              </a:rPr>
              <a:t> </a:t>
            </a:r>
            <a:r>
              <a:rPr lang="en-US" sz="4800" dirty="0">
                <a:solidFill>
                  <a:srgbClr val="FFFFFF"/>
                </a:solidFill>
                <a:effectLst>
                  <a:outerShdw blurRad="19812" dist="19812" dir="16200000" rotWithShape="0">
                    <a:srgbClr val="000000">
                      <a:alpha val="34000"/>
                    </a:srgbClr>
                  </a:outerShdw>
                </a:effectLst>
              </a:rPr>
              <a:t>Numbers</a:t>
            </a:r>
            <a:endParaRPr lang="en-US" sz="4800" dirty="0"/>
          </a:p>
        </p:txBody>
      </p:sp>
    </p:spTree>
    <p:extLst>
      <p:ext uri="{BB962C8B-B14F-4D97-AF65-F5344CB8AC3E}">
        <p14:creationId xmlns:p14="http://schemas.microsoft.com/office/powerpoint/2010/main" val="749549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2505</TotalTime>
  <Words>1226</Words>
  <Application>Microsoft Office PowerPoint</Application>
  <PresentationFormat>Widescreen</PresentationFormat>
  <Paragraphs>403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Helvetica</vt:lpstr>
      <vt:lpstr>Times New Roman</vt:lpstr>
      <vt:lpstr>Celestial</vt:lpstr>
      <vt:lpstr>Pace</vt:lpstr>
      <vt:lpstr>UF Undergrad Application data 2014 Application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Transient Pre-requisite data</vt:lpstr>
      <vt:lpstr>FAQ’s (source – individual school websites)</vt:lpstr>
      <vt:lpstr>PowerPoint Presentation</vt:lpstr>
      <vt:lpstr>DENTAL SCHOOL INFORMATION</vt:lpstr>
      <vt:lpstr>TOTAL SCHOOLS = 73</vt:lpstr>
      <vt:lpstr>Take home thoughts</vt:lpstr>
      <vt:lpstr>PaCE (Pre-Health)</vt:lpstr>
    </vt:vector>
  </TitlesOfParts>
  <Company>University of Florida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Knickerbocker,Roberta</dc:creator>
  <cp:lastModifiedBy>Knickerbocker,Roberta</cp:lastModifiedBy>
  <cp:revision>66</cp:revision>
  <dcterms:created xsi:type="dcterms:W3CDTF">2015-04-15T13:38:47Z</dcterms:created>
  <dcterms:modified xsi:type="dcterms:W3CDTF">2015-06-04T19:36:49Z</dcterms:modified>
</cp:coreProperties>
</file>