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3"/>
  </p:sldMasterIdLst>
  <p:sldIdLst>
    <p:sldId id="276" r:id="rId4"/>
    <p:sldId id="277" r:id="rId5"/>
    <p:sldId id="278" r:id="rId6"/>
    <p:sldId id="279" r:id="rId7"/>
    <p:sldId id="280" r:id="rId8"/>
    <p:sldId id="284" r:id="rId9"/>
    <p:sldId id="281" r:id="rId10"/>
    <p:sldId id="283" r:id="rId11"/>
  </p:sldIdLst>
  <p:sldSz cx="18097500" cy="94615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8"/>
    <p:restoredTop sz="0"/>
  </p:normalViewPr>
  <p:slideViewPr>
    <p:cSldViewPr>
      <p:cViewPr varScale="1">
        <p:scale>
          <a:sx n="83" d="100"/>
          <a:sy n="83" d="100"/>
        </p:scale>
        <p:origin x="24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2375297" y="3292823"/>
            <a:ext cx="13346906" cy="227076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5242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679" y="6004898"/>
            <a:ext cx="10096143" cy="1710595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75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30753" indent="0" algn="ctr">
              <a:buNone/>
              <a:defRPr sz="2759"/>
            </a:lvl2pPr>
            <a:lvl3pPr marL="1261506" indent="0" algn="ctr">
              <a:buNone/>
              <a:defRPr sz="2483"/>
            </a:lvl3pPr>
            <a:lvl4pPr marL="1892259" indent="0" algn="ctr">
              <a:buNone/>
              <a:defRPr sz="2207"/>
            </a:lvl4pPr>
            <a:lvl5pPr marL="2523012" indent="0" algn="ctr">
              <a:buNone/>
              <a:defRPr sz="2207"/>
            </a:lvl5pPr>
            <a:lvl6pPr marL="3153766" indent="0" algn="ctr">
              <a:buNone/>
              <a:defRPr sz="2207"/>
            </a:lvl6pPr>
            <a:lvl7pPr marL="3784519" indent="0" algn="ctr">
              <a:buNone/>
              <a:defRPr sz="2207"/>
            </a:lvl7pPr>
            <a:lvl8pPr marL="4415272" indent="0" algn="ctr">
              <a:buNone/>
              <a:defRPr sz="2207"/>
            </a:lvl8pPr>
            <a:lvl9pPr marL="5046025" indent="0" algn="ctr">
              <a:buNone/>
              <a:defRPr sz="220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2E58-744D-4D90-9EDA-21AB0BDF6E5A}" type="datetimeFigureOut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53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F9B1-0932-4D3A-95FC-CFEE7596D511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7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44463" y="1293072"/>
            <a:ext cx="1927621" cy="687535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11843" y="1293072"/>
            <a:ext cx="9200882" cy="687535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2926-D26E-4010-8F36-86CB03489989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7562-D242-48FC-A12B-4A0E1107D579}" type="datetimeFigureOut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2375297" y="3292823"/>
            <a:ext cx="13346906" cy="227076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5242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679" y="6004789"/>
            <a:ext cx="10096143" cy="1745345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759">
                <a:solidFill>
                  <a:schemeClr val="tx1"/>
                </a:solidFill>
              </a:defRPr>
            </a:lvl1pPr>
            <a:lvl2pPr marL="630753" indent="0">
              <a:buNone/>
              <a:defRPr sz="2759">
                <a:solidFill>
                  <a:schemeClr val="tx1">
                    <a:tint val="75000"/>
                  </a:schemeClr>
                </a:solidFill>
              </a:defRPr>
            </a:lvl2pPr>
            <a:lvl3pPr marL="1261506" indent="0">
              <a:buNone/>
              <a:defRPr sz="2483">
                <a:solidFill>
                  <a:schemeClr val="tx1">
                    <a:tint val="75000"/>
                  </a:schemeClr>
                </a:solidFill>
              </a:defRPr>
            </a:lvl3pPr>
            <a:lvl4pPr marL="1892259" indent="0">
              <a:buNone/>
              <a:defRPr sz="2207">
                <a:solidFill>
                  <a:schemeClr val="tx1">
                    <a:tint val="75000"/>
                  </a:schemeClr>
                </a:solidFill>
              </a:defRPr>
            </a:lvl4pPr>
            <a:lvl5pPr marL="2523012" indent="0">
              <a:buNone/>
              <a:defRPr sz="2207">
                <a:solidFill>
                  <a:schemeClr val="tx1">
                    <a:tint val="75000"/>
                  </a:schemeClr>
                </a:solidFill>
              </a:defRPr>
            </a:lvl5pPr>
            <a:lvl6pPr marL="3153766" indent="0">
              <a:buNone/>
              <a:defRPr sz="2207">
                <a:solidFill>
                  <a:schemeClr val="tx1">
                    <a:tint val="75000"/>
                  </a:schemeClr>
                </a:solidFill>
              </a:defRPr>
            </a:lvl6pPr>
            <a:lvl7pPr marL="3784519" indent="0">
              <a:buNone/>
              <a:defRPr sz="2207">
                <a:solidFill>
                  <a:schemeClr val="tx1">
                    <a:tint val="75000"/>
                  </a:schemeClr>
                </a:solidFill>
              </a:defRPr>
            </a:lvl7pPr>
            <a:lvl8pPr marL="4415272" indent="0">
              <a:buNone/>
              <a:defRPr sz="2207">
                <a:solidFill>
                  <a:schemeClr val="tx1">
                    <a:tint val="75000"/>
                  </a:schemeClr>
                </a:solidFill>
              </a:defRPr>
            </a:lvl8pPr>
            <a:lvl9pPr marL="5046025" indent="0">
              <a:buNone/>
              <a:defRPr sz="22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88AA-C697-4D2C-BE70-69CC8B925D61}" type="datetimeFigureOut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37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8151" y="3639524"/>
            <a:ext cx="6340910" cy="4279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8437" y="3639524"/>
            <a:ext cx="6338648" cy="4279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A3637-4BAE-4ACC-B398-2338D64FABE7}" type="datetimeFigureOut">
              <a:rPr lang="en-US" smtClean="0"/>
              <a:t>4/25/24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4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0413" y="3191682"/>
            <a:ext cx="6338649" cy="97137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621" b="0" cap="all" spc="138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630753" indent="0">
              <a:buNone/>
              <a:defRPr sz="2621" b="1"/>
            </a:lvl2pPr>
            <a:lvl3pPr marL="1261506" indent="0">
              <a:buNone/>
              <a:defRPr sz="2483" b="1"/>
            </a:lvl3pPr>
            <a:lvl4pPr marL="1892259" indent="0">
              <a:buNone/>
              <a:defRPr sz="2207" b="1"/>
            </a:lvl4pPr>
            <a:lvl5pPr marL="2523012" indent="0">
              <a:buNone/>
              <a:defRPr sz="2207" b="1"/>
            </a:lvl5pPr>
            <a:lvl6pPr marL="3153766" indent="0">
              <a:buNone/>
              <a:defRPr sz="2207" b="1"/>
            </a:lvl6pPr>
            <a:lvl7pPr marL="3784519" indent="0">
              <a:buNone/>
              <a:defRPr sz="2207" b="1"/>
            </a:lvl7pPr>
            <a:lvl8pPr marL="4415272" indent="0">
              <a:buNone/>
              <a:defRPr sz="2207" b="1"/>
            </a:lvl8pPr>
            <a:lvl9pPr marL="5046025" indent="0">
              <a:buNone/>
              <a:defRPr sz="220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0413" y="4336521"/>
            <a:ext cx="6338649" cy="35825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8438" y="4336521"/>
            <a:ext cx="6313765" cy="358258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08438" y="3191682"/>
            <a:ext cx="6338649" cy="97137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621" b="0" cap="all" spc="138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630753" indent="0">
              <a:buNone/>
              <a:defRPr sz="2621" b="1"/>
            </a:lvl2pPr>
            <a:lvl3pPr marL="1261506" indent="0">
              <a:buNone/>
              <a:defRPr sz="2483" b="1"/>
            </a:lvl3pPr>
            <a:lvl4pPr marL="1892259" indent="0">
              <a:buNone/>
              <a:defRPr sz="2207" b="1"/>
            </a:lvl4pPr>
            <a:lvl5pPr marL="2523012" indent="0">
              <a:buNone/>
              <a:defRPr sz="2207" b="1"/>
            </a:lvl5pPr>
            <a:lvl6pPr marL="3153766" indent="0">
              <a:buNone/>
              <a:defRPr sz="2207" b="1"/>
            </a:lvl6pPr>
            <a:lvl7pPr marL="3784519" indent="0">
              <a:buNone/>
              <a:defRPr sz="2207" b="1"/>
            </a:lvl7pPr>
            <a:lvl8pPr marL="4415272" indent="0">
              <a:buNone/>
              <a:defRPr sz="2207" b="1"/>
            </a:lvl8pPr>
            <a:lvl9pPr marL="5046025" indent="0">
              <a:buNone/>
              <a:defRPr sz="220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6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1AEA-8D38-458C-8013-BB0A381AEFB7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FB50-BB52-499F-9BFE-DA2E522E490B}" type="datetimeFigureOut">
              <a:rPr lang="en-US" smtClean="0"/>
              <a:t>4/25/24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9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9048750" cy="94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94435" y="3095652"/>
            <a:ext cx="6659880" cy="157484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3035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8869" y="1110150"/>
            <a:ext cx="7148513" cy="7241201"/>
          </a:xfrm>
        </p:spPr>
        <p:txBody>
          <a:bodyPr>
            <a:normAutofit/>
          </a:bodyPr>
          <a:lstStyle>
            <a:lvl1pPr>
              <a:defRPr sz="2621">
                <a:solidFill>
                  <a:schemeClr val="tx1"/>
                </a:solidFill>
              </a:defRPr>
            </a:lvl1pPr>
            <a:lvl2pPr>
              <a:defRPr sz="2207">
                <a:solidFill>
                  <a:schemeClr val="tx1"/>
                </a:solidFill>
              </a:defRPr>
            </a:lvl2pPr>
            <a:lvl3pPr>
              <a:defRPr sz="2207">
                <a:solidFill>
                  <a:schemeClr val="tx1"/>
                </a:solidFill>
              </a:defRPr>
            </a:lvl3pPr>
            <a:lvl4pPr>
              <a:defRPr sz="2207">
                <a:solidFill>
                  <a:schemeClr val="tx1"/>
                </a:solidFill>
              </a:defRPr>
            </a:lvl4pPr>
            <a:lvl5pPr>
              <a:defRPr sz="2207">
                <a:solidFill>
                  <a:schemeClr val="tx1"/>
                </a:solidFill>
              </a:defRPr>
            </a:lvl5pPr>
            <a:lvl6pPr>
              <a:defRPr sz="2207"/>
            </a:lvl6pPr>
            <a:lvl7pPr>
              <a:defRPr sz="2207"/>
            </a:lvl7pPr>
            <a:lvl8pPr>
              <a:defRPr sz="2207"/>
            </a:lvl8pPr>
            <a:lvl9pPr>
              <a:defRPr sz="220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5921" y="4897572"/>
            <a:ext cx="5632847" cy="302695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069">
                <a:solidFill>
                  <a:srgbClr val="FFFFFF"/>
                </a:solidFill>
              </a:defRPr>
            </a:lvl1pPr>
            <a:lvl2pPr marL="630753" indent="0">
              <a:buNone/>
              <a:defRPr sz="1931"/>
            </a:lvl2pPr>
            <a:lvl3pPr marL="1261506" indent="0">
              <a:buNone/>
              <a:defRPr sz="1656"/>
            </a:lvl3pPr>
            <a:lvl4pPr marL="1892259" indent="0">
              <a:buNone/>
              <a:defRPr sz="1380"/>
            </a:lvl4pPr>
            <a:lvl5pPr marL="2523012" indent="0">
              <a:buNone/>
              <a:defRPr sz="1380"/>
            </a:lvl5pPr>
            <a:lvl6pPr marL="3153766" indent="0">
              <a:buNone/>
              <a:defRPr sz="1380"/>
            </a:lvl6pPr>
            <a:lvl7pPr marL="3784519" indent="0">
              <a:buNone/>
              <a:defRPr sz="1380"/>
            </a:lvl7pPr>
            <a:lvl8pPr marL="4415272" indent="0">
              <a:buNone/>
              <a:defRPr sz="1380"/>
            </a:lvl8pPr>
            <a:lvl9pPr marL="5046025" indent="0">
              <a:buNone/>
              <a:defRPr sz="13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8492-06E6-416E-8972-BBF50228454B}" type="datetimeFigureOut">
              <a:rPr lang="en-US" smtClean="0"/>
              <a:t>4/25/24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194436" y="8603657"/>
            <a:ext cx="7607121" cy="441537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8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9048749" cy="94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1" y="3095652"/>
            <a:ext cx="6672263" cy="156538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3035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48749" y="0"/>
            <a:ext cx="9057800" cy="9461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4415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630753" indent="0">
              <a:buNone/>
              <a:defRPr sz="3863"/>
            </a:lvl2pPr>
            <a:lvl3pPr marL="1261506" indent="0">
              <a:buNone/>
              <a:defRPr sz="3311"/>
            </a:lvl3pPr>
            <a:lvl4pPr marL="1892259" indent="0">
              <a:buNone/>
              <a:defRPr sz="2759"/>
            </a:lvl4pPr>
            <a:lvl5pPr marL="2523012" indent="0">
              <a:buNone/>
              <a:defRPr sz="2759"/>
            </a:lvl5pPr>
            <a:lvl6pPr marL="3153766" indent="0">
              <a:buNone/>
              <a:defRPr sz="2759"/>
            </a:lvl6pPr>
            <a:lvl7pPr marL="3784519" indent="0">
              <a:buNone/>
              <a:defRPr sz="2759"/>
            </a:lvl7pPr>
            <a:lvl8pPr marL="4415272" indent="0">
              <a:buNone/>
              <a:defRPr sz="2759"/>
            </a:lvl8pPr>
            <a:lvl9pPr marL="5046025" indent="0">
              <a:buNone/>
              <a:defRPr sz="275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5921" y="4897573"/>
            <a:ext cx="5632847" cy="302695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069">
                <a:solidFill>
                  <a:srgbClr val="FFFFFF"/>
                </a:solidFill>
              </a:defRPr>
            </a:lvl1pPr>
            <a:lvl2pPr marL="630753" indent="0">
              <a:buNone/>
              <a:defRPr sz="1931"/>
            </a:lvl2pPr>
            <a:lvl3pPr marL="1261506" indent="0">
              <a:buNone/>
              <a:defRPr sz="1656"/>
            </a:lvl3pPr>
            <a:lvl4pPr marL="1892259" indent="0">
              <a:buNone/>
              <a:defRPr sz="1380"/>
            </a:lvl4pPr>
            <a:lvl5pPr marL="2523012" indent="0">
              <a:buNone/>
              <a:defRPr sz="1380"/>
            </a:lvl5pPr>
            <a:lvl6pPr marL="3153766" indent="0">
              <a:buNone/>
              <a:defRPr sz="1380"/>
            </a:lvl6pPr>
            <a:lvl7pPr marL="3784519" indent="0">
              <a:buNone/>
              <a:defRPr sz="1380"/>
            </a:lvl7pPr>
            <a:lvl8pPr marL="4415272" indent="0">
              <a:buNone/>
              <a:defRPr sz="1380"/>
            </a:lvl8pPr>
            <a:lvl9pPr marL="5046025" indent="0">
              <a:buNone/>
              <a:defRPr sz="13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3FFFF28-DB2C-41D9-963C-B0C3A04ED7F9}" type="datetimeFigureOut">
              <a:rPr lang="en-US" smtClean="0"/>
              <a:t>4/25/24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194436" y="8603657"/>
            <a:ext cx="7607121" cy="441537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6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311843" y="1330918"/>
            <a:ext cx="11473815" cy="163999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1843" y="3639524"/>
            <a:ext cx="11473815" cy="427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09934" y="8607255"/>
            <a:ext cx="4087592" cy="446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5298" y="8603657"/>
            <a:ext cx="8759577" cy="441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970275" y="8578427"/>
            <a:ext cx="542925" cy="504613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518" spc="0" baseline="0">
                <a:solidFill>
                  <a:srgbClr val="FFFFFF"/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2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61506" rtl="0" eaLnBrk="1" latinLnBrk="0" hangingPunct="1">
        <a:lnSpc>
          <a:spcPct val="90000"/>
        </a:lnSpc>
        <a:spcBef>
          <a:spcPct val="0"/>
        </a:spcBef>
        <a:buNone/>
        <a:defRPr sz="3863" kern="1200" cap="all" spc="276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315377" indent="-315377" algn="l" defTabSz="1261506" rtl="0" eaLnBrk="1" latinLnBrk="0" hangingPunct="1">
        <a:lnSpc>
          <a:spcPct val="100000"/>
        </a:lnSpc>
        <a:spcBef>
          <a:spcPts val="1380"/>
        </a:spcBef>
        <a:buClr>
          <a:schemeClr val="accent2"/>
        </a:buClr>
        <a:buFont typeface="Arial" panose="020B0604020202020204" pitchFamily="34" charset="0"/>
        <a:buChar char="•"/>
        <a:defRPr sz="248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30753" indent="-315377" algn="l" defTabSz="1261506" rtl="0" eaLnBrk="1" latinLnBrk="0" hangingPunct="1">
        <a:lnSpc>
          <a:spcPct val="100000"/>
        </a:lnSpc>
        <a:spcBef>
          <a:spcPts val="1380"/>
        </a:spcBef>
        <a:buClr>
          <a:schemeClr val="accent2"/>
        </a:buClr>
        <a:buFont typeface="Arial" panose="020B0604020202020204" pitchFamily="34" charset="0"/>
        <a:buChar char="•"/>
        <a:defRPr sz="220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46130" indent="-315377" algn="l" defTabSz="1261506" rtl="0" eaLnBrk="1" latinLnBrk="0" hangingPunct="1">
        <a:lnSpc>
          <a:spcPct val="100000"/>
        </a:lnSpc>
        <a:spcBef>
          <a:spcPts val="1380"/>
        </a:spcBef>
        <a:buClr>
          <a:schemeClr val="accent2"/>
        </a:buClr>
        <a:buFont typeface="Arial" panose="020B0604020202020204" pitchFamily="34" charset="0"/>
        <a:buChar char="•"/>
        <a:defRPr sz="220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261506" indent="-315377" algn="l" defTabSz="1261506" rtl="0" eaLnBrk="1" latinLnBrk="0" hangingPunct="1">
        <a:lnSpc>
          <a:spcPct val="100000"/>
        </a:lnSpc>
        <a:spcBef>
          <a:spcPts val="1380"/>
        </a:spcBef>
        <a:buClr>
          <a:schemeClr val="accent2"/>
        </a:buClr>
        <a:buFont typeface="Arial" panose="020B0604020202020204" pitchFamily="34" charset="0"/>
        <a:buChar char="•"/>
        <a:defRPr sz="220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576883" indent="-315377" algn="l" defTabSz="1261506" rtl="0" eaLnBrk="1" latinLnBrk="0" hangingPunct="1">
        <a:lnSpc>
          <a:spcPct val="100000"/>
        </a:lnSpc>
        <a:spcBef>
          <a:spcPts val="1380"/>
        </a:spcBef>
        <a:buClr>
          <a:schemeClr val="accent2"/>
        </a:buClr>
        <a:buFont typeface="Arial" panose="020B0604020202020204" pitchFamily="34" charset="0"/>
        <a:buChar char="•"/>
        <a:defRPr sz="220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811226" indent="-315377" algn="l" defTabSz="1261506" rtl="0" eaLnBrk="1" latinLnBrk="0" hangingPunct="1">
        <a:lnSpc>
          <a:spcPct val="100000"/>
        </a:lnSpc>
        <a:spcBef>
          <a:spcPts val="1380"/>
        </a:spcBef>
        <a:buClr>
          <a:schemeClr val="accent2"/>
        </a:buClr>
        <a:buFont typeface="Arial" panose="020B0604020202020204" pitchFamily="34" charset="0"/>
        <a:buChar char="•"/>
        <a:defRPr sz="2207" kern="1200">
          <a:solidFill>
            <a:schemeClr val="tx1"/>
          </a:solidFill>
          <a:latin typeface="+mn-lt"/>
          <a:ea typeface="+mn-ea"/>
          <a:cs typeface="+mn-cs"/>
        </a:defRPr>
      </a:lvl6pPr>
      <a:lvl7pPr marL="2047758" indent="-315377" algn="l" defTabSz="1261506" rtl="0" eaLnBrk="1" latinLnBrk="0" hangingPunct="1">
        <a:lnSpc>
          <a:spcPct val="100000"/>
        </a:lnSpc>
        <a:spcBef>
          <a:spcPts val="1380"/>
        </a:spcBef>
        <a:buClr>
          <a:schemeClr val="accent2"/>
        </a:buClr>
        <a:buFont typeface="Arial" panose="020B0604020202020204" pitchFamily="34" charset="0"/>
        <a:buChar char="•"/>
        <a:defRPr sz="2207" kern="1200">
          <a:solidFill>
            <a:schemeClr val="tx1"/>
          </a:solidFill>
          <a:latin typeface="+mn-lt"/>
          <a:ea typeface="+mn-ea"/>
          <a:cs typeface="+mn-cs"/>
        </a:defRPr>
      </a:lvl7pPr>
      <a:lvl8pPr marL="2286480" indent="-315377" algn="l" defTabSz="1261506" rtl="0" eaLnBrk="1" latinLnBrk="0" hangingPunct="1">
        <a:lnSpc>
          <a:spcPct val="100000"/>
        </a:lnSpc>
        <a:spcBef>
          <a:spcPts val="1380"/>
        </a:spcBef>
        <a:buClr>
          <a:schemeClr val="accent2"/>
        </a:buClr>
        <a:buFont typeface="Arial" panose="020B0604020202020204" pitchFamily="34" charset="0"/>
        <a:buChar char="•"/>
        <a:defRPr sz="2207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597476" indent="-315377" algn="l" defTabSz="1261506" rtl="0" eaLnBrk="1" latinLnBrk="0" hangingPunct="1">
        <a:lnSpc>
          <a:spcPct val="100000"/>
        </a:lnSpc>
        <a:spcBef>
          <a:spcPts val="1380"/>
        </a:spcBef>
        <a:buClr>
          <a:schemeClr val="accent2"/>
        </a:buClr>
        <a:buFont typeface="Arial" panose="020B0604020202020204" pitchFamily="34" charset="0"/>
        <a:buChar char="•"/>
        <a:defRPr sz="2207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1506" rtl="0" eaLnBrk="1" latinLnBrk="0" hangingPunct="1">
        <a:defRPr sz="2483" kern="1200">
          <a:solidFill>
            <a:schemeClr val="tx1"/>
          </a:solidFill>
          <a:latin typeface="+mn-lt"/>
          <a:ea typeface="+mn-ea"/>
          <a:cs typeface="+mn-cs"/>
        </a:defRPr>
      </a:lvl1pPr>
      <a:lvl2pPr marL="630753" algn="l" defTabSz="1261506" rtl="0" eaLnBrk="1" latinLnBrk="0" hangingPunct="1">
        <a:defRPr sz="2483" kern="1200">
          <a:solidFill>
            <a:schemeClr val="tx1"/>
          </a:solidFill>
          <a:latin typeface="+mn-lt"/>
          <a:ea typeface="+mn-ea"/>
          <a:cs typeface="+mn-cs"/>
        </a:defRPr>
      </a:lvl2pPr>
      <a:lvl3pPr marL="1261506" algn="l" defTabSz="1261506" rtl="0" eaLnBrk="1" latinLnBrk="0" hangingPunct="1">
        <a:defRPr sz="2483" kern="1200">
          <a:solidFill>
            <a:schemeClr val="tx1"/>
          </a:solidFill>
          <a:latin typeface="+mn-lt"/>
          <a:ea typeface="+mn-ea"/>
          <a:cs typeface="+mn-cs"/>
        </a:defRPr>
      </a:lvl3pPr>
      <a:lvl4pPr marL="1892259" algn="l" defTabSz="1261506" rtl="0" eaLnBrk="1" latinLnBrk="0" hangingPunct="1">
        <a:defRPr sz="2483" kern="1200">
          <a:solidFill>
            <a:schemeClr val="tx1"/>
          </a:solidFill>
          <a:latin typeface="+mn-lt"/>
          <a:ea typeface="+mn-ea"/>
          <a:cs typeface="+mn-cs"/>
        </a:defRPr>
      </a:lvl4pPr>
      <a:lvl5pPr marL="2523012" algn="l" defTabSz="1261506" rtl="0" eaLnBrk="1" latinLnBrk="0" hangingPunct="1">
        <a:defRPr sz="2483" kern="1200">
          <a:solidFill>
            <a:schemeClr val="tx1"/>
          </a:solidFill>
          <a:latin typeface="+mn-lt"/>
          <a:ea typeface="+mn-ea"/>
          <a:cs typeface="+mn-cs"/>
        </a:defRPr>
      </a:lvl5pPr>
      <a:lvl6pPr marL="3153766" algn="l" defTabSz="1261506" rtl="0" eaLnBrk="1" latinLnBrk="0" hangingPunct="1">
        <a:defRPr sz="2483" kern="1200">
          <a:solidFill>
            <a:schemeClr val="tx1"/>
          </a:solidFill>
          <a:latin typeface="+mn-lt"/>
          <a:ea typeface="+mn-ea"/>
          <a:cs typeface="+mn-cs"/>
        </a:defRPr>
      </a:lvl6pPr>
      <a:lvl7pPr marL="3784519" algn="l" defTabSz="1261506" rtl="0" eaLnBrk="1" latinLnBrk="0" hangingPunct="1">
        <a:defRPr sz="2483" kern="1200">
          <a:solidFill>
            <a:schemeClr val="tx1"/>
          </a:solidFill>
          <a:latin typeface="+mn-lt"/>
          <a:ea typeface="+mn-ea"/>
          <a:cs typeface="+mn-cs"/>
        </a:defRPr>
      </a:lvl7pPr>
      <a:lvl8pPr marL="4415272" algn="l" defTabSz="1261506" rtl="0" eaLnBrk="1" latinLnBrk="0" hangingPunct="1">
        <a:defRPr sz="2483" kern="1200">
          <a:solidFill>
            <a:schemeClr val="tx1"/>
          </a:solidFill>
          <a:latin typeface="+mn-lt"/>
          <a:ea typeface="+mn-ea"/>
          <a:cs typeface="+mn-cs"/>
        </a:defRPr>
      </a:lvl8pPr>
      <a:lvl9pPr marL="5046025" algn="l" defTabSz="1261506" rtl="0" eaLnBrk="1" latinLnBrk="0" hangingPunct="1">
        <a:defRPr sz="24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3BDF-5E5F-AABC-79BD-2D6B25ED8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S" dirty="0"/>
              <a:t>Análisis del precio de vehículos de segunda mano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37335-BD1D-B211-B0CC-BF054F86E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ES" dirty="0"/>
              <a:t>Daniel Pérez Sanz</a:t>
            </a:r>
          </a:p>
        </p:txBody>
      </p:sp>
    </p:spTree>
    <p:extLst>
      <p:ext uri="{BB962C8B-B14F-4D97-AF65-F5344CB8AC3E}">
        <p14:creationId xmlns:p14="http://schemas.microsoft.com/office/powerpoint/2010/main" val="263147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DCE0-891C-820E-E6C8-EA7239C9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14" y="482278"/>
            <a:ext cx="8113171" cy="807544"/>
          </a:xfrm>
        </p:spPr>
        <p:txBody>
          <a:bodyPr>
            <a:normAutofit fontScale="90000"/>
          </a:bodyPr>
          <a:lstStyle/>
          <a:p>
            <a:r>
              <a:rPr lang="en-ES" dirty="0"/>
              <a:t>Descripción del problema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E9E44A-75F1-41BE-F887-C93F51010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334" y="1706414"/>
            <a:ext cx="6519024" cy="325126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5FC766-8281-A7F4-5401-525EAEDAA431}"/>
              </a:ext>
            </a:extLst>
          </p:cNvPr>
          <p:cNvSpPr txBox="1"/>
          <p:nvPr/>
        </p:nvSpPr>
        <p:spPr>
          <a:xfrm>
            <a:off x="911846" y="2002244"/>
            <a:ext cx="3011077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 err="1">
                <a:solidFill>
                  <a:prstClr val="black"/>
                </a:solidFill>
              </a:rPr>
              <a:t>Analizando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el</a:t>
            </a:r>
            <a:r>
              <a:rPr lang="en-GB" sz="2400" dirty="0">
                <a:solidFill>
                  <a:prstClr val="black"/>
                </a:solidFill>
              </a:rPr>
              <a:t> conjunto de </a:t>
            </a:r>
            <a:r>
              <a:rPr lang="en-GB" sz="2400" dirty="0" err="1">
                <a:solidFill>
                  <a:prstClr val="black"/>
                </a:solidFill>
              </a:rPr>
              <a:t>datos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facilitado</a:t>
            </a:r>
            <a:r>
              <a:rPr lang="en-GB" sz="2400" dirty="0">
                <a:solidFill>
                  <a:prstClr val="black"/>
                </a:solidFill>
              </a:rPr>
              <a:t> se </a:t>
            </a:r>
            <a:r>
              <a:rPr lang="en-GB" sz="2400" dirty="0" err="1">
                <a:solidFill>
                  <a:prstClr val="black"/>
                </a:solidFill>
              </a:rPr>
              <a:t>realiza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el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siguiente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análisis</a:t>
            </a:r>
            <a:r>
              <a:rPr lang="en-GB" sz="2400" dirty="0">
                <a:solidFill>
                  <a:prstClr val="black"/>
                </a:solidFill>
              </a:rPr>
              <a:t>. </a:t>
            </a:r>
          </a:p>
          <a:p>
            <a:pPr algn="l"/>
            <a:endParaRPr lang="en-GB" dirty="0">
              <a:solidFill>
                <a:prstClr val="black"/>
              </a:solidFill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prstClr val="black"/>
                </a:solidFill>
              </a:rPr>
              <a:t>La variable que </a:t>
            </a:r>
            <a:r>
              <a:rPr lang="en-GB" sz="2400" dirty="0" err="1">
                <a:solidFill>
                  <a:prstClr val="black"/>
                </a:solidFill>
              </a:rPr>
              <a:t>más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correlacionada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está</a:t>
            </a:r>
            <a:r>
              <a:rPr lang="en-GB" sz="2400" dirty="0">
                <a:solidFill>
                  <a:prstClr val="black"/>
                </a:solidFill>
              </a:rPr>
              <a:t> con </a:t>
            </a:r>
            <a:r>
              <a:rPr lang="en-GB" sz="2400" dirty="0" err="1">
                <a:solidFill>
                  <a:prstClr val="black"/>
                </a:solidFill>
              </a:rPr>
              <a:t>el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precio</a:t>
            </a:r>
            <a:r>
              <a:rPr lang="en-GB" sz="2400" dirty="0">
                <a:solidFill>
                  <a:prstClr val="black"/>
                </a:solidFill>
              </a:rPr>
              <a:t> del </a:t>
            </a:r>
            <a:r>
              <a:rPr lang="en-GB" sz="2400" dirty="0" err="1">
                <a:solidFill>
                  <a:prstClr val="black"/>
                </a:solidFill>
              </a:rPr>
              <a:t>vehículo</a:t>
            </a:r>
            <a:r>
              <a:rPr lang="en-GB" sz="2400" dirty="0">
                <a:solidFill>
                  <a:prstClr val="black"/>
                </a:solidFill>
              </a:rPr>
              <a:t> es CV, que se </a:t>
            </a:r>
            <a:r>
              <a:rPr lang="en-GB" sz="2400" dirty="0" err="1">
                <a:solidFill>
                  <a:prstClr val="black"/>
                </a:solidFill>
              </a:rPr>
              <a:t>distribuye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como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aparece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en</a:t>
            </a:r>
            <a:r>
              <a:rPr lang="en-GB" sz="2400" dirty="0">
                <a:solidFill>
                  <a:prstClr val="black"/>
                </a:solidFill>
              </a:rPr>
              <a:t> las </a:t>
            </a:r>
            <a:r>
              <a:rPr lang="en-GB" sz="2400" dirty="0" err="1">
                <a:solidFill>
                  <a:prstClr val="black"/>
                </a:solidFill>
              </a:rPr>
              <a:t>figuras</a:t>
            </a:r>
            <a:r>
              <a:rPr lang="en-GB" sz="2400" dirty="0">
                <a:solidFill>
                  <a:prstClr val="black"/>
                </a:solidFill>
              </a:rPr>
              <a:t> de la </a:t>
            </a:r>
            <a:r>
              <a:rPr lang="en-GB" sz="2400" dirty="0" err="1">
                <a:solidFill>
                  <a:prstClr val="black"/>
                </a:solidFill>
              </a:rPr>
              <a:t>derecha</a:t>
            </a:r>
            <a:r>
              <a:rPr lang="en-GB" sz="2400" dirty="0">
                <a:solidFill>
                  <a:prstClr val="black"/>
                </a:solidFill>
              </a:rPr>
              <a:t>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DE0B00-B8ED-AE7F-E2A2-588D2382E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791" y="1229135"/>
            <a:ext cx="4805863" cy="374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9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DCE0-891C-820E-E6C8-EA7239C9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14" y="482278"/>
            <a:ext cx="8113171" cy="807544"/>
          </a:xfrm>
        </p:spPr>
        <p:txBody>
          <a:bodyPr>
            <a:normAutofit fontScale="90000"/>
          </a:bodyPr>
          <a:lstStyle/>
          <a:p>
            <a:r>
              <a:rPr lang="en-ES" dirty="0"/>
              <a:t>Descripción del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C489-CFF1-435A-2EC3-3E58E4157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822" y="1706414"/>
            <a:ext cx="4224739" cy="2459378"/>
          </a:xfrm>
        </p:spPr>
        <p:txBody>
          <a:bodyPr/>
          <a:lstStyle/>
          <a:p>
            <a:pPr marL="0" indent="0">
              <a:buNone/>
            </a:pPr>
            <a:r>
              <a:rPr lang="en-ES" sz="2400" dirty="0">
                <a:solidFill>
                  <a:prstClr val="black"/>
                </a:solidFill>
              </a:rPr>
              <a:t>Observamos en la siguiente gráfica la correlación de la variable de estudio, Precio, con CV.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7002A-BE5D-D6C8-6DC5-FE3C0B0A2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806" y="2029189"/>
            <a:ext cx="6840760" cy="540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7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DCE0-891C-820E-E6C8-EA7239C9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15" y="482278"/>
            <a:ext cx="3456384" cy="807544"/>
          </a:xfrm>
        </p:spPr>
        <p:txBody>
          <a:bodyPr>
            <a:normAutofit fontScale="90000"/>
          </a:bodyPr>
          <a:lstStyle/>
          <a:p>
            <a:r>
              <a:rPr lang="en-ES" dirty="0"/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C489-CFF1-435A-2EC3-3E58E4157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007" y="3146574"/>
            <a:ext cx="11473815" cy="4279588"/>
          </a:xfrm>
        </p:spPr>
        <p:txBody>
          <a:bodyPr/>
          <a:lstStyle/>
          <a:p>
            <a:pPr marL="0" indent="0" defTabSz="457200">
              <a:buNone/>
            </a:pPr>
            <a:r>
              <a:rPr lang="en-GB" sz="2400" dirty="0" err="1">
                <a:solidFill>
                  <a:prstClr val="black"/>
                </a:solidFill>
              </a:rPr>
              <a:t>Estimar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el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precio</a:t>
            </a:r>
            <a:r>
              <a:rPr lang="en-GB" sz="2400" dirty="0">
                <a:solidFill>
                  <a:prstClr val="black"/>
                </a:solidFill>
              </a:rPr>
              <a:t> de </a:t>
            </a:r>
            <a:r>
              <a:rPr lang="en-GB" sz="2400" dirty="0" err="1">
                <a:solidFill>
                  <a:prstClr val="black"/>
                </a:solidFill>
              </a:rPr>
              <a:t>cada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vehículo</a:t>
            </a:r>
            <a:r>
              <a:rPr lang="en-GB" sz="2400" dirty="0">
                <a:solidFill>
                  <a:prstClr val="black"/>
                </a:solidFill>
              </a:rPr>
              <a:t> para </a:t>
            </a:r>
            <a:r>
              <a:rPr lang="en-GB" sz="2400" dirty="0" err="1">
                <a:solidFill>
                  <a:prstClr val="black"/>
                </a:solidFill>
              </a:rPr>
              <a:t>ofrecer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una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tarifa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competitiva</a:t>
            </a:r>
            <a:r>
              <a:rPr lang="en-GB" sz="2400" dirty="0">
                <a:solidFill>
                  <a:prstClr val="black"/>
                </a:solidFill>
              </a:rPr>
              <a:t>. </a:t>
            </a:r>
          </a:p>
          <a:p>
            <a:endParaRPr lang="en-ES" dirty="0"/>
          </a:p>
        </p:txBody>
      </p:sp>
      <p:pic>
        <p:nvPicPr>
          <p:cNvPr id="4" name="New picture">
            <a:extLst>
              <a:ext uri="{FF2B5EF4-FFF2-40B4-BE49-F238E27FC236}">
                <a16:creationId xmlns:a16="http://schemas.microsoft.com/office/drawing/2014/main" id="{6E069CFD-A79C-DC52-5019-463227FC49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20913" y="2009930"/>
            <a:ext cx="788864" cy="807544"/>
          </a:xfrm>
          <a:prstGeom prst="rect">
            <a:avLst/>
          </a:prstGeom>
        </p:spPr>
      </p:pic>
      <p:pic>
        <p:nvPicPr>
          <p:cNvPr id="5" name="New picture">
            <a:extLst>
              <a:ext uri="{FF2B5EF4-FFF2-40B4-BE49-F238E27FC236}">
                <a16:creationId xmlns:a16="http://schemas.microsoft.com/office/drawing/2014/main" id="{C4DC4593-6E58-8E63-2EA2-4519DB2A32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20913" y="3024552"/>
            <a:ext cx="788864" cy="807544"/>
          </a:xfrm>
          <a:prstGeom prst="rect">
            <a:avLst/>
          </a:prstGeom>
        </p:spPr>
      </p:pic>
      <p:pic>
        <p:nvPicPr>
          <p:cNvPr id="6" name="New picture">
            <a:extLst>
              <a:ext uri="{FF2B5EF4-FFF2-40B4-BE49-F238E27FC236}">
                <a16:creationId xmlns:a16="http://schemas.microsoft.com/office/drawing/2014/main" id="{0C6E6B84-B123-3E54-83B6-AF6BE15657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20913" y="4039174"/>
            <a:ext cx="788864" cy="8075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3429F0-D9D5-B1E2-FE08-603DE462A5FD}"/>
              </a:ext>
            </a:extLst>
          </p:cNvPr>
          <p:cNvSpPr txBox="1"/>
          <p:nvPr/>
        </p:nvSpPr>
        <p:spPr>
          <a:xfrm>
            <a:off x="2352007" y="4212113"/>
            <a:ext cx="90510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 err="1">
                <a:solidFill>
                  <a:prstClr val="black"/>
                </a:solidFill>
              </a:rPr>
              <a:t>Determinar</a:t>
            </a:r>
            <a:r>
              <a:rPr lang="en-GB" sz="2400" dirty="0">
                <a:solidFill>
                  <a:prstClr val="black"/>
                </a:solidFill>
              </a:rPr>
              <a:t> las </a:t>
            </a:r>
            <a:r>
              <a:rPr lang="en-GB" sz="2400" dirty="0" err="1">
                <a:solidFill>
                  <a:prstClr val="black"/>
                </a:solidFill>
              </a:rPr>
              <a:t>causas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por</a:t>
            </a:r>
            <a:r>
              <a:rPr lang="en-GB" sz="2400" dirty="0">
                <a:solidFill>
                  <a:prstClr val="black"/>
                </a:solidFill>
              </a:rPr>
              <a:t> las que cambia </a:t>
            </a:r>
            <a:r>
              <a:rPr lang="en-GB" sz="2400" dirty="0" err="1">
                <a:solidFill>
                  <a:prstClr val="black"/>
                </a:solidFill>
              </a:rPr>
              <a:t>el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precio</a:t>
            </a:r>
            <a:r>
              <a:rPr lang="en-GB" sz="2400" dirty="0">
                <a:solidFill>
                  <a:prstClr val="black"/>
                </a:solidFill>
              </a:rPr>
              <a:t> del </a:t>
            </a:r>
            <a:r>
              <a:rPr lang="en-GB" sz="2400" dirty="0" err="1">
                <a:solidFill>
                  <a:prstClr val="black"/>
                </a:solidFill>
              </a:rPr>
              <a:t>vehículo</a:t>
            </a:r>
            <a:r>
              <a:rPr lang="en-GB" sz="2400" dirty="0">
                <a:solidFill>
                  <a:prstClr val="black"/>
                </a:solidFill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584B7-EB70-2127-E427-5E1DA49171B8}"/>
              </a:ext>
            </a:extLst>
          </p:cNvPr>
          <p:cNvSpPr txBox="1"/>
          <p:nvPr/>
        </p:nvSpPr>
        <p:spPr>
          <a:xfrm>
            <a:off x="2352007" y="2133122"/>
            <a:ext cx="9793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 err="1">
                <a:solidFill>
                  <a:prstClr val="black"/>
                </a:solidFill>
              </a:rPr>
              <a:t>Ofrecer</a:t>
            </a:r>
            <a:r>
              <a:rPr lang="en-GB" sz="2400" dirty="0">
                <a:solidFill>
                  <a:prstClr val="black"/>
                </a:solidFill>
              </a:rPr>
              <a:t> un </a:t>
            </a:r>
            <a:r>
              <a:rPr lang="en-GB" sz="2400" dirty="0" err="1">
                <a:solidFill>
                  <a:prstClr val="black"/>
                </a:solidFill>
              </a:rPr>
              <a:t>precio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competitivo</a:t>
            </a:r>
            <a:r>
              <a:rPr lang="en-GB" sz="2400" dirty="0">
                <a:solidFill>
                  <a:prstClr val="black"/>
                </a:solidFill>
              </a:rPr>
              <a:t> de </a:t>
            </a:r>
            <a:r>
              <a:rPr lang="en-GB" sz="2400" dirty="0" err="1">
                <a:solidFill>
                  <a:prstClr val="black"/>
                </a:solidFill>
              </a:rPr>
              <a:t>los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vehículos</a:t>
            </a:r>
            <a:r>
              <a:rPr lang="en-GB" sz="2400" dirty="0">
                <a:solidFill>
                  <a:prstClr val="black"/>
                </a:solidFill>
              </a:rPr>
              <a:t> de </a:t>
            </a:r>
            <a:r>
              <a:rPr lang="en-GB" sz="2400" dirty="0" err="1">
                <a:solidFill>
                  <a:prstClr val="black"/>
                </a:solidFill>
              </a:rPr>
              <a:t>segunda</a:t>
            </a:r>
            <a:r>
              <a:rPr lang="en-GB" sz="2400" dirty="0">
                <a:solidFill>
                  <a:prstClr val="black"/>
                </a:solidFill>
              </a:rPr>
              <a:t> mano </a:t>
            </a:r>
            <a:r>
              <a:rPr lang="en-GB" sz="2400" dirty="0" err="1">
                <a:solidFill>
                  <a:prstClr val="black"/>
                </a:solidFill>
              </a:rPr>
              <a:t>en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venta</a:t>
            </a:r>
            <a:r>
              <a:rPr lang="en-GB" sz="2400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121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DCE0-891C-820E-E6C8-EA7239C9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14" y="482278"/>
            <a:ext cx="8113171" cy="807544"/>
          </a:xfrm>
        </p:spPr>
        <p:txBody>
          <a:bodyPr>
            <a:normAutofit fontScale="90000"/>
          </a:bodyPr>
          <a:lstStyle/>
          <a:p>
            <a:r>
              <a:rPr lang="en-ES" dirty="0"/>
              <a:t>Descripción del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C489-CFF1-435A-2EC3-3E58E4157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8B288-318D-3777-22B1-3F4620A6F28F}"/>
              </a:ext>
            </a:extLst>
          </p:cNvPr>
          <p:cNvSpPr txBox="1"/>
          <p:nvPr/>
        </p:nvSpPr>
        <p:spPr>
          <a:xfrm>
            <a:off x="847264" y="1508683"/>
            <a:ext cx="48591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 err="1">
                <a:solidFill>
                  <a:prstClr val="black"/>
                </a:solidFill>
              </a:rPr>
              <a:t>Ciencia</a:t>
            </a:r>
            <a:r>
              <a:rPr lang="en-GB" sz="2400" b="1" dirty="0">
                <a:solidFill>
                  <a:prstClr val="black"/>
                </a:solidFill>
              </a:rPr>
              <a:t> de </a:t>
            </a:r>
            <a:r>
              <a:rPr lang="en-GB" sz="2400" b="1" dirty="0" err="1">
                <a:solidFill>
                  <a:prstClr val="black"/>
                </a:solidFill>
              </a:rPr>
              <a:t>Datos</a:t>
            </a:r>
            <a:r>
              <a:rPr lang="en-GB" sz="2400" b="1" dirty="0">
                <a:solidFill>
                  <a:prstClr val="black"/>
                </a:solidFill>
              </a:rPr>
              <a:t>. </a:t>
            </a:r>
            <a:r>
              <a:rPr lang="en-GB" sz="2400" dirty="0" err="1">
                <a:solidFill>
                  <a:prstClr val="black"/>
                </a:solidFill>
              </a:rPr>
              <a:t>Realizamos</a:t>
            </a:r>
            <a:r>
              <a:rPr lang="en-GB" sz="2400" dirty="0">
                <a:solidFill>
                  <a:prstClr val="black"/>
                </a:solidFill>
              </a:rPr>
              <a:t> un </a:t>
            </a:r>
            <a:r>
              <a:rPr lang="en-GB" sz="2400" dirty="0" err="1">
                <a:solidFill>
                  <a:prstClr val="black"/>
                </a:solidFill>
              </a:rPr>
              <a:t>proyecto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basado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en</a:t>
            </a:r>
            <a:r>
              <a:rPr lang="en-GB" sz="2400" dirty="0">
                <a:solidFill>
                  <a:prstClr val="black"/>
                </a:solidFill>
              </a:rPr>
              <a:t> CRISP-DM (</a:t>
            </a:r>
            <a:r>
              <a:rPr lang="en-GB" sz="2400" dirty="0" err="1">
                <a:solidFill>
                  <a:prstClr val="black"/>
                </a:solidFill>
              </a:rPr>
              <a:t>Detalles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en</a:t>
            </a:r>
            <a:r>
              <a:rPr lang="en-GB" sz="2400" dirty="0">
                <a:solidFill>
                  <a:prstClr val="black"/>
                </a:solidFill>
              </a:rPr>
              <a:t> la imagen de la </a:t>
            </a:r>
            <a:r>
              <a:rPr lang="en-GB" sz="2400" dirty="0" err="1">
                <a:solidFill>
                  <a:prstClr val="black"/>
                </a:solidFill>
              </a:rPr>
              <a:t>derecha</a:t>
            </a:r>
            <a:r>
              <a:rPr lang="en-GB" sz="2400" dirty="0">
                <a:solidFill>
                  <a:prstClr val="black"/>
                </a:solidFill>
              </a:rPr>
              <a:t>).</a:t>
            </a:r>
            <a:endParaRPr lang="en-GB" sz="2400" b="1" dirty="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FCB88-25E1-F369-59CA-7E54FF19129C}"/>
              </a:ext>
            </a:extLst>
          </p:cNvPr>
          <p:cNvSpPr txBox="1"/>
          <p:nvPr/>
        </p:nvSpPr>
        <p:spPr>
          <a:xfrm>
            <a:off x="847264" y="3576588"/>
            <a:ext cx="46551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 err="1">
                <a:solidFill>
                  <a:prstClr val="black"/>
                </a:solidFill>
              </a:rPr>
              <a:t>Análisis</a:t>
            </a:r>
            <a:r>
              <a:rPr lang="en-GB" sz="2400" b="1" dirty="0">
                <a:solidFill>
                  <a:prstClr val="black"/>
                </a:solidFill>
              </a:rPr>
              <a:t> </a:t>
            </a:r>
            <a:r>
              <a:rPr lang="en-GB" sz="2400" b="1" dirty="0" err="1">
                <a:solidFill>
                  <a:prstClr val="black"/>
                </a:solidFill>
              </a:rPr>
              <a:t>Exploratorio</a:t>
            </a:r>
            <a:r>
              <a:rPr lang="en-GB" sz="2400" b="1" dirty="0">
                <a:solidFill>
                  <a:prstClr val="black"/>
                </a:solidFill>
              </a:rPr>
              <a:t> de </a:t>
            </a:r>
            <a:r>
              <a:rPr lang="en-GB" sz="2400" b="1" dirty="0" err="1">
                <a:solidFill>
                  <a:prstClr val="black"/>
                </a:solidFill>
              </a:rPr>
              <a:t>Datos</a:t>
            </a:r>
            <a:r>
              <a:rPr lang="en-GB" sz="2400" b="1" dirty="0">
                <a:solidFill>
                  <a:prstClr val="black"/>
                </a:solidFill>
              </a:rPr>
              <a:t> (EDA)</a:t>
            </a:r>
            <a:r>
              <a:rPr lang="en-GB" sz="2400" dirty="0">
                <a:solidFill>
                  <a:prstClr val="black"/>
                </a:solidFill>
              </a:rPr>
              <a:t>. Se </a:t>
            </a:r>
            <a:r>
              <a:rPr lang="en-GB" sz="2400" dirty="0" err="1">
                <a:solidFill>
                  <a:prstClr val="black"/>
                </a:solidFill>
              </a:rPr>
              <a:t>realiza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una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fase</a:t>
            </a:r>
            <a:r>
              <a:rPr lang="en-GB" sz="2400" dirty="0">
                <a:solidFill>
                  <a:prstClr val="black"/>
                </a:solidFill>
              </a:rPr>
              <a:t> de </a:t>
            </a:r>
            <a:r>
              <a:rPr lang="en-GB" sz="2400" dirty="0" err="1">
                <a:solidFill>
                  <a:prstClr val="black"/>
                </a:solidFill>
              </a:rPr>
              <a:t>análisis</a:t>
            </a:r>
            <a:r>
              <a:rPr lang="en-GB" sz="2400" dirty="0">
                <a:solidFill>
                  <a:prstClr val="black"/>
                </a:solidFill>
              </a:rPr>
              <a:t> previa para </a:t>
            </a:r>
            <a:r>
              <a:rPr lang="en-GB" sz="2400" dirty="0" err="1">
                <a:solidFill>
                  <a:prstClr val="black"/>
                </a:solidFill>
              </a:rPr>
              <a:t>comprender</a:t>
            </a:r>
            <a:r>
              <a:rPr lang="en-GB" sz="2400" dirty="0">
                <a:solidFill>
                  <a:prstClr val="black"/>
                </a:solidFill>
              </a:rPr>
              <a:t> las </a:t>
            </a:r>
            <a:r>
              <a:rPr lang="en-GB" sz="2400" dirty="0" err="1">
                <a:solidFill>
                  <a:prstClr val="black"/>
                </a:solidFill>
              </a:rPr>
              <a:t>posibles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causas</a:t>
            </a:r>
            <a:r>
              <a:rPr lang="en-GB" sz="2400" dirty="0">
                <a:solidFill>
                  <a:prstClr val="black"/>
                </a:solidFill>
              </a:rPr>
              <a:t> del </a:t>
            </a:r>
            <a:r>
              <a:rPr lang="en-GB" sz="2400" dirty="0" err="1">
                <a:solidFill>
                  <a:prstClr val="black"/>
                </a:solidFill>
              </a:rPr>
              <a:t>problema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en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función</a:t>
            </a:r>
            <a:r>
              <a:rPr lang="en-GB" sz="2400" dirty="0">
                <a:solidFill>
                  <a:prstClr val="black"/>
                </a:solidFill>
              </a:rPr>
              <a:t> de </a:t>
            </a:r>
            <a:r>
              <a:rPr lang="en-GB" sz="2400" dirty="0" err="1">
                <a:solidFill>
                  <a:prstClr val="black"/>
                </a:solidFill>
              </a:rPr>
              <a:t>los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datos</a:t>
            </a:r>
            <a:r>
              <a:rPr lang="en-GB" sz="24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D7CDB2-6ED3-F320-B533-B5B5FBDDFE9A}"/>
              </a:ext>
            </a:extLst>
          </p:cNvPr>
          <p:cNvSpPr txBox="1"/>
          <p:nvPr/>
        </p:nvSpPr>
        <p:spPr>
          <a:xfrm>
            <a:off x="847264" y="6314926"/>
            <a:ext cx="45232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i="1" dirty="0">
                <a:solidFill>
                  <a:prstClr val="black"/>
                </a:solidFill>
              </a:rPr>
              <a:t>Machine Learning</a:t>
            </a:r>
            <a:r>
              <a:rPr lang="en-GB" sz="2400" dirty="0">
                <a:solidFill>
                  <a:prstClr val="black"/>
                </a:solidFill>
              </a:rPr>
              <a:t>. </a:t>
            </a:r>
            <a:r>
              <a:rPr lang="en-GB" sz="2400" dirty="0" err="1">
                <a:solidFill>
                  <a:prstClr val="black"/>
                </a:solidFill>
              </a:rPr>
              <a:t>Hemos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entrenado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diferentes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modelos</a:t>
            </a:r>
            <a:r>
              <a:rPr lang="en-GB" sz="2400" dirty="0">
                <a:solidFill>
                  <a:prstClr val="black"/>
                </a:solidFill>
              </a:rPr>
              <a:t>: </a:t>
            </a:r>
            <a:r>
              <a:rPr lang="en-GB" sz="2400" dirty="0" err="1">
                <a:solidFill>
                  <a:prstClr val="black"/>
                </a:solidFill>
              </a:rPr>
              <a:t>regresión</a:t>
            </a:r>
            <a:r>
              <a:rPr lang="en-GB" sz="2400" dirty="0">
                <a:solidFill>
                  <a:prstClr val="black"/>
                </a:solidFill>
              </a:rPr>
              <a:t> lineal, </a:t>
            </a:r>
            <a:r>
              <a:rPr lang="en-GB" sz="2400" dirty="0" err="1">
                <a:solidFill>
                  <a:prstClr val="black"/>
                </a:solidFill>
              </a:rPr>
              <a:t>regularización</a:t>
            </a:r>
            <a:r>
              <a:rPr lang="en-GB" sz="2400" dirty="0">
                <a:solidFill>
                  <a:prstClr val="black"/>
                </a:solidFill>
              </a:rPr>
              <a:t> Ridge y Lasso, para </a:t>
            </a:r>
            <a:r>
              <a:rPr lang="en-GB" sz="2400" dirty="0" err="1">
                <a:solidFill>
                  <a:prstClr val="black"/>
                </a:solidFill>
              </a:rPr>
              <a:t>intentar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estimar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el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precio</a:t>
            </a:r>
            <a:r>
              <a:rPr lang="en-GB" sz="2400" dirty="0">
                <a:solidFill>
                  <a:prstClr val="black"/>
                </a:solidFill>
              </a:rPr>
              <a:t> de </a:t>
            </a:r>
            <a:r>
              <a:rPr lang="en-GB" sz="2400" dirty="0" err="1">
                <a:solidFill>
                  <a:prstClr val="black"/>
                </a:solidFill>
              </a:rPr>
              <a:t>los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coches</a:t>
            </a:r>
            <a:r>
              <a:rPr lang="en-GB" sz="2400" dirty="0">
                <a:solidFill>
                  <a:prstClr val="black"/>
                </a:solidFill>
              </a:rPr>
              <a:t> de </a:t>
            </a:r>
            <a:r>
              <a:rPr lang="en-GB" sz="2400" dirty="0" err="1">
                <a:solidFill>
                  <a:prstClr val="black"/>
                </a:solidFill>
              </a:rPr>
              <a:t>segunda</a:t>
            </a:r>
            <a:r>
              <a:rPr lang="en-GB" sz="2400" dirty="0">
                <a:solidFill>
                  <a:prstClr val="black"/>
                </a:solidFill>
              </a:rPr>
              <a:t> mano. </a:t>
            </a:r>
          </a:p>
        </p:txBody>
      </p:sp>
      <p:pic>
        <p:nvPicPr>
          <p:cNvPr id="10" name="New picture">
            <a:extLst>
              <a:ext uri="{FF2B5EF4-FFF2-40B4-BE49-F238E27FC236}">
                <a16:creationId xmlns:a16="http://schemas.microsoft.com/office/drawing/2014/main" id="{DF4BC028-6F7D-C7EE-24F4-767925F651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856007" y="1853761"/>
            <a:ext cx="6264696" cy="60653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54BB19-78D6-3329-69AF-2E8CD7B3E608}"/>
              </a:ext>
            </a:extLst>
          </p:cNvPr>
          <p:cNvSpPr txBox="1"/>
          <p:nvPr/>
        </p:nvSpPr>
        <p:spPr>
          <a:xfrm>
            <a:off x="5862820" y="1534945"/>
            <a:ext cx="47392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 err="1">
                <a:solidFill>
                  <a:prstClr val="black"/>
                </a:solidFill>
              </a:rPr>
              <a:t>Evaluación</a:t>
            </a:r>
            <a:r>
              <a:rPr lang="en-GB" sz="2400" dirty="0">
                <a:solidFill>
                  <a:prstClr val="black"/>
                </a:solidFill>
              </a:rPr>
              <a:t>. Se </a:t>
            </a:r>
            <a:r>
              <a:rPr lang="en-GB" sz="2400" dirty="0" err="1">
                <a:solidFill>
                  <a:prstClr val="black"/>
                </a:solidFill>
              </a:rPr>
              <a:t>exponen</a:t>
            </a:r>
            <a:r>
              <a:rPr lang="en-GB" sz="2400" dirty="0">
                <a:solidFill>
                  <a:prstClr val="black"/>
                </a:solidFill>
              </a:rPr>
              <a:t> las </a:t>
            </a:r>
            <a:r>
              <a:rPr lang="en-GB" sz="2400" dirty="0" err="1">
                <a:solidFill>
                  <a:prstClr val="black"/>
                </a:solidFill>
              </a:rPr>
              <a:t>medidas</a:t>
            </a:r>
            <a:r>
              <a:rPr lang="en-GB" sz="2400" dirty="0">
                <a:solidFill>
                  <a:prstClr val="black"/>
                </a:solidFill>
              </a:rPr>
              <a:t> que </a:t>
            </a:r>
            <a:r>
              <a:rPr lang="en-GB" sz="2400" dirty="0" err="1">
                <a:solidFill>
                  <a:prstClr val="black"/>
                </a:solidFill>
              </a:rPr>
              <a:t>justifican</a:t>
            </a:r>
            <a:r>
              <a:rPr lang="en-GB" sz="2400" dirty="0">
                <a:solidFill>
                  <a:prstClr val="black"/>
                </a:solidFill>
              </a:rPr>
              <a:t> la </a:t>
            </a:r>
            <a:r>
              <a:rPr lang="en-GB" sz="2400" dirty="0" err="1">
                <a:solidFill>
                  <a:prstClr val="black"/>
                </a:solidFill>
              </a:rPr>
              <a:t>bondad</a:t>
            </a:r>
            <a:r>
              <a:rPr lang="en-GB" sz="2400" dirty="0">
                <a:solidFill>
                  <a:prstClr val="black"/>
                </a:solidFill>
              </a:rPr>
              <a:t> del </a:t>
            </a:r>
            <a:r>
              <a:rPr lang="en-GB" sz="2400" dirty="0" err="1">
                <a:solidFill>
                  <a:prstClr val="black"/>
                </a:solidFill>
              </a:rPr>
              <a:t>modelo</a:t>
            </a:r>
            <a:r>
              <a:rPr lang="en-GB" sz="2400" dirty="0">
                <a:solidFill>
                  <a:prstClr val="black"/>
                </a:solidFill>
              </a:rPr>
              <a:t> final </a:t>
            </a:r>
            <a:r>
              <a:rPr lang="en-GB" sz="2400" dirty="0" err="1">
                <a:solidFill>
                  <a:prstClr val="black"/>
                </a:solidFill>
              </a:rPr>
              <a:t>seleccionado</a:t>
            </a:r>
            <a:r>
              <a:rPr lang="en-GB" sz="2400" dirty="0">
                <a:solidFill>
                  <a:prstClr val="black"/>
                </a:solidFill>
              </a:rPr>
              <a:t> y </a:t>
            </a:r>
            <a:r>
              <a:rPr lang="en-GB" sz="2400" dirty="0" err="1">
                <a:solidFill>
                  <a:prstClr val="black"/>
                </a:solidFill>
              </a:rPr>
              <a:t>los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resultados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obtenidos</a:t>
            </a:r>
            <a:r>
              <a:rPr lang="en-GB" sz="2400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403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DCE0-891C-820E-E6C8-EA7239C9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15" y="482278"/>
            <a:ext cx="6120680" cy="807544"/>
          </a:xfrm>
        </p:spPr>
        <p:txBody>
          <a:bodyPr>
            <a:normAutofit fontScale="90000"/>
          </a:bodyPr>
          <a:lstStyle/>
          <a:p>
            <a:r>
              <a:rPr lang="en-GB" dirty="0"/>
              <a:t>S</a:t>
            </a:r>
            <a:r>
              <a:rPr lang="en-ES" dirty="0"/>
              <a:t>olución escogida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DA8B60-C1A9-BA73-1604-FDB561F9A36F}"/>
              </a:ext>
            </a:extLst>
          </p:cNvPr>
          <p:cNvSpPr txBox="1"/>
          <p:nvPr/>
        </p:nvSpPr>
        <p:spPr>
          <a:xfrm>
            <a:off x="1357154" y="1859673"/>
            <a:ext cx="53873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prstClr val="black"/>
                </a:solidFill>
              </a:rPr>
              <a:t>Utilizando</a:t>
            </a:r>
            <a:r>
              <a:rPr lang="en-GB" sz="2400" b="1" dirty="0">
                <a:solidFill>
                  <a:prstClr val="black"/>
                </a:solidFill>
              </a:rPr>
              <a:t> Python </a:t>
            </a:r>
            <a:r>
              <a:rPr lang="en-GB" sz="2400" dirty="0" err="1">
                <a:solidFill>
                  <a:prstClr val="black"/>
                </a:solidFill>
              </a:rPr>
              <a:t>hemos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evaluado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diferentes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métodos</a:t>
            </a:r>
            <a:r>
              <a:rPr lang="en-GB" sz="2400" dirty="0">
                <a:solidFill>
                  <a:prstClr val="black"/>
                </a:solidFill>
              </a:rPr>
              <a:t> para </a:t>
            </a:r>
            <a:r>
              <a:rPr lang="en-GB" sz="2400" dirty="0" err="1">
                <a:solidFill>
                  <a:prstClr val="black"/>
                </a:solidFill>
              </a:rPr>
              <a:t>predecir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el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precio</a:t>
            </a:r>
            <a:r>
              <a:rPr lang="en-GB" sz="2400" dirty="0">
                <a:solidFill>
                  <a:prstClr val="black"/>
                </a:solidFill>
              </a:rPr>
              <a:t> de un </a:t>
            </a:r>
            <a:r>
              <a:rPr lang="en-GB" sz="2400" dirty="0" err="1">
                <a:solidFill>
                  <a:prstClr val="black"/>
                </a:solidFill>
              </a:rPr>
              <a:t>coche</a:t>
            </a:r>
            <a:r>
              <a:rPr lang="en-GB" sz="2400" dirty="0">
                <a:solidFill>
                  <a:prstClr val="black"/>
                </a:solidFill>
              </a:rPr>
              <a:t> de </a:t>
            </a:r>
            <a:r>
              <a:rPr lang="en-GB" sz="2400" dirty="0" err="1">
                <a:solidFill>
                  <a:prstClr val="black"/>
                </a:solidFill>
              </a:rPr>
              <a:t>segunda</a:t>
            </a:r>
            <a:r>
              <a:rPr lang="en-GB" sz="2400" dirty="0">
                <a:solidFill>
                  <a:prstClr val="black"/>
                </a:solidFill>
              </a:rPr>
              <a:t> mano.</a:t>
            </a:r>
            <a:endParaRPr lang="en-GB" sz="2400" b="1" dirty="0">
              <a:solidFill>
                <a:prstClr val="black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F7F49-D97B-2FE7-5F38-E2240704E9AE}"/>
              </a:ext>
            </a:extLst>
          </p:cNvPr>
          <p:cNvSpPr txBox="1"/>
          <p:nvPr/>
        </p:nvSpPr>
        <p:spPr>
          <a:xfrm>
            <a:off x="1357154" y="3629853"/>
            <a:ext cx="50273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prstClr val="black"/>
                </a:solidFill>
              </a:rPr>
              <a:t>Finalmente, se ha estimado el precio por el método de KNN (K-</a:t>
            </a:r>
            <a:r>
              <a:rPr lang="es-ES" sz="2400" dirty="0" err="1">
                <a:solidFill>
                  <a:prstClr val="black"/>
                </a:solidFill>
              </a:rPr>
              <a:t>Nearest</a:t>
            </a:r>
            <a:r>
              <a:rPr lang="es-ES" sz="2400" dirty="0">
                <a:solidFill>
                  <a:prstClr val="black"/>
                </a:solidFill>
              </a:rPr>
              <a:t> </a:t>
            </a:r>
            <a:r>
              <a:rPr lang="es-ES" sz="2400" dirty="0" err="1">
                <a:solidFill>
                  <a:prstClr val="black"/>
                </a:solidFill>
              </a:rPr>
              <a:t>Neighbor</a:t>
            </a:r>
            <a:r>
              <a:rPr lang="es-ES" sz="2400" dirty="0">
                <a:solidFill>
                  <a:prstClr val="black"/>
                </a:solidFill>
              </a:rPr>
              <a:t>)</a:t>
            </a:r>
            <a:endParaRPr lang="es-ES" sz="2400" b="1" dirty="0">
              <a:solidFill>
                <a:prstClr val="black"/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CF2A3E8-1010-C869-35C1-7A460219A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241" y="1629776"/>
            <a:ext cx="9585856" cy="6201948"/>
          </a:xfrm>
        </p:spPr>
      </p:pic>
    </p:spTree>
    <p:extLst>
      <p:ext uri="{BB962C8B-B14F-4D97-AF65-F5344CB8AC3E}">
        <p14:creationId xmlns:p14="http://schemas.microsoft.com/office/powerpoint/2010/main" val="144815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DCE0-891C-820E-E6C8-EA7239C9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15" y="482278"/>
            <a:ext cx="6120680" cy="807544"/>
          </a:xfrm>
        </p:spPr>
        <p:txBody>
          <a:bodyPr>
            <a:normAutofit fontScale="90000"/>
          </a:bodyPr>
          <a:lstStyle/>
          <a:p>
            <a:r>
              <a:rPr lang="en-GB" dirty="0"/>
              <a:t>S</a:t>
            </a:r>
            <a:r>
              <a:rPr lang="en-ES" dirty="0"/>
              <a:t>olución escogida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C489-CFF1-435A-2EC3-3E58E4157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013" y="7218547"/>
            <a:ext cx="12313368" cy="1336513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err="1">
                <a:solidFill>
                  <a:prstClr val="black"/>
                </a:solidFill>
              </a:rPr>
              <a:t>En</a:t>
            </a:r>
            <a:r>
              <a:rPr lang="en-GB" sz="2400" dirty="0">
                <a:solidFill>
                  <a:prstClr val="black"/>
                </a:solidFill>
              </a:rPr>
              <a:t> general, tanto </a:t>
            </a:r>
            <a:r>
              <a:rPr lang="en-GB" sz="2400" dirty="0" err="1">
                <a:solidFill>
                  <a:prstClr val="black"/>
                </a:solidFill>
              </a:rPr>
              <a:t>el</a:t>
            </a:r>
            <a:r>
              <a:rPr lang="en-GB" sz="2400" dirty="0">
                <a:solidFill>
                  <a:prstClr val="black"/>
                </a:solidFill>
              </a:rPr>
              <a:t> MSE </a:t>
            </a:r>
            <a:r>
              <a:rPr lang="en-GB" sz="2400" dirty="0" err="1">
                <a:solidFill>
                  <a:prstClr val="black"/>
                </a:solidFill>
              </a:rPr>
              <a:t>como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el</a:t>
            </a:r>
            <a:r>
              <a:rPr lang="en-GB" sz="2400" dirty="0">
                <a:solidFill>
                  <a:prstClr val="black"/>
                </a:solidFill>
              </a:rPr>
              <a:t> MAE son </a:t>
            </a:r>
            <a:r>
              <a:rPr lang="en-GB" sz="2400" dirty="0" err="1">
                <a:solidFill>
                  <a:prstClr val="black"/>
                </a:solidFill>
              </a:rPr>
              <a:t>bastante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bajos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en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este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caso</a:t>
            </a:r>
            <a:r>
              <a:rPr lang="en-GB" sz="2400" dirty="0">
                <a:solidFill>
                  <a:prstClr val="black"/>
                </a:solidFill>
              </a:rPr>
              <a:t>, lo que indica que </a:t>
            </a:r>
            <a:r>
              <a:rPr lang="en-GB" sz="2400" dirty="0" err="1">
                <a:solidFill>
                  <a:prstClr val="black"/>
                </a:solidFill>
              </a:rPr>
              <a:t>el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modelo</a:t>
            </a:r>
            <a:r>
              <a:rPr lang="en-GB" sz="2400" dirty="0">
                <a:solidFill>
                  <a:prstClr val="black"/>
                </a:solidFill>
              </a:rPr>
              <a:t> KNN </a:t>
            </a:r>
            <a:r>
              <a:rPr lang="en-GB" sz="2400" dirty="0" err="1">
                <a:solidFill>
                  <a:prstClr val="black"/>
                </a:solidFill>
              </a:rPr>
              <a:t>está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haciendo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predicciones</a:t>
            </a:r>
            <a:r>
              <a:rPr lang="en-GB" sz="2400" dirty="0">
                <a:solidFill>
                  <a:prstClr val="black"/>
                </a:solidFill>
              </a:rPr>
              <a:t> con </a:t>
            </a:r>
            <a:r>
              <a:rPr lang="en-GB" sz="2400" dirty="0" err="1">
                <a:solidFill>
                  <a:prstClr val="black"/>
                </a:solidFill>
              </a:rPr>
              <a:t>una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precisión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bastante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alta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en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el</a:t>
            </a:r>
            <a:r>
              <a:rPr lang="en-GB" sz="2400" dirty="0">
                <a:solidFill>
                  <a:prstClr val="black"/>
                </a:solidFill>
              </a:rPr>
              <a:t> conjunto de </a:t>
            </a:r>
            <a:r>
              <a:rPr lang="en-GB" sz="2400" dirty="0" err="1">
                <a:solidFill>
                  <a:prstClr val="black"/>
                </a:solidFill>
              </a:rPr>
              <a:t>prueba</a:t>
            </a:r>
            <a:r>
              <a:rPr lang="en-GB" sz="2400" dirty="0">
                <a:solidFill>
                  <a:prstClr val="black"/>
                </a:solidFill>
              </a:rPr>
              <a:t>. </a:t>
            </a:r>
            <a:endParaRPr lang="en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76E60-7D8E-AA44-8CFC-323A30003318}"/>
              </a:ext>
            </a:extLst>
          </p:cNvPr>
          <p:cNvSpPr txBox="1"/>
          <p:nvPr/>
        </p:nvSpPr>
        <p:spPr>
          <a:xfrm>
            <a:off x="1631926" y="2049184"/>
            <a:ext cx="554461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prstClr val="black"/>
                </a:solidFill>
              </a:rPr>
              <a:t>Error </a:t>
            </a:r>
            <a:r>
              <a:rPr lang="en-GB" sz="2400" dirty="0" err="1">
                <a:solidFill>
                  <a:prstClr val="black"/>
                </a:solidFill>
              </a:rPr>
              <a:t>Cuadrático</a:t>
            </a:r>
            <a:r>
              <a:rPr lang="en-GB" sz="2400" dirty="0">
                <a:solidFill>
                  <a:prstClr val="black"/>
                </a:solidFill>
              </a:rPr>
              <a:t> Medio (MSE): Es </a:t>
            </a:r>
            <a:r>
              <a:rPr lang="en-GB" sz="2400" dirty="0" err="1">
                <a:solidFill>
                  <a:prstClr val="black"/>
                </a:solidFill>
              </a:rPr>
              <a:t>una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medida</a:t>
            </a:r>
            <a:r>
              <a:rPr lang="en-GB" sz="2400" dirty="0">
                <a:solidFill>
                  <a:prstClr val="black"/>
                </a:solidFill>
              </a:rPr>
              <a:t> de la </a:t>
            </a:r>
            <a:r>
              <a:rPr lang="en-GB" sz="2400" dirty="0" err="1">
                <a:solidFill>
                  <a:prstClr val="black"/>
                </a:solidFill>
              </a:rPr>
              <a:t>calidad</a:t>
            </a:r>
            <a:r>
              <a:rPr lang="en-GB" sz="2400" dirty="0">
                <a:solidFill>
                  <a:prstClr val="black"/>
                </a:solidFill>
              </a:rPr>
              <a:t> de la </a:t>
            </a:r>
            <a:r>
              <a:rPr lang="en-GB" sz="2400" dirty="0" err="1">
                <a:solidFill>
                  <a:prstClr val="black"/>
                </a:solidFill>
              </a:rPr>
              <a:t>predicción</a:t>
            </a:r>
            <a:r>
              <a:rPr lang="en-GB" sz="2400" dirty="0">
                <a:solidFill>
                  <a:prstClr val="black"/>
                </a:solidFill>
              </a:rPr>
              <a:t> que </a:t>
            </a:r>
            <a:r>
              <a:rPr lang="en-GB" sz="2400" dirty="0" err="1">
                <a:solidFill>
                  <a:prstClr val="black"/>
                </a:solidFill>
              </a:rPr>
              <a:t>calcula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el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promedio</a:t>
            </a:r>
            <a:r>
              <a:rPr lang="en-GB" sz="2400" dirty="0">
                <a:solidFill>
                  <a:prstClr val="black"/>
                </a:solidFill>
              </a:rPr>
              <a:t> de </a:t>
            </a:r>
            <a:r>
              <a:rPr lang="en-GB" sz="2400" dirty="0" err="1">
                <a:solidFill>
                  <a:prstClr val="black"/>
                </a:solidFill>
              </a:rPr>
              <a:t>los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cuadrados</a:t>
            </a:r>
            <a:r>
              <a:rPr lang="en-GB" sz="2400" dirty="0">
                <a:solidFill>
                  <a:prstClr val="black"/>
                </a:solidFill>
              </a:rPr>
              <a:t> de </a:t>
            </a:r>
            <a:r>
              <a:rPr lang="en-GB" sz="2400" dirty="0" err="1">
                <a:solidFill>
                  <a:prstClr val="black"/>
                </a:solidFill>
              </a:rPr>
              <a:t>los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errores</a:t>
            </a:r>
            <a:r>
              <a:rPr lang="en-GB" sz="2400" dirty="0">
                <a:solidFill>
                  <a:prstClr val="black"/>
                </a:solidFill>
              </a:rPr>
              <a:t> entre las </a:t>
            </a:r>
            <a:r>
              <a:rPr lang="en-GB" sz="2400" dirty="0" err="1">
                <a:solidFill>
                  <a:prstClr val="black"/>
                </a:solidFill>
              </a:rPr>
              <a:t>predicciones</a:t>
            </a:r>
            <a:r>
              <a:rPr lang="en-GB" sz="2400" dirty="0">
                <a:solidFill>
                  <a:prstClr val="black"/>
                </a:solidFill>
              </a:rPr>
              <a:t> del </a:t>
            </a:r>
            <a:r>
              <a:rPr lang="en-GB" sz="2400" dirty="0" err="1">
                <a:solidFill>
                  <a:prstClr val="black"/>
                </a:solidFill>
              </a:rPr>
              <a:t>modelo</a:t>
            </a:r>
            <a:r>
              <a:rPr lang="en-GB" sz="2400" dirty="0">
                <a:solidFill>
                  <a:prstClr val="black"/>
                </a:solidFill>
              </a:rPr>
              <a:t> y </a:t>
            </a:r>
            <a:r>
              <a:rPr lang="en-GB" sz="2400" dirty="0" err="1">
                <a:solidFill>
                  <a:prstClr val="black"/>
                </a:solidFill>
              </a:rPr>
              <a:t>los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valores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reales</a:t>
            </a:r>
            <a:r>
              <a:rPr lang="en-GB" sz="2400" dirty="0">
                <a:solidFill>
                  <a:prstClr val="black"/>
                </a:solidFill>
              </a:rPr>
              <a:t>. Un MSE </a:t>
            </a:r>
            <a:r>
              <a:rPr lang="en-GB" sz="2400" dirty="0" err="1">
                <a:solidFill>
                  <a:prstClr val="black"/>
                </a:solidFill>
              </a:rPr>
              <a:t>más</a:t>
            </a:r>
            <a:r>
              <a:rPr lang="en-GB" sz="2400" dirty="0">
                <a:solidFill>
                  <a:prstClr val="black"/>
                </a:solidFill>
              </a:rPr>
              <a:t> bajo indica un </a:t>
            </a:r>
            <a:r>
              <a:rPr lang="en-GB" sz="2400" dirty="0" err="1">
                <a:solidFill>
                  <a:prstClr val="black"/>
                </a:solidFill>
              </a:rPr>
              <a:t>mejor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ajuste</a:t>
            </a:r>
            <a:r>
              <a:rPr lang="en-GB" sz="2400" dirty="0">
                <a:solidFill>
                  <a:prstClr val="black"/>
                </a:solidFill>
              </a:rPr>
              <a:t> del </a:t>
            </a:r>
            <a:r>
              <a:rPr lang="en-GB" sz="2400" dirty="0" err="1">
                <a:solidFill>
                  <a:prstClr val="black"/>
                </a:solidFill>
              </a:rPr>
              <a:t>modelo</a:t>
            </a:r>
            <a:r>
              <a:rPr lang="en-GB" sz="2400" dirty="0">
                <a:solidFill>
                  <a:prstClr val="black"/>
                </a:solidFill>
              </a:rPr>
              <a:t> a </a:t>
            </a:r>
            <a:r>
              <a:rPr lang="en-GB" sz="2400" dirty="0" err="1">
                <a:solidFill>
                  <a:prstClr val="black"/>
                </a:solidFill>
              </a:rPr>
              <a:t>los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datos</a:t>
            </a:r>
            <a:r>
              <a:rPr lang="en-GB" sz="2400" dirty="0">
                <a:solidFill>
                  <a:prstClr val="black"/>
                </a:solidFill>
              </a:rPr>
              <a:t>. </a:t>
            </a:r>
            <a:r>
              <a:rPr lang="en-GB" sz="2400" dirty="0" err="1">
                <a:solidFill>
                  <a:prstClr val="black"/>
                </a:solidFill>
              </a:rPr>
              <a:t>En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este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caso</a:t>
            </a:r>
            <a:r>
              <a:rPr lang="en-GB" sz="2400" dirty="0">
                <a:solidFill>
                  <a:prstClr val="black"/>
                </a:solidFill>
              </a:rPr>
              <a:t>, </a:t>
            </a:r>
            <a:r>
              <a:rPr lang="en-GB" sz="2400" dirty="0" err="1">
                <a:solidFill>
                  <a:prstClr val="black"/>
                </a:solidFill>
              </a:rPr>
              <a:t>el</a:t>
            </a:r>
            <a:r>
              <a:rPr lang="en-GB" sz="2400" dirty="0">
                <a:solidFill>
                  <a:prstClr val="black"/>
                </a:solidFill>
              </a:rPr>
              <a:t> MSE es de </a:t>
            </a:r>
            <a:r>
              <a:rPr lang="en-GB" sz="2400" dirty="0" err="1">
                <a:solidFill>
                  <a:prstClr val="black"/>
                </a:solidFill>
              </a:rPr>
              <a:t>aproximadamente</a:t>
            </a:r>
            <a:r>
              <a:rPr lang="en-GB" sz="2400" dirty="0">
                <a:solidFill>
                  <a:prstClr val="black"/>
                </a:solidFill>
              </a:rPr>
              <a:t> 0.000357, lo que </a:t>
            </a:r>
            <a:r>
              <a:rPr lang="en-GB" sz="2400" dirty="0" err="1">
                <a:solidFill>
                  <a:prstClr val="black"/>
                </a:solidFill>
              </a:rPr>
              <a:t>significa</a:t>
            </a:r>
            <a:r>
              <a:rPr lang="en-GB" sz="2400" dirty="0">
                <a:solidFill>
                  <a:prstClr val="black"/>
                </a:solidFill>
              </a:rPr>
              <a:t> que, </a:t>
            </a:r>
            <a:r>
              <a:rPr lang="en-GB" sz="2400" dirty="0" err="1">
                <a:solidFill>
                  <a:prstClr val="black"/>
                </a:solidFill>
              </a:rPr>
              <a:t>en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promedio</a:t>
            </a:r>
            <a:r>
              <a:rPr lang="en-GB" sz="2400" dirty="0">
                <a:solidFill>
                  <a:prstClr val="black"/>
                </a:solidFill>
              </a:rPr>
              <a:t>, las </a:t>
            </a:r>
            <a:r>
              <a:rPr lang="en-GB" sz="2400" dirty="0" err="1">
                <a:solidFill>
                  <a:prstClr val="black"/>
                </a:solidFill>
              </a:rPr>
              <a:t>predicciones</a:t>
            </a:r>
            <a:r>
              <a:rPr lang="en-GB" sz="2400" dirty="0">
                <a:solidFill>
                  <a:prstClr val="black"/>
                </a:solidFill>
              </a:rPr>
              <a:t> del </a:t>
            </a:r>
            <a:r>
              <a:rPr lang="en-GB" sz="2400" dirty="0" err="1">
                <a:solidFill>
                  <a:prstClr val="black"/>
                </a:solidFill>
              </a:rPr>
              <a:t>modelo</a:t>
            </a:r>
            <a:r>
              <a:rPr lang="en-GB" sz="2400" dirty="0">
                <a:solidFill>
                  <a:prstClr val="black"/>
                </a:solidFill>
              </a:rPr>
              <a:t> KNN </a:t>
            </a:r>
            <a:r>
              <a:rPr lang="en-GB" sz="2400" dirty="0" err="1">
                <a:solidFill>
                  <a:prstClr val="black"/>
                </a:solidFill>
              </a:rPr>
              <a:t>difieren</a:t>
            </a:r>
            <a:r>
              <a:rPr lang="en-GB" sz="2400" dirty="0">
                <a:solidFill>
                  <a:prstClr val="black"/>
                </a:solidFill>
              </a:rPr>
              <a:t> de </a:t>
            </a:r>
            <a:r>
              <a:rPr lang="en-GB" sz="2400" dirty="0" err="1">
                <a:solidFill>
                  <a:prstClr val="black"/>
                </a:solidFill>
              </a:rPr>
              <a:t>los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valores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reales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por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aproximadamente</a:t>
            </a:r>
            <a:r>
              <a:rPr lang="en-GB" sz="2400" dirty="0">
                <a:solidFill>
                  <a:prstClr val="black"/>
                </a:solidFill>
              </a:rPr>
              <a:t> 0.000357 </a:t>
            </a:r>
            <a:r>
              <a:rPr lang="en-GB" sz="2400" dirty="0" err="1">
                <a:solidFill>
                  <a:prstClr val="black"/>
                </a:solidFill>
              </a:rPr>
              <a:t>en</a:t>
            </a:r>
            <a:r>
              <a:rPr lang="en-GB" sz="2400" dirty="0">
                <a:solidFill>
                  <a:prstClr val="black"/>
                </a:solidFill>
              </a:rPr>
              <a:t> la </a:t>
            </a:r>
            <a:r>
              <a:rPr lang="en-GB" sz="2400" dirty="0" err="1">
                <a:solidFill>
                  <a:prstClr val="black"/>
                </a:solidFill>
              </a:rPr>
              <a:t>escala</a:t>
            </a:r>
            <a:r>
              <a:rPr lang="en-GB" sz="2400" dirty="0">
                <a:solidFill>
                  <a:prstClr val="black"/>
                </a:solidFill>
              </a:rPr>
              <a:t> de la variable </a:t>
            </a:r>
            <a:r>
              <a:rPr lang="en-GB" sz="2400" dirty="0" err="1">
                <a:solidFill>
                  <a:prstClr val="black"/>
                </a:solidFill>
              </a:rPr>
              <a:t>precio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normalizada</a:t>
            </a:r>
            <a:r>
              <a:rPr lang="en-GB" sz="24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DC0F2-7233-6C52-FB1C-649E0E3EE764}"/>
              </a:ext>
            </a:extLst>
          </p:cNvPr>
          <p:cNvSpPr txBox="1"/>
          <p:nvPr/>
        </p:nvSpPr>
        <p:spPr>
          <a:xfrm>
            <a:off x="9408790" y="2049184"/>
            <a:ext cx="61074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Error </a:t>
            </a:r>
            <a:r>
              <a:rPr lang="en-GB" sz="2400" dirty="0" err="1">
                <a:solidFill>
                  <a:prstClr val="black"/>
                </a:solidFill>
              </a:rPr>
              <a:t>Absoluto</a:t>
            </a:r>
            <a:r>
              <a:rPr lang="en-GB" sz="2400" dirty="0">
                <a:solidFill>
                  <a:prstClr val="black"/>
                </a:solidFill>
              </a:rPr>
              <a:t> Medio (MAE): Es </a:t>
            </a:r>
            <a:r>
              <a:rPr lang="en-GB" sz="2400" dirty="0" err="1">
                <a:solidFill>
                  <a:prstClr val="black"/>
                </a:solidFill>
              </a:rPr>
              <a:t>otra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medida</a:t>
            </a:r>
            <a:r>
              <a:rPr lang="en-GB" sz="2400" dirty="0">
                <a:solidFill>
                  <a:prstClr val="black"/>
                </a:solidFill>
              </a:rPr>
              <a:t> de la </a:t>
            </a:r>
            <a:r>
              <a:rPr lang="en-GB" sz="2400" dirty="0" err="1">
                <a:solidFill>
                  <a:prstClr val="black"/>
                </a:solidFill>
              </a:rPr>
              <a:t>calidad</a:t>
            </a:r>
            <a:r>
              <a:rPr lang="en-GB" sz="2400" dirty="0">
                <a:solidFill>
                  <a:prstClr val="black"/>
                </a:solidFill>
              </a:rPr>
              <a:t> de la </a:t>
            </a:r>
            <a:r>
              <a:rPr lang="en-GB" sz="2400" dirty="0" err="1">
                <a:solidFill>
                  <a:prstClr val="black"/>
                </a:solidFill>
              </a:rPr>
              <a:t>predicción</a:t>
            </a:r>
            <a:r>
              <a:rPr lang="en-GB" sz="2400" dirty="0">
                <a:solidFill>
                  <a:prstClr val="black"/>
                </a:solidFill>
              </a:rPr>
              <a:t> que </a:t>
            </a:r>
            <a:r>
              <a:rPr lang="en-GB" sz="2400" dirty="0" err="1">
                <a:solidFill>
                  <a:prstClr val="black"/>
                </a:solidFill>
              </a:rPr>
              <a:t>calcula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el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promedio</a:t>
            </a:r>
            <a:r>
              <a:rPr lang="en-GB" sz="2400" dirty="0">
                <a:solidFill>
                  <a:prstClr val="black"/>
                </a:solidFill>
              </a:rPr>
              <a:t> de </a:t>
            </a:r>
            <a:r>
              <a:rPr lang="en-GB" sz="2400" dirty="0" err="1">
                <a:solidFill>
                  <a:prstClr val="black"/>
                </a:solidFill>
              </a:rPr>
              <a:t>los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valores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absolutos</a:t>
            </a:r>
            <a:r>
              <a:rPr lang="en-GB" sz="2400" dirty="0">
                <a:solidFill>
                  <a:prstClr val="black"/>
                </a:solidFill>
              </a:rPr>
              <a:t> de </a:t>
            </a:r>
            <a:r>
              <a:rPr lang="en-GB" sz="2400" dirty="0" err="1">
                <a:solidFill>
                  <a:prstClr val="black"/>
                </a:solidFill>
              </a:rPr>
              <a:t>los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errores</a:t>
            </a:r>
            <a:r>
              <a:rPr lang="en-GB" sz="2400" dirty="0">
                <a:solidFill>
                  <a:prstClr val="black"/>
                </a:solidFill>
              </a:rPr>
              <a:t> entre las </a:t>
            </a:r>
            <a:r>
              <a:rPr lang="en-GB" sz="2400" dirty="0" err="1">
                <a:solidFill>
                  <a:prstClr val="black"/>
                </a:solidFill>
              </a:rPr>
              <a:t>predicciones</a:t>
            </a:r>
            <a:r>
              <a:rPr lang="en-GB" sz="2400" dirty="0">
                <a:solidFill>
                  <a:prstClr val="black"/>
                </a:solidFill>
              </a:rPr>
              <a:t> del </a:t>
            </a:r>
            <a:r>
              <a:rPr lang="en-GB" sz="2400" dirty="0" err="1">
                <a:solidFill>
                  <a:prstClr val="black"/>
                </a:solidFill>
              </a:rPr>
              <a:t>modelo</a:t>
            </a:r>
            <a:r>
              <a:rPr lang="en-GB" sz="2400" dirty="0">
                <a:solidFill>
                  <a:prstClr val="black"/>
                </a:solidFill>
              </a:rPr>
              <a:t> y </a:t>
            </a:r>
            <a:r>
              <a:rPr lang="en-GB" sz="2400" dirty="0" err="1">
                <a:solidFill>
                  <a:prstClr val="black"/>
                </a:solidFill>
              </a:rPr>
              <a:t>los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valores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reales</a:t>
            </a:r>
            <a:r>
              <a:rPr lang="en-GB" sz="2400" dirty="0">
                <a:solidFill>
                  <a:prstClr val="black"/>
                </a:solidFill>
              </a:rPr>
              <a:t>. Al </a:t>
            </a:r>
            <a:r>
              <a:rPr lang="en-GB" sz="2400" dirty="0" err="1">
                <a:solidFill>
                  <a:prstClr val="black"/>
                </a:solidFill>
              </a:rPr>
              <a:t>igual</a:t>
            </a:r>
            <a:r>
              <a:rPr lang="en-GB" sz="2400" dirty="0">
                <a:solidFill>
                  <a:prstClr val="black"/>
                </a:solidFill>
              </a:rPr>
              <a:t> que </a:t>
            </a:r>
            <a:r>
              <a:rPr lang="en-GB" sz="2400" dirty="0" err="1">
                <a:solidFill>
                  <a:prstClr val="black"/>
                </a:solidFill>
              </a:rPr>
              <a:t>el</a:t>
            </a:r>
            <a:r>
              <a:rPr lang="en-GB" sz="2400" dirty="0">
                <a:solidFill>
                  <a:prstClr val="black"/>
                </a:solidFill>
              </a:rPr>
              <a:t> MSE, un MAE </a:t>
            </a:r>
            <a:r>
              <a:rPr lang="en-GB" sz="2400" dirty="0" err="1">
                <a:solidFill>
                  <a:prstClr val="black"/>
                </a:solidFill>
              </a:rPr>
              <a:t>más</a:t>
            </a:r>
            <a:r>
              <a:rPr lang="en-GB" sz="2400" dirty="0">
                <a:solidFill>
                  <a:prstClr val="black"/>
                </a:solidFill>
              </a:rPr>
              <a:t> bajo indica un </a:t>
            </a:r>
            <a:r>
              <a:rPr lang="en-GB" sz="2400" dirty="0" err="1">
                <a:solidFill>
                  <a:prstClr val="black"/>
                </a:solidFill>
              </a:rPr>
              <a:t>mejor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ajuste</a:t>
            </a:r>
            <a:r>
              <a:rPr lang="en-GB" sz="2400" dirty="0">
                <a:solidFill>
                  <a:prstClr val="black"/>
                </a:solidFill>
              </a:rPr>
              <a:t> del </a:t>
            </a:r>
            <a:r>
              <a:rPr lang="en-GB" sz="2400" dirty="0" err="1">
                <a:solidFill>
                  <a:prstClr val="black"/>
                </a:solidFill>
              </a:rPr>
              <a:t>modelo</a:t>
            </a:r>
            <a:r>
              <a:rPr lang="en-GB" sz="2400" dirty="0">
                <a:solidFill>
                  <a:prstClr val="black"/>
                </a:solidFill>
              </a:rPr>
              <a:t> a </a:t>
            </a:r>
            <a:r>
              <a:rPr lang="en-GB" sz="2400" dirty="0" err="1">
                <a:solidFill>
                  <a:prstClr val="black"/>
                </a:solidFill>
              </a:rPr>
              <a:t>los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datos</a:t>
            </a:r>
            <a:r>
              <a:rPr lang="en-GB" sz="2400" dirty="0">
                <a:solidFill>
                  <a:prstClr val="black"/>
                </a:solidFill>
              </a:rPr>
              <a:t>. </a:t>
            </a:r>
            <a:r>
              <a:rPr lang="en-GB" sz="2400" dirty="0" err="1">
                <a:solidFill>
                  <a:prstClr val="black"/>
                </a:solidFill>
              </a:rPr>
              <a:t>En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este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caso</a:t>
            </a:r>
            <a:r>
              <a:rPr lang="en-GB" sz="2400" dirty="0">
                <a:solidFill>
                  <a:prstClr val="black"/>
                </a:solidFill>
              </a:rPr>
              <a:t>, </a:t>
            </a:r>
            <a:r>
              <a:rPr lang="en-GB" sz="2400" dirty="0" err="1">
                <a:solidFill>
                  <a:prstClr val="black"/>
                </a:solidFill>
              </a:rPr>
              <a:t>el</a:t>
            </a:r>
            <a:r>
              <a:rPr lang="en-GB" sz="2400" dirty="0">
                <a:solidFill>
                  <a:prstClr val="black"/>
                </a:solidFill>
              </a:rPr>
              <a:t> MAE es de </a:t>
            </a:r>
            <a:r>
              <a:rPr lang="en-GB" sz="2400" dirty="0" err="1">
                <a:solidFill>
                  <a:prstClr val="black"/>
                </a:solidFill>
              </a:rPr>
              <a:t>aproximadamente</a:t>
            </a:r>
            <a:r>
              <a:rPr lang="en-GB" sz="2400" dirty="0">
                <a:solidFill>
                  <a:prstClr val="black"/>
                </a:solidFill>
              </a:rPr>
              <a:t> 0.0119, lo que </a:t>
            </a:r>
            <a:r>
              <a:rPr lang="en-GB" sz="2400" dirty="0" err="1">
                <a:solidFill>
                  <a:prstClr val="black"/>
                </a:solidFill>
              </a:rPr>
              <a:t>significa</a:t>
            </a:r>
            <a:r>
              <a:rPr lang="en-GB" sz="2400" dirty="0">
                <a:solidFill>
                  <a:prstClr val="black"/>
                </a:solidFill>
              </a:rPr>
              <a:t> que, </a:t>
            </a:r>
            <a:r>
              <a:rPr lang="en-GB" sz="2400" dirty="0" err="1">
                <a:solidFill>
                  <a:prstClr val="black"/>
                </a:solidFill>
              </a:rPr>
              <a:t>en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promedio</a:t>
            </a:r>
            <a:r>
              <a:rPr lang="en-GB" sz="2400" dirty="0">
                <a:solidFill>
                  <a:prstClr val="black"/>
                </a:solidFill>
              </a:rPr>
              <a:t>, las </a:t>
            </a:r>
            <a:r>
              <a:rPr lang="en-GB" sz="2400" dirty="0" err="1">
                <a:solidFill>
                  <a:prstClr val="black"/>
                </a:solidFill>
              </a:rPr>
              <a:t>predicciones</a:t>
            </a:r>
            <a:r>
              <a:rPr lang="en-GB" sz="2400" dirty="0">
                <a:solidFill>
                  <a:prstClr val="black"/>
                </a:solidFill>
              </a:rPr>
              <a:t> del </a:t>
            </a:r>
            <a:r>
              <a:rPr lang="en-GB" sz="2400" dirty="0" err="1">
                <a:solidFill>
                  <a:prstClr val="black"/>
                </a:solidFill>
              </a:rPr>
              <a:t>modelo</a:t>
            </a:r>
            <a:r>
              <a:rPr lang="en-GB" sz="2400" dirty="0">
                <a:solidFill>
                  <a:prstClr val="black"/>
                </a:solidFill>
              </a:rPr>
              <a:t> KNN </a:t>
            </a:r>
            <a:r>
              <a:rPr lang="en-GB" sz="2400" dirty="0" err="1">
                <a:solidFill>
                  <a:prstClr val="black"/>
                </a:solidFill>
              </a:rPr>
              <a:t>difieren</a:t>
            </a:r>
            <a:r>
              <a:rPr lang="en-GB" sz="2400" dirty="0">
                <a:solidFill>
                  <a:prstClr val="black"/>
                </a:solidFill>
              </a:rPr>
              <a:t> de </a:t>
            </a:r>
            <a:r>
              <a:rPr lang="en-GB" sz="2400" dirty="0" err="1">
                <a:solidFill>
                  <a:prstClr val="black"/>
                </a:solidFill>
              </a:rPr>
              <a:t>los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valores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reales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por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aproximadamente</a:t>
            </a:r>
            <a:r>
              <a:rPr lang="en-GB" sz="2400" dirty="0">
                <a:solidFill>
                  <a:prstClr val="black"/>
                </a:solidFill>
              </a:rPr>
              <a:t> 0.0119 </a:t>
            </a:r>
            <a:r>
              <a:rPr lang="en-GB" sz="2400" dirty="0" err="1">
                <a:solidFill>
                  <a:prstClr val="black"/>
                </a:solidFill>
              </a:rPr>
              <a:t>en</a:t>
            </a:r>
            <a:r>
              <a:rPr lang="en-GB" sz="2400" dirty="0">
                <a:solidFill>
                  <a:prstClr val="black"/>
                </a:solidFill>
              </a:rPr>
              <a:t> la </a:t>
            </a:r>
            <a:r>
              <a:rPr lang="en-GB" sz="2400" dirty="0" err="1">
                <a:solidFill>
                  <a:prstClr val="black"/>
                </a:solidFill>
              </a:rPr>
              <a:t>escala</a:t>
            </a:r>
            <a:r>
              <a:rPr lang="en-GB" sz="2400" dirty="0">
                <a:solidFill>
                  <a:prstClr val="black"/>
                </a:solidFill>
              </a:rPr>
              <a:t> de la variable </a:t>
            </a:r>
            <a:r>
              <a:rPr lang="en-GB" sz="2400" dirty="0" err="1">
                <a:solidFill>
                  <a:prstClr val="black"/>
                </a:solidFill>
              </a:rPr>
              <a:t>objetivo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normalizada</a:t>
            </a:r>
            <a:r>
              <a:rPr lang="en-GB" sz="2400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50E2832-B048-185C-89EE-2BF2391D6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697" y="482278"/>
            <a:ext cx="7056784" cy="133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DCE0-891C-820E-E6C8-EA7239C9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15" y="482278"/>
            <a:ext cx="5328592" cy="807544"/>
          </a:xfrm>
        </p:spPr>
        <p:txBody>
          <a:bodyPr>
            <a:normAutofit fontScale="90000"/>
          </a:bodyPr>
          <a:lstStyle/>
          <a:p>
            <a:r>
              <a:rPr lang="en-GB" dirty="0"/>
              <a:t>S</a:t>
            </a:r>
            <a:r>
              <a:rPr lang="en-ES" dirty="0"/>
              <a:t>iguientes pasos</a:t>
            </a:r>
          </a:p>
        </p:txBody>
      </p:sp>
      <p:pic>
        <p:nvPicPr>
          <p:cNvPr id="10" name="New picture">
            <a:extLst>
              <a:ext uri="{FF2B5EF4-FFF2-40B4-BE49-F238E27FC236}">
                <a16:creationId xmlns:a16="http://schemas.microsoft.com/office/drawing/2014/main" id="{65D0CF60-32EA-50ED-EBF3-031C22ABCE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616" y="886050"/>
            <a:ext cx="11864267" cy="48810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572153-F59B-D416-86EB-7109C47AD749}"/>
              </a:ext>
            </a:extLst>
          </p:cNvPr>
          <p:cNvSpPr txBox="1"/>
          <p:nvPr/>
        </p:nvSpPr>
        <p:spPr>
          <a:xfrm>
            <a:off x="3295374" y="4970581"/>
            <a:ext cx="28670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>
                <a:solidFill>
                  <a:prstClr val="black"/>
                </a:solidFill>
              </a:rPr>
              <a:t>Realizar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una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prueba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piloto</a:t>
            </a:r>
            <a:r>
              <a:rPr lang="en-GB" sz="2400" dirty="0">
                <a:solidFill>
                  <a:prstClr val="black"/>
                </a:solidFill>
              </a:rPr>
              <a:t> con un conjunto </a:t>
            </a:r>
            <a:r>
              <a:rPr lang="en-GB" sz="2400" dirty="0" err="1">
                <a:solidFill>
                  <a:prstClr val="black"/>
                </a:solidFill>
              </a:rPr>
              <a:t>reducido</a:t>
            </a:r>
            <a:r>
              <a:rPr lang="en-GB" sz="2400" dirty="0">
                <a:solidFill>
                  <a:prstClr val="black"/>
                </a:solidFill>
              </a:rPr>
              <a:t> (</a:t>
            </a:r>
            <a:r>
              <a:rPr lang="en-GB" sz="2400" dirty="0" err="1">
                <a:solidFill>
                  <a:prstClr val="black"/>
                </a:solidFill>
              </a:rPr>
              <a:t>muestra</a:t>
            </a:r>
            <a:r>
              <a:rPr lang="en-GB" sz="2400" dirty="0">
                <a:solidFill>
                  <a:prstClr val="black"/>
                </a:solidFill>
              </a:rPr>
              <a:t> de </a:t>
            </a:r>
            <a:r>
              <a:rPr lang="en-GB" sz="2400" dirty="0" err="1">
                <a:solidFill>
                  <a:prstClr val="black"/>
                </a:solidFill>
              </a:rPr>
              <a:t>vehículos</a:t>
            </a:r>
            <a:r>
              <a:rPr lang="en-GB" sz="24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ED0761-0A9C-6BCF-09C7-A1DBEE38A78D}"/>
              </a:ext>
            </a:extLst>
          </p:cNvPr>
          <p:cNvSpPr txBox="1"/>
          <p:nvPr/>
        </p:nvSpPr>
        <p:spPr>
          <a:xfrm>
            <a:off x="6927785" y="4970581"/>
            <a:ext cx="32271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>
                <a:solidFill>
                  <a:prstClr val="black"/>
                </a:solidFill>
              </a:rPr>
              <a:t>Medir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resultados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modelo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en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los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vehículos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fuera</a:t>
            </a:r>
            <a:r>
              <a:rPr lang="en-GB" sz="2400" dirty="0">
                <a:solidFill>
                  <a:prstClr val="black"/>
                </a:solidFill>
              </a:rPr>
              <a:t> de la </a:t>
            </a:r>
            <a:r>
              <a:rPr lang="en-GB" sz="2400" dirty="0" err="1">
                <a:solidFill>
                  <a:prstClr val="black"/>
                </a:solidFill>
              </a:rPr>
              <a:t>prueba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piloto</a:t>
            </a:r>
            <a:r>
              <a:rPr lang="en-GB" sz="2400" dirty="0">
                <a:solidFill>
                  <a:prstClr val="black"/>
                </a:solidFill>
              </a:rPr>
              <a:t> y </a:t>
            </a:r>
            <a:r>
              <a:rPr lang="en-GB" sz="2400" dirty="0" err="1">
                <a:solidFill>
                  <a:prstClr val="black"/>
                </a:solidFill>
              </a:rPr>
              <a:t>recoger</a:t>
            </a:r>
            <a:r>
              <a:rPr lang="en-GB" sz="2400" dirty="0">
                <a:solidFill>
                  <a:prstClr val="black"/>
                </a:solidFill>
              </a:rPr>
              <a:t> feedback.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4B17FB-AD21-CFCA-9571-DEA5073B8824}"/>
              </a:ext>
            </a:extLst>
          </p:cNvPr>
          <p:cNvSpPr txBox="1"/>
          <p:nvPr/>
        </p:nvSpPr>
        <p:spPr>
          <a:xfrm>
            <a:off x="10911802" y="4970581"/>
            <a:ext cx="2520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prstClr val="black"/>
                </a:solidFill>
              </a:rPr>
              <a:t>Realizar la puesta en producción del modelo.</a:t>
            </a:r>
          </a:p>
        </p:txBody>
      </p:sp>
    </p:spTree>
    <p:extLst>
      <p:ext uri="{BB962C8B-B14F-4D97-AF65-F5344CB8AC3E}">
        <p14:creationId xmlns:p14="http://schemas.microsoft.com/office/powerpoint/2010/main" val="12766174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0.08.14"/>
  <p:tag name="AS_TITLE" val="Aspose.Slides for .NET 4.0 Client Profile"/>
  <p:tag name="AS_VERSION" val="20.8"/>
</p:tagLst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FAAD7208B57F46B26AFFED99BCE0D3" ma:contentTypeVersion="17" ma:contentTypeDescription="Crear nuevo documento." ma:contentTypeScope="" ma:versionID="d0b1cbb2248599d60f9dcf6e7ce52c88">
  <xsd:schema xmlns:xsd="http://www.w3.org/2001/XMLSchema" xmlns:xs="http://www.w3.org/2001/XMLSchema" xmlns:p="http://schemas.microsoft.com/office/2006/metadata/properties" xmlns:ns2="9d7b9a5c-6b4f-4ca1-bb03-c38cacb734bc" xmlns:ns3="7d80c08f-e909-465c-8aa4-0e649fbe85d0" xmlns:ns4="7302fe9c-5e91-4977-8271-167378b25bd2" targetNamespace="http://schemas.microsoft.com/office/2006/metadata/properties" ma:root="true" ma:fieldsID="51d88aa9a1fb1e29b53840dfdd8d400b" ns2:_="" ns3:_="" ns4:_="">
    <xsd:import namespace="9d7b9a5c-6b4f-4ca1-bb03-c38cacb734bc"/>
    <xsd:import namespace="7d80c08f-e909-465c-8aa4-0e649fbe85d0"/>
    <xsd:import namespace="7302fe9c-5e91-4977-8271-167378b25b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b9a5c-6b4f-4ca1-bb03-c38cacb734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Etiquetas de imagen" ma:readOnly="false" ma:fieldId="{5cf76f15-5ced-4ddc-b409-7134ff3c332f}" ma:taxonomyMulti="true" ma:sspId="e43c18ae-6c1f-4f51-bf12-02402a25dd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4" nillable="true" ma:displayName="Estado de aprobación" ma:internalName="Estado_x0020_de_x0020_aprobaci_x00f3_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80c08f-e909-465c-8aa4-0e649fbe85d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02fe9c-5e91-4977-8271-167378b25bd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89894f91-728a-444d-963a-1421db80d19c}" ma:internalName="TaxCatchAll" ma:showField="CatchAllData" ma:web="7302fe9c-5e91-4977-8271-167378b25b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3D94D1-2EB9-4F68-BC2F-D1998E242E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EE902E-C92B-4351-87B4-198D427E67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7b9a5c-6b4f-4ca1-bb03-c38cacb734bc"/>
    <ds:schemaRef ds:uri="7d80c08f-e909-465c-8aa4-0e649fbe85d0"/>
    <ds:schemaRef ds:uri="7302fe9c-5e91-4977-8271-167378b25b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</TotalTime>
  <Words>509</Words>
  <Application>Microsoft Macintosh PowerPoint</Application>
  <PresentationFormat>Custom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Análisis del precio de vehículos de segunda mano</vt:lpstr>
      <vt:lpstr>Descripción del problema</vt:lpstr>
      <vt:lpstr>Descripción del problema</vt:lpstr>
      <vt:lpstr>objetivos</vt:lpstr>
      <vt:lpstr>Descripción del proyecto</vt:lpstr>
      <vt:lpstr>Solución escogida</vt:lpstr>
      <vt:lpstr>Solución escogida</vt:lpstr>
      <vt:lpstr>Siguientes pasos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del precio de vehículos de segunda mano</dc:title>
  <cp:lastModifiedBy>Dani Sanz</cp:lastModifiedBy>
  <cp:revision>2</cp:revision>
  <cp:lastPrinted>2022-06-22T20:22:55Z</cp:lastPrinted>
  <dcterms:created xsi:type="dcterms:W3CDTF">2022-06-22T18:22:55Z</dcterms:created>
  <dcterms:modified xsi:type="dcterms:W3CDTF">2024-04-26T17:23:34Z</dcterms:modified>
</cp:coreProperties>
</file>