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645"/>
  </p:normalViewPr>
  <p:slideViewPr>
    <p:cSldViewPr snapToGrid="0">
      <p:cViewPr varScale="1">
        <p:scale>
          <a:sx n="113" d="100"/>
          <a:sy n="113" d="100"/>
        </p:scale>
        <p:origin x="424"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MX"/>
              <a:t>Haz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MX"/>
              <a:t>Haz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10/15/25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10/15/25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491353-788C-5189-781B-A69B2FB14A19}"/>
              </a:ext>
            </a:extLst>
          </p:cNvPr>
          <p:cNvSpPr>
            <a:spLocks noGrp="1"/>
          </p:cNvSpPr>
          <p:nvPr>
            <p:ph type="ctrTitle"/>
          </p:nvPr>
        </p:nvSpPr>
        <p:spPr/>
        <p:txBody>
          <a:bodyPr/>
          <a:lstStyle/>
          <a:p>
            <a:r>
              <a:rPr lang="es-CO" b="1" dirty="0"/>
              <a:t>Búsqueda lineal</a:t>
            </a:r>
            <a:endParaRPr lang="es-CO" dirty="0"/>
          </a:p>
        </p:txBody>
      </p:sp>
    </p:spTree>
    <p:extLst>
      <p:ext uri="{BB962C8B-B14F-4D97-AF65-F5344CB8AC3E}">
        <p14:creationId xmlns:p14="http://schemas.microsoft.com/office/powerpoint/2010/main" val="1667325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C3ACB-1010-2A5E-4DA2-9B7BF8739A38}"/>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95E1CDD-23F1-1EB4-1C65-2CA3A37D0752}"/>
              </a:ext>
            </a:extLst>
          </p:cNvPr>
          <p:cNvSpPr>
            <a:spLocks noGrp="1"/>
          </p:cNvSpPr>
          <p:nvPr>
            <p:ph idx="1"/>
          </p:nvPr>
        </p:nvSpPr>
        <p:spPr>
          <a:xfrm>
            <a:off x="372533" y="180622"/>
            <a:ext cx="8901469" cy="6242755"/>
          </a:xfrm>
        </p:spPr>
        <p:txBody>
          <a:bodyPr/>
          <a:lstStyle/>
          <a:p>
            <a:pPr algn="just"/>
            <a:r>
              <a:rPr lang="es-CO" b="1" dirty="0"/>
              <a:t>¿Qué es la búsqueda lineal?</a:t>
            </a:r>
          </a:p>
          <a:p>
            <a:pPr lvl="1" algn="just"/>
            <a:r>
              <a:rPr lang="es-CO" dirty="0"/>
              <a:t>La búsqueda lineal es un algoritmo de búsqueda simple que comprueba secuencialmente cada elemento de una lista hasta que encuentra el valor objetivo o llega al final de la lista.</a:t>
            </a:r>
          </a:p>
          <a:p>
            <a:pPr algn="just"/>
            <a:r>
              <a:rPr lang="es-CO" b="1" dirty="0"/>
              <a:t>¿Cuándo es más útil la búsqueda lineal?</a:t>
            </a:r>
          </a:p>
          <a:p>
            <a:pPr lvl="1" algn="just"/>
            <a:r>
              <a:rPr lang="es-CO" dirty="0"/>
              <a:t>La búsqueda lineal es más útil cuando trabajas con conjuntos de datos pequeños y sin clasificar y necesitas una respuesta rápida.</a:t>
            </a:r>
          </a:p>
          <a:p>
            <a:pPr algn="just"/>
            <a:r>
              <a:rPr lang="es-CO" b="1" dirty="0"/>
              <a:t>¿Cuáles son las ventajas de utilizar la búsqueda lineal?</a:t>
            </a:r>
          </a:p>
          <a:p>
            <a:pPr lvl="1" algn="just"/>
            <a:r>
              <a:rPr lang="es-CO" dirty="0"/>
              <a:t>Las principales ventajas de la búsqueda lineal son su sencillez, versatilidad y que no necesita datos preclasificados.</a:t>
            </a:r>
          </a:p>
          <a:p>
            <a:pPr algn="just"/>
            <a:r>
              <a:rPr lang="es-CO" b="1" dirty="0"/>
              <a:t>¿Cuál es el principal inconveniente de la búsqueda lineal?</a:t>
            </a:r>
          </a:p>
          <a:p>
            <a:pPr lvl="1" algn="just"/>
            <a:r>
              <a:rPr lang="es-CO" dirty="0"/>
              <a:t>El mayor inconveniente de la búsqueda lineal es su ineficacia, especialmente con grandes conjuntos de datos.</a:t>
            </a:r>
          </a:p>
          <a:p>
            <a:pPr algn="just"/>
            <a:r>
              <a:rPr lang="es-CO" b="1" dirty="0"/>
              <a:t>¿Cuáles son otros algoritmos de búsqueda similares?</a:t>
            </a:r>
          </a:p>
          <a:p>
            <a:pPr lvl="1" algn="just"/>
            <a:r>
              <a:rPr lang="es-CO" dirty="0"/>
              <a:t>La búsqueda binaria y la búsqueda hash son otros dos algoritmos de búsqueda que cumplen una función similar a la búsqueda lineal, pero a menudo son más eficientes.</a:t>
            </a:r>
          </a:p>
          <a:p>
            <a:pPr algn="just"/>
            <a:endParaRPr lang="es-CO" dirty="0"/>
          </a:p>
          <a:p>
            <a:pPr algn="just"/>
            <a:endParaRPr lang="es-CO" dirty="0"/>
          </a:p>
        </p:txBody>
      </p:sp>
    </p:spTree>
    <p:extLst>
      <p:ext uri="{BB962C8B-B14F-4D97-AF65-F5344CB8AC3E}">
        <p14:creationId xmlns:p14="http://schemas.microsoft.com/office/powerpoint/2010/main" val="345081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608E1-411A-820E-D72E-0A94A22620C7}"/>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DBC1342-ECCA-771C-E57A-4C73F856EFC9}"/>
              </a:ext>
            </a:extLst>
          </p:cNvPr>
          <p:cNvSpPr>
            <a:spLocks noGrp="1"/>
          </p:cNvSpPr>
          <p:nvPr>
            <p:ph idx="1"/>
          </p:nvPr>
        </p:nvSpPr>
        <p:spPr>
          <a:xfrm>
            <a:off x="372533" y="180622"/>
            <a:ext cx="8901469" cy="6242755"/>
          </a:xfrm>
        </p:spPr>
        <p:txBody>
          <a:bodyPr/>
          <a:lstStyle/>
          <a:p>
            <a:endParaRPr lang="es-CO" dirty="0"/>
          </a:p>
        </p:txBody>
      </p:sp>
    </p:spTree>
    <p:extLst>
      <p:ext uri="{BB962C8B-B14F-4D97-AF65-F5344CB8AC3E}">
        <p14:creationId xmlns:p14="http://schemas.microsoft.com/office/powerpoint/2010/main" val="163933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22B35-3109-1031-ED09-9DA0ACBD2A43}"/>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A0D157B-802E-1066-7E87-BD5E71F6901C}"/>
              </a:ext>
            </a:extLst>
          </p:cNvPr>
          <p:cNvSpPr>
            <a:spLocks noGrp="1"/>
          </p:cNvSpPr>
          <p:nvPr>
            <p:ph idx="1"/>
          </p:nvPr>
        </p:nvSpPr>
        <p:spPr>
          <a:xfrm>
            <a:off x="372533" y="180622"/>
            <a:ext cx="8901469" cy="6242755"/>
          </a:xfrm>
        </p:spPr>
        <p:txBody>
          <a:bodyPr/>
          <a:lstStyle/>
          <a:p>
            <a:endParaRPr lang="es-CO" dirty="0"/>
          </a:p>
        </p:txBody>
      </p:sp>
    </p:spTree>
    <p:extLst>
      <p:ext uri="{BB962C8B-B14F-4D97-AF65-F5344CB8AC3E}">
        <p14:creationId xmlns:p14="http://schemas.microsoft.com/office/powerpoint/2010/main" val="334244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65E20BE-1265-8D8E-595F-8AD26F069D35}"/>
              </a:ext>
            </a:extLst>
          </p:cNvPr>
          <p:cNvSpPr>
            <a:spLocks noGrp="1"/>
          </p:cNvSpPr>
          <p:nvPr>
            <p:ph idx="1"/>
          </p:nvPr>
        </p:nvSpPr>
        <p:spPr>
          <a:xfrm>
            <a:off x="278766" y="297921"/>
            <a:ext cx="4598033" cy="6193189"/>
          </a:xfrm>
        </p:spPr>
        <p:txBody>
          <a:bodyPr>
            <a:normAutofit/>
          </a:bodyPr>
          <a:lstStyle/>
          <a:p>
            <a:pPr>
              <a:lnSpc>
                <a:spcPct val="90000"/>
              </a:lnSpc>
            </a:pPr>
            <a:r>
              <a:rPr lang="es-CO" sz="1400" dirty="0">
                <a:latin typeface="Arial" panose="020B0604020202020204" pitchFamily="34" charset="0"/>
                <a:cs typeface="Arial" panose="020B0604020202020204" pitchFamily="34" charset="0"/>
              </a:rPr>
              <a:t>¿Qué es la búsqueda lineal?</a:t>
            </a:r>
          </a:p>
          <a:p>
            <a:pPr lvl="1">
              <a:lnSpc>
                <a:spcPct val="90000"/>
              </a:lnSpc>
            </a:pPr>
            <a:r>
              <a:rPr lang="es-CO" sz="1400" dirty="0">
                <a:latin typeface="Arial" panose="020B0604020202020204" pitchFamily="34" charset="0"/>
                <a:cs typeface="Arial" panose="020B0604020202020204" pitchFamily="34" charset="0"/>
              </a:rPr>
              <a:t>La búsqueda lineal es un algoritmo que localiza un valor concreto dentro de una lista comprobando cada elemento uno a uno. Empieza por el primer elemento, lo compara con el objetivo y sigue moviéndose por la lista hasta que encuentra el objetivo o llega al final de la lista. Es un algoritmo sencillo e intuitivo.</a:t>
            </a:r>
          </a:p>
          <a:p>
            <a:pPr lvl="1">
              <a:lnSpc>
                <a:spcPct val="90000"/>
              </a:lnSpc>
            </a:pPr>
            <a:endParaRPr lang="es-CO" sz="1400" dirty="0">
              <a:latin typeface="Arial" panose="020B0604020202020204" pitchFamily="34" charset="0"/>
              <a:cs typeface="Arial" panose="020B0604020202020204" pitchFamily="34" charset="0"/>
            </a:endParaRPr>
          </a:p>
          <a:p>
            <a:pPr lvl="1">
              <a:lnSpc>
                <a:spcPct val="90000"/>
              </a:lnSpc>
            </a:pPr>
            <a:r>
              <a:rPr lang="es-CO" sz="1400" dirty="0">
                <a:latin typeface="Arial" panose="020B0604020202020204" pitchFamily="34" charset="0"/>
                <a:cs typeface="Arial" panose="020B0604020202020204" pitchFamily="34" charset="0"/>
              </a:rPr>
              <a:t>La búsqueda lineal no necesita que los datos estén ordenados para funcionar, por lo que se utiliza principalmente en conjuntos de datos sin ordenar. Esto lo hace útil en situaciones en las que no es práctico ordenar, o cuando trabajas con datos en bruto. Sin embargo, esta ventaja tiene un coste: no es tan eficaz como otros algoritmos que requieren datos preclasificados.</a:t>
            </a:r>
          </a:p>
          <a:p>
            <a:pPr lvl="1">
              <a:lnSpc>
                <a:spcPct val="90000"/>
              </a:lnSpc>
            </a:pPr>
            <a:endParaRPr lang="es-CO" sz="1400" dirty="0">
              <a:latin typeface="Arial" panose="020B0604020202020204" pitchFamily="34" charset="0"/>
              <a:cs typeface="Arial" panose="020B0604020202020204" pitchFamily="34" charset="0"/>
            </a:endParaRPr>
          </a:p>
          <a:p>
            <a:pPr lvl="1">
              <a:lnSpc>
                <a:spcPct val="90000"/>
              </a:lnSpc>
            </a:pPr>
            <a:r>
              <a:rPr lang="es-CO" sz="1400" dirty="0">
                <a:latin typeface="Arial" panose="020B0604020202020204" pitchFamily="34" charset="0"/>
                <a:cs typeface="Arial" panose="020B0604020202020204" pitchFamily="34" charset="0"/>
              </a:rPr>
              <a:t>La búsqueda lineal es ideal en situaciones en las que trabajas con conjuntos de datos relativamente pequeños o cuando ordenar los datos no es factible. El diagrama siguiente ofrece una explicación simplificada.</a:t>
            </a:r>
          </a:p>
        </p:txBody>
      </p:sp>
      <p:pic>
        <p:nvPicPr>
          <p:cNvPr id="4" name="Imagen 3">
            <a:extLst>
              <a:ext uri="{FF2B5EF4-FFF2-40B4-BE49-F238E27FC236}">
                <a16:creationId xmlns:a16="http://schemas.microsoft.com/office/drawing/2014/main" id="{03D58C65-2591-25E8-8BB2-76663744FFC2}"/>
              </a:ext>
            </a:extLst>
          </p:cNvPr>
          <p:cNvPicPr>
            <a:picLocks noChangeAspect="1"/>
          </p:cNvPicPr>
          <p:nvPr/>
        </p:nvPicPr>
        <p:blipFill>
          <a:blip r:embed="rId2"/>
          <a:stretch>
            <a:fillRect/>
          </a:stretch>
        </p:blipFill>
        <p:spPr>
          <a:xfrm>
            <a:off x="5046967" y="632144"/>
            <a:ext cx="4435700" cy="5858965"/>
          </a:xfrm>
          <a:prstGeom prst="rect">
            <a:avLst/>
          </a:prstGeom>
        </p:spPr>
      </p:pic>
    </p:spTree>
    <p:extLst>
      <p:ext uri="{BB962C8B-B14F-4D97-AF65-F5344CB8AC3E}">
        <p14:creationId xmlns:p14="http://schemas.microsoft.com/office/powerpoint/2010/main" val="226633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B0215-34D1-BD96-8C2F-31F81C337CBC}"/>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CEEAC6F-641E-065C-D503-A7079AEAA343}"/>
              </a:ext>
            </a:extLst>
          </p:cNvPr>
          <p:cNvSpPr>
            <a:spLocks noGrp="1"/>
          </p:cNvSpPr>
          <p:nvPr>
            <p:ph idx="1"/>
          </p:nvPr>
        </p:nvSpPr>
        <p:spPr>
          <a:xfrm>
            <a:off x="372533" y="180622"/>
            <a:ext cx="8901469" cy="6242755"/>
          </a:xfrm>
        </p:spPr>
        <p:txBody>
          <a:bodyPr>
            <a:normAutofit/>
          </a:bodyPr>
          <a:lstStyle/>
          <a:p>
            <a:pPr algn="just"/>
            <a:r>
              <a:rPr lang="es-CO" sz="1600" dirty="0"/>
              <a:t>Elegir la búsqueda lineal</a:t>
            </a:r>
          </a:p>
          <a:p>
            <a:pPr algn="just"/>
            <a:r>
              <a:rPr lang="es-CO" sz="1600" dirty="0"/>
              <a:t>Veamos las ventajas y también un claro inconveniente: </a:t>
            </a:r>
          </a:p>
          <a:p>
            <a:pPr algn="just"/>
            <a:r>
              <a:rPr lang="es-CO" sz="1600" dirty="0"/>
              <a:t>¿Por qué elegir la búsqueda lineal?</a:t>
            </a:r>
          </a:p>
          <a:p>
            <a:pPr lvl="1" algn="just"/>
            <a:r>
              <a:rPr lang="es-CO" sz="1400" dirty="0"/>
              <a:t>En mi opinión, la búsqueda lineal tiene tres ventajas distintas:</a:t>
            </a:r>
            <a:endParaRPr lang="es-CO" sz="1600" dirty="0"/>
          </a:p>
          <a:p>
            <a:pPr algn="just"/>
            <a:r>
              <a:rPr lang="es-CO" sz="1600" dirty="0"/>
              <a:t>Cuando la clave es la sencillez</a:t>
            </a:r>
          </a:p>
          <a:p>
            <a:pPr lvl="1" algn="just"/>
            <a:r>
              <a:rPr lang="es-CO" sz="1400" dirty="0"/>
              <a:t>Una de las mayores ventajas de la búsqueda lineal es su sencillez. El algoritmo es fácil de entender y aplicar. No hay que preocuparse de complejas ordenaciones o divisiones de los datos. Simplemente empieza por el principio de la lista y comprueba cada elemento hasta que encuentres lo que buscas.</a:t>
            </a:r>
            <a:endParaRPr lang="es-CO" sz="1600" dirty="0"/>
          </a:p>
          <a:p>
            <a:pPr algn="just"/>
            <a:r>
              <a:rPr lang="es-CO" sz="1600" b="1" dirty="0"/>
              <a:t>Cuando no tienes tiempo para ordenar</a:t>
            </a:r>
          </a:p>
          <a:p>
            <a:pPr lvl="1" algn="just"/>
            <a:r>
              <a:rPr lang="es-CO" sz="1400" dirty="0"/>
              <a:t>A diferencia de otros algoritmos de búsqueda, como la búsqueda binaria, la búsqueda lineal no requiere que el conjunto de datos esté ordenado. Esto lo hace perfecto para cuando necesites encontrar algo rápidamente.</a:t>
            </a:r>
          </a:p>
          <a:p>
            <a:r>
              <a:rPr lang="es-CO" sz="1400" b="1" dirty="0"/>
              <a:t>Cuando necesitas versatilidad</a:t>
            </a:r>
          </a:p>
          <a:p>
            <a:pPr lvl="1"/>
            <a:r>
              <a:rPr lang="es-CO" sz="1400" dirty="0"/>
              <a:t>Otra ventaja de la búsqueda lineal es que es versátil. No sólo funciona con matrices, sino también con otras </a:t>
            </a:r>
            <a:r>
              <a:rPr lang="es-CO" sz="1400" b="1" dirty="0"/>
              <a:t>estructuras de datos de Python</a:t>
            </a:r>
            <a:r>
              <a:rPr lang="es-CO" sz="1400" dirty="0"/>
              <a:t>, como las listas enlazadas. Mientras puedas acceder secuencialmente a los elementos, la búsqueda lineal puede hacer el trabajo. Es lo suficientemente flexible como para manejar distintos tipos de datos, desde números a cadenas, e incluso objetos.</a:t>
            </a:r>
          </a:p>
          <a:p>
            <a:pPr algn="just"/>
            <a:endParaRPr lang="es-CO" sz="1600" dirty="0"/>
          </a:p>
        </p:txBody>
      </p:sp>
    </p:spTree>
    <p:extLst>
      <p:ext uri="{BB962C8B-B14F-4D97-AF65-F5344CB8AC3E}">
        <p14:creationId xmlns:p14="http://schemas.microsoft.com/office/powerpoint/2010/main" val="160513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4BFD3-5181-9DB2-325E-5200A35DF5B2}"/>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696F0D1-E5B7-910B-C278-8F9B1E386DDF}"/>
              </a:ext>
            </a:extLst>
          </p:cNvPr>
          <p:cNvSpPr>
            <a:spLocks noGrp="1"/>
          </p:cNvSpPr>
          <p:nvPr>
            <p:ph idx="1"/>
          </p:nvPr>
        </p:nvSpPr>
        <p:spPr>
          <a:xfrm>
            <a:off x="372533" y="180622"/>
            <a:ext cx="8901469" cy="6242755"/>
          </a:xfrm>
        </p:spPr>
        <p:txBody>
          <a:bodyPr/>
          <a:lstStyle/>
          <a:p>
            <a:pPr algn="just"/>
            <a:r>
              <a:rPr lang="es-CO" dirty="0"/>
              <a:t>¿Por qué pensar dos veces en la búsqueda lineal?</a:t>
            </a:r>
          </a:p>
          <a:p>
            <a:pPr algn="just"/>
            <a:r>
              <a:rPr lang="es-CO" dirty="0"/>
              <a:t>Hay una cuestión a tener en cuenta:</a:t>
            </a:r>
          </a:p>
          <a:p>
            <a:pPr algn="just"/>
            <a:endParaRPr lang="es-CO" dirty="0"/>
          </a:p>
          <a:p>
            <a:pPr algn="just"/>
            <a:r>
              <a:rPr lang="es-CO" dirty="0"/>
              <a:t>Cuando la eficiencia importa</a:t>
            </a:r>
          </a:p>
          <a:p>
            <a:pPr lvl="1" algn="just"/>
            <a:r>
              <a:rPr lang="es-CO" dirty="0"/>
              <a:t>El principal inconveniente de la búsqueda lineal es su ineficacia, especialmente con grandes conjuntos de datos. Su complejidad temporal es O(n), lo que significa que, en el peor de los casos, ¡tendrías que comprobar cada uno de los elementos de la lista! Esto puede ralentizar mucho las cosas si trabajas con miles o millones de entradas. Sin embargo, para conjuntos de datos pequeños, esta ineficacia puede ser insignificante.</a:t>
            </a:r>
          </a:p>
          <a:p>
            <a:pPr algn="just"/>
            <a:endParaRPr lang="es-CO" dirty="0"/>
          </a:p>
          <a:p>
            <a:pPr algn="just"/>
            <a:endParaRPr lang="es-CO" dirty="0"/>
          </a:p>
        </p:txBody>
      </p:sp>
    </p:spTree>
    <p:extLst>
      <p:ext uri="{BB962C8B-B14F-4D97-AF65-F5344CB8AC3E}">
        <p14:creationId xmlns:p14="http://schemas.microsoft.com/office/powerpoint/2010/main" val="712246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42AD9-EBBA-E248-F360-8D5B1C8B7375}"/>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DDD5BC-3589-E10D-1706-5AFAD41BE2EC}"/>
              </a:ext>
            </a:extLst>
          </p:cNvPr>
          <p:cNvSpPr>
            <a:spLocks noGrp="1"/>
          </p:cNvSpPr>
          <p:nvPr>
            <p:ph idx="1"/>
          </p:nvPr>
        </p:nvSpPr>
        <p:spPr>
          <a:xfrm>
            <a:off x="372533" y="180622"/>
            <a:ext cx="8901469" cy="6677378"/>
          </a:xfrm>
        </p:spPr>
        <p:txBody>
          <a:bodyPr>
            <a:normAutofit fontScale="92500" lnSpcReduction="10000"/>
          </a:bodyPr>
          <a:lstStyle/>
          <a:p>
            <a:pPr algn="just"/>
            <a:r>
              <a:rPr lang="es-CO" b="1" dirty="0"/>
              <a:t>Complejidad temporal y espacial</a:t>
            </a:r>
          </a:p>
          <a:p>
            <a:pPr lvl="1" algn="just"/>
            <a:r>
              <a:rPr lang="es-CO" dirty="0"/>
              <a:t>Una forma de evaluar la eficacia de un algoritmo es fijarse en su complejidad temporal y espacial. Consulta el tutorial Analizar la complejidad del código mediante Python para ver las distintas formas de medir la complejidad de un algoritmo.</a:t>
            </a:r>
          </a:p>
          <a:p>
            <a:pPr algn="just"/>
            <a:r>
              <a:rPr lang="es-CO" b="1" dirty="0"/>
              <a:t>Complejidad temporal</a:t>
            </a:r>
          </a:p>
          <a:p>
            <a:pPr lvl="1" algn="just"/>
            <a:r>
              <a:rPr lang="es-CO" dirty="0"/>
              <a:t>La complejidad temporal de un algoritmo se refiere a cómo aumenta el tiempo que tarda en completarse a medida que crece el tamaño de la entrada. La complejidad temporal de la búsqueda lineal es O(n), donde n es el número de elementos de la lista. Esto significa que, en el peor de los casos, el algoritmo puede tener que comprobar cada uno de los elementos antes de encontrar el objetivo (o determinar que el objetivo no está en la lista). Esto es bastante ineficaz, especialmente para grandes conjuntos de datos. Por eso la búsqueda lineal funciona mejor cuando tenemos conjuntos de datos más pequeños, sin ordenar, en los que sólo tenemos que buscar una vez.</a:t>
            </a:r>
          </a:p>
          <a:p>
            <a:r>
              <a:rPr lang="es-CO" b="1" dirty="0"/>
              <a:t>Complejidad espacial</a:t>
            </a:r>
          </a:p>
          <a:p>
            <a:pPr lvl="1"/>
            <a:r>
              <a:rPr lang="es-CO" dirty="0"/>
              <a:t>La complejidad espacial de un algoritmo es una medida de cuánta memoria necesita a medida que crece el tamaño de la entrada. La complejidad espacial del algoritmo de búsqueda lineal depende del método que utilicemos. Para el método iterativo, la complejidad espacial es O(1), lo que significa que el algoritmo requiere una cantidad constante de memoria, independientemente del tamaño de la lista de entrada. Esto se debe a que la versión iterativa no requiere memoria adicional, aparte de la lista de entrada y unas cuantas variables para llevar la cuenta del índice actual. Para el método recursivo, la complejidad espacial es O(n), lo que significa que la memoria necesaria crece linealmente con el tamaño de la lista de entrada. Esto se debe a las llamadas a funciones recursivas, que añaden capas a la pila de llamadas por cada elemento de la lista. Una lista más grande requiere más memoria para almacenar esas llamadas, lo que hace que el enfoque recursivo sea menos eficiente en términos de espacio.</a:t>
            </a:r>
          </a:p>
          <a:p>
            <a:pPr algn="just"/>
            <a:endParaRPr lang="es-CO" dirty="0"/>
          </a:p>
        </p:txBody>
      </p:sp>
    </p:spTree>
    <p:extLst>
      <p:ext uri="{BB962C8B-B14F-4D97-AF65-F5344CB8AC3E}">
        <p14:creationId xmlns:p14="http://schemas.microsoft.com/office/powerpoint/2010/main" val="142882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FEF4C-73A2-4CBD-2129-BA978552FE62}"/>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3C7AA43-0DD8-9B88-37AC-63A4BE50C3EE}"/>
              </a:ext>
            </a:extLst>
          </p:cNvPr>
          <p:cNvSpPr>
            <a:spLocks noGrp="1"/>
          </p:cNvSpPr>
          <p:nvPr>
            <p:ph idx="1"/>
          </p:nvPr>
        </p:nvSpPr>
        <p:spPr>
          <a:xfrm>
            <a:off x="372533" y="180622"/>
            <a:ext cx="8901469" cy="6242755"/>
          </a:xfrm>
        </p:spPr>
        <p:txBody>
          <a:bodyPr/>
          <a:lstStyle/>
          <a:p>
            <a:pPr algn="just"/>
            <a:r>
              <a:rPr lang="es-CO" b="1" dirty="0"/>
              <a:t>Aplicaciones reales de la búsqueda lineal</a:t>
            </a:r>
          </a:p>
          <a:p>
            <a:pPr lvl="1" algn="just"/>
            <a:r>
              <a:rPr lang="es-CO" dirty="0"/>
              <a:t>Aunque la búsqueda lineal puede no ser el algoritmo más eficiente para grandes conjuntos de datos, tiene usos prácticos en muchos escenarios. Veamos algunas situaciones en las que la búsqueda lineal es la mejor herramienta para el trabajo.</a:t>
            </a:r>
          </a:p>
          <a:p>
            <a:pPr algn="just"/>
            <a:endParaRPr lang="es-CO" dirty="0"/>
          </a:p>
          <a:p>
            <a:pPr algn="just"/>
            <a:r>
              <a:rPr lang="es-CO" b="1" dirty="0"/>
              <a:t>Conjuntos de datos pequeños en los que la clasificación no es práctica</a:t>
            </a:r>
          </a:p>
          <a:p>
            <a:pPr lvl="1" algn="just"/>
            <a:r>
              <a:rPr lang="es-CO" dirty="0"/>
              <a:t>A menudo recurro a la búsqueda lineal cuando se trata de conjuntos de datos pequeños que no merecen la pena ni por tiempo ni por recursos. En estos casos, la sencillez de la búsqueda lineal puede ser más eficaz que la sobrecarga que supone ordenar los datos para algoritmos de búsqueda más complejos.</a:t>
            </a:r>
          </a:p>
          <a:p>
            <a:pPr algn="just"/>
            <a:endParaRPr lang="es-CO" dirty="0"/>
          </a:p>
          <a:p>
            <a:pPr algn="just"/>
            <a:r>
              <a:rPr lang="es-CO" b="1" dirty="0"/>
              <a:t>Encontrar la primera aparición de un objetivo</a:t>
            </a:r>
          </a:p>
          <a:p>
            <a:pPr lvl="1" algn="just"/>
            <a:r>
              <a:rPr lang="es-CO" dirty="0"/>
              <a:t>Otro caso de uso común de la búsqueda lineal es cuando necesitas encontrar la primera aparición de un valor objetivo. Como la búsqueda lineal recorre la lista elemento a elemento, encuentra de forma natural la primera instancia del objetivo y devuelve su posición. Esto puede ser especialmente útil en casos como buscar en una cadena la primera aparición de un carácter.</a:t>
            </a:r>
          </a:p>
        </p:txBody>
      </p:sp>
    </p:spTree>
    <p:extLst>
      <p:ext uri="{BB962C8B-B14F-4D97-AF65-F5344CB8AC3E}">
        <p14:creationId xmlns:p14="http://schemas.microsoft.com/office/powerpoint/2010/main" val="233530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C97FD-4299-76F1-37D9-F37B5DC07211}"/>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2AD33FE-604E-CE44-4898-878FB3CF5A17}"/>
              </a:ext>
            </a:extLst>
          </p:cNvPr>
          <p:cNvSpPr>
            <a:spLocks noGrp="1"/>
          </p:cNvSpPr>
          <p:nvPr>
            <p:ph idx="1"/>
          </p:nvPr>
        </p:nvSpPr>
        <p:spPr>
          <a:xfrm>
            <a:off x="372533" y="180622"/>
            <a:ext cx="8901469" cy="6242755"/>
          </a:xfrm>
        </p:spPr>
        <p:txBody>
          <a:bodyPr/>
          <a:lstStyle/>
          <a:p>
            <a:r>
              <a:rPr lang="es-CO" b="1" dirty="0"/>
              <a:t>Búsqueda lineal vs. Otros algoritmos de búsqueda</a:t>
            </a:r>
          </a:p>
          <a:p>
            <a:pPr lvl="1"/>
            <a:r>
              <a:rPr lang="es-CO" dirty="0"/>
              <a:t>La búsqueda lineal es sólo uno de los muchos algoritmos de búsqueda que existen. Veamos otros dos algoritmos de búsqueda habituales: la búsqueda binaria y la búsqueda hash.</a:t>
            </a:r>
          </a:p>
          <a:p>
            <a:r>
              <a:rPr lang="es-CO" b="1" dirty="0"/>
              <a:t>Búsqueda lineal vs. búsqueda binaria</a:t>
            </a:r>
          </a:p>
          <a:p>
            <a:pPr lvl="1"/>
            <a:r>
              <a:rPr lang="es-CO" dirty="0"/>
              <a:t>La búsqueda binaria es un algoritmo que encuentra la posición de un valor objetivo dentro de una matriz ordenada dividiendo repetidamente el intervalo de búsqueda por la mitad. Tiene una complejidad temporal de O(log n), lo que la hace mucho más eficaz que la búsqueda lineal. Sin embargo, sólo funciona con datos ordenados. Cuando tu conjunto de datos está ordenado, la búsqueda binaria es casi siempre la mejor opción, porque reduce el espacio de búsqueda a la mitad en cada paso, reduciendo drásticamente el número de comparaciones necesarias para encontrar el objetivo. La búsqueda lineal puede ser más adecuada en situaciones en las que tus datos no estén ordenados, ya que la búsqueda lineal funciona en cualquier conjunto de datos, ordenado o no. Sin embargo, con una complejidad temporal de O(n), la búsqueda lineal es mucho menos eficiente en conjuntos de datos ordenados.</a:t>
            </a:r>
          </a:p>
          <a:p>
            <a:endParaRPr lang="es-CO" dirty="0"/>
          </a:p>
          <a:p>
            <a:endParaRPr lang="es-CO" dirty="0"/>
          </a:p>
        </p:txBody>
      </p:sp>
    </p:spTree>
    <p:extLst>
      <p:ext uri="{BB962C8B-B14F-4D97-AF65-F5344CB8AC3E}">
        <p14:creationId xmlns:p14="http://schemas.microsoft.com/office/powerpoint/2010/main" val="407295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C0788-F777-8989-E7F6-BAF5B4F55696}"/>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8E82C5D-9B43-56BC-09DB-7E8008A7E483}"/>
              </a:ext>
            </a:extLst>
          </p:cNvPr>
          <p:cNvSpPr>
            <a:spLocks noGrp="1"/>
          </p:cNvSpPr>
          <p:nvPr>
            <p:ph idx="1"/>
          </p:nvPr>
        </p:nvSpPr>
        <p:spPr>
          <a:xfrm>
            <a:off x="372533" y="180622"/>
            <a:ext cx="8901469" cy="6242755"/>
          </a:xfrm>
        </p:spPr>
        <p:txBody>
          <a:bodyPr/>
          <a:lstStyle/>
          <a:p>
            <a:pPr algn="just"/>
            <a:r>
              <a:rPr lang="es-CO" b="1" dirty="0"/>
              <a:t>Búsqueda lineal vs. búsqueda hash</a:t>
            </a:r>
          </a:p>
          <a:p>
            <a:pPr lvl="1" algn="just"/>
            <a:r>
              <a:rPr lang="es-CO" dirty="0"/>
              <a:t>La búsqueda hash es un método que utiliza una tabla hash para encontrar rápidamente un elemento. Con una complejidad temporal de O(1), es significativamente más rápido que la búsqueda lineal o binaria. Sin embargo, esta velocidad tiene un coste: primero tienes que construir una tabla hash, lo que requiere tiempo y memoria adicional. Las búsquedas Hash funcionan mejor cuando necesitas buscar en grandes conjuntos de datos varias veces, de modo que la configuración inicial compense con el tiempo.</a:t>
            </a:r>
          </a:p>
          <a:p>
            <a:pPr lvl="1" algn="just"/>
            <a:endParaRPr lang="es-CO" dirty="0"/>
          </a:p>
          <a:p>
            <a:pPr lvl="1" algn="just"/>
            <a:r>
              <a:rPr lang="es-CO" dirty="0"/>
              <a:t>En cambio, la búsqueda lineal no requiere configuración, por lo que es una opción más sencilla. Es la mejor opción cuando sólo necesitas buscar una vez o unas pocas veces, donde el tiempo extra para configurar una tabla hash no está justificado. La búsqueda lineal también puede ocupar menos espacio porque no necesitas almacenar una tabla hash para utilizar el algoritmo.</a:t>
            </a:r>
          </a:p>
        </p:txBody>
      </p:sp>
    </p:spTree>
    <p:extLst>
      <p:ext uri="{BB962C8B-B14F-4D97-AF65-F5344CB8AC3E}">
        <p14:creationId xmlns:p14="http://schemas.microsoft.com/office/powerpoint/2010/main" val="370978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5D31D-646F-2C74-D42A-F034F27C0F98}"/>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EAC6CDF-57FE-5609-BB9A-AC41C7395869}"/>
              </a:ext>
            </a:extLst>
          </p:cNvPr>
          <p:cNvSpPr>
            <a:spLocks noGrp="1"/>
          </p:cNvSpPr>
          <p:nvPr>
            <p:ph idx="1"/>
          </p:nvPr>
        </p:nvSpPr>
        <p:spPr>
          <a:xfrm>
            <a:off x="372533" y="180622"/>
            <a:ext cx="8901469" cy="6242755"/>
          </a:xfrm>
        </p:spPr>
        <p:txBody>
          <a:bodyPr>
            <a:normAutofit/>
          </a:bodyPr>
          <a:lstStyle/>
          <a:p>
            <a:pPr algn="just"/>
            <a:r>
              <a:rPr lang="es-CO" b="1" dirty="0"/>
              <a:t>Errores comunes y cómo evitarlos</a:t>
            </a:r>
          </a:p>
          <a:p>
            <a:pPr lvl="1" algn="just"/>
            <a:r>
              <a:rPr lang="es-CO" dirty="0"/>
              <a:t>Aunque la búsqueda lineal es un algoritmo sencillo, hay que tener cuidado con algunos errores comunes.</a:t>
            </a:r>
          </a:p>
          <a:p>
            <a:pPr algn="just"/>
            <a:r>
              <a:rPr lang="es-CO" b="1" dirty="0"/>
              <a:t>Errores puntuales en la iteración</a:t>
            </a:r>
          </a:p>
          <a:p>
            <a:pPr lvl="1" algn="just"/>
            <a:r>
              <a:rPr lang="es-CO" dirty="0"/>
              <a:t>Uno de los errores más frecuentes al realizar una búsqueda lineal es el error de fuera-por-uno. Esto se debe a que la iteración se inicia o se detiene en un índice incorrecto. Es importante recordar que las listas de Python tienen índice cero, lo que significa que el primer elemento tiene índice 0. Olvidar esto puede hacer que te saltes accidentalmente el primer elemento o que iteres un paso de más, lo que puede dar lugar a resultados incorrectos o a errores.</a:t>
            </a:r>
          </a:p>
          <a:p>
            <a:pPr algn="just"/>
            <a:r>
              <a:rPr lang="es-CO" b="1" dirty="0"/>
              <a:t>Malinterpretar el índice devuelto</a:t>
            </a:r>
          </a:p>
          <a:p>
            <a:pPr lvl="1" algn="just"/>
            <a:r>
              <a:rPr lang="es-CO" dirty="0"/>
              <a:t>Otro error frecuente es no entender qué devuelve la función cuando no se encuentra el objetivo en la lista. Por convención, muchos algoritmos de búsqueda (incluida la búsqueda lineal) devuelven -1 para indicar que el objetivo no está presente. Sin embargo, algunos principiantes podrían suponer que devuelve </a:t>
            </a:r>
            <a:r>
              <a:rPr lang="es-CO" dirty="0" err="1"/>
              <a:t>None</a:t>
            </a:r>
            <a:r>
              <a:rPr lang="es-CO" dirty="0"/>
              <a:t>, False, o algún otro valor, lo que llevaría a confusión a la hora de interpretar los resultados.</a:t>
            </a:r>
          </a:p>
          <a:p>
            <a:pPr algn="just"/>
            <a:r>
              <a:rPr lang="es-CO" b="1" dirty="0"/>
              <a:t>Cuándo no utilizar la búsqueda lineal</a:t>
            </a:r>
          </a:p>
          <a:p>
            <a:pPr lvl="1" algn="just"/>
            <a:r>
              <a:rPr lang="es-CO" dirty="0"/>
              <a:t>Como hemos dicho antes, la búsqueda lineal se vuelve rápidamente ineficaz para conjuntos de datos más grandes. Por esta razón, es mejor reservarlo para conjuntos de datos pequeños y sin clasificar o para búsquedas rápidas y puntuales.</a:t>
            </a:r>
          </a:p>
          <a:p>
            <a:pPr algn="just"/>
            <a:endParaRPr lang="es-CO" dirty="0"/>
          </a:p>
        </p:txBody>
      </p:sp>
    </p:spTree>
    <p:extLst>
      <p:ext uri="{BB962C8B-B14F-4D97-AF65-F5344CB8AC3E}">
        <p14:creationId xmlns:p14="http://schemas.microsoft.com/office/powerpoint/2010/main" val="940513462"/>
      </p:ext>
    </p:extLst>
  </p:cSld>
  <p:clrMapOvr>
    <a:masterClrMapping/>
  </p:clrMapOvr>
</p:sld>
</file>

<file path=ppt/theme/theme1.xml><?xml version="1.0" encoding="utf-8"?>
<a:theme xmlns:a="http://schemas.openxmlformats.org/drawingml/2006/main" name="Faceta">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Atlas</Template>
  <TotalTime>20</TotalTime>
  <Words>1813</Words>
  <Application>Microsoft Macintosh PowerPoint</Application>
  <PresentationFormat>Panorámica</PresentationFormat>
  <Paragraphs>62</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Trebuchet MS</vt:lpstr>
      <vt:lpstr>Wingdings 3</vt:lpstr>
      <vt:lpstr>Faceta</vt:lpstr>
      <vt:lpstr>Búsqueda lineal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quintero</dc:creator>
  <cp:lastModifiedBy>daniel quintero</cp:lastModifiedBy>
  <cp:revision>14</cp:revision>
  <dcterms:created xsi:type="dcterms:W3CDTF">2025-10-16T03:37:19Z</dcterms:created>
  <dcterms:modified xsi:type="dcterms:W3CDTF">2025-10-16T03:58:03Z</dcterms:modified>
</cp:coreProperties>
</file>