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8" r:id="rId10"/>
    <p:sldId id="263" r:id="rId11"/>
    <p:sldId id="269" r:id="rId12"/>
    <p:sldId id="270" r:id="rId13"/>
    <p:sldId id="264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EB9CBCF3-2338-EFB3-CD6E-EA4684437AC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20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0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TP547 - Princípios de Simulação de Sistemas de Comunicação (2025/1)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3457601"/>
            <a:ext cx="8411497" cy="2697163"/>
          </a:xfrm>
        </p:spPr>
        <p:txBody>
          <a:bodyPr/>
          <a:lstStyle/>
          <a:p>
            <a:endParaRPr b="1" dirty="0">
              <a:solidFill>
                <a:schemeClr val="bg1"/>
              </a:solidFill>
            </a:endParaRPr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dirty="0" err="1">
                <a:solidFill>
                  <a:schemeClr val="bg1"/>
                </a:solidFill>
              </a:rPr>
              <a:t>Disciplina</a:t>
            </a:r>
            <a:r>
              <a:rPr dirty="0">
                <a:solidFill>
                  <a:schemeClr val="bg1"/>
                </a:solidFill>
              </a:rPr>
              <a:t>: TP547 - </a:t>
            </a:r>
            <a:r>
              <a:rPr dirty="0" err="1">
                <a:solidFill>
                  <a:schemeClr val="bg1"/>
                </a:solidFill>
              </a:rPr>
              <a:t>Princípios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Simulação</a:t>
            </a:r>
            <a:r>
              <a:rPr dirty="0">
                <a:solidFill>
                  <a:schemeClr val="bg1"/>
                </a:solidFill>
              </a:rPr>
              <a:t> de Sistemas de </a:t>
            </a:r>
            <a:r>
              <a:rPr dirty="0" err="1">
                <a:solidFill>
                  <a:schemeClr val="bg1"/>
                </a:solidFill>
              </a:rPr>
              <a:t>Comunicaç</a:t>
            </a:r>
            <a:r>
              <a:rPr lang="pt-BR" dirty="0" err="1">
                <a:solidFill>
                  <a:schemeClr val="bg1"/>
                </a:solidFill>
              </a:rPr>
              <a:t>ões</a:t>
            </a:r>
            <a:r>
              <a:rPr dirty="0">
                <a:solidFill>
                  <a:schemeClr val="bg1"/>
                </a:solidFill>
              </a:rPr>
              <a:t> (2025/1)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>
                <a:solidFill>
                  <a:schemeClr val="bg1"/>
                </a:solidFill>
              </a:rPr>
              <a:t>Aluno</a:t>
            </a:r>
            <a:r>
              <a:rPr dirty="0">
                <a:solidFill>
                  <a:schemeClr val="bg1"/>
                </a:solidFill>
              </a:rPr>
              <a:t>: Daniel </a:t>
            </a:r>
            <a:r>
              <a:rPr dirty="0" err="1">
                <a:solidFill>
                  <a:schemeClr val="bg1"/>
                </a:solidFill>
              </a:rPr>
              <a:t>Quiteque</a:t>
            </a:r>
            <a:endParaRPr dirty="0">
              <a:solidFill>
                <a:schemeClr val="bg1"/>
              </a:solidFill>
            </a:endParaRP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>
                <a:solidFill>
                  <a:schemeClr val="bg1"/>
                </a:solidFill>
              </a:rPr>
              <a:t>Professor: Dr. Samuel </a:t>
            </a:r>
            <a:r>
              <a:rPr dirty="0" err="1">
                <a:solidFill>
                  <a:schemeClr val="bg1"/>
                </a:solidFill>
              </a:rPr>
              <a:t>Baraldi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Mafra</a:t>
            </a:r>
            <a:endParaRPr dirty="0">
              <a:solidFill>
                <a:schemeClr val="bg1"/>
              </a:solidFill>
            </a:endParaRP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>
                <a:solidFill>
                  <a:schemeClr val="bg1"/>
                </a:solidFill>
              </a:rPr>
              <a:t>Data: </a:t>
            </a:r>
            <a:r>
              <a:rPr dirty="0" err="1">
                <a:solidFill>
                  <a:schemeClr val="bg1"/>
                </a:solidFill>
              </a:rPr>
              <a:t>Junho</a:t>
            </a:r>
            <a:r>
              <a:rPr dirty="0">
                <a:solidFill>
                  <a:schemeClr val="bg1"/>
                </a:solidFill>
              </a:rPr>
              <a:t> 2025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291C0C7-0E81-14A2-F78F-6D6289633647}"/>
              </a:ext>
            </a:extLst>
          </p:cNvPr>
          <p:cNvSpPr txBox="1">
            <a:spLocks/>
          </p:cNvSpPr>
          <p:nvPr/>
        </p:nvSpPr>
        <p:spPr>
          <a:xfrm>
            <a:off x="639097" y="1799303"/>
            <a:ext cx="8229600" cy="2245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endParaRPr lang="pt-BR" sz="1800" b="0" i="0" u="none" strike="noStrike" baseline="0" dirty="0">
              <a:solidFill>
                <a:schemeClr val="bg1"/>
              </a:solidFill>
              <a:latin typeface="Comfortaa Medium"/>
            </a:endParaRP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Comfortaa Medium"/>
              </a:rPr>
              <a:t> Artigo Analisado: </a:t>
            </a:r>
          </a:p>
          <a:p>
            <a:pPr marL="0" indent="0">
              <a:buNone/>
            </a:pPr>
            <a:r>
              <a:rPr lang="en-US" sz="1800" b="1" i="0" u="none" strike="noStrike" baseline="0" dirty="0">
                <a:solidFill>
                  <a:schemeClr val="bg1"/>
                </a:solidFill>
                <a:latin typeface="Comfortaa"/>
              </a:rPr>
              <a:t>“Quantization Noise Analysis of Rounding and Truncation Methods for Sinusoidal Signals” </a:t>
            </a:r>
            <a:endParaRPr lang="en-US" sz="1800" b="0" i="0" u="none" strike="noStrike" baseline="0" dirty="0">
              <a:solidFill>
                <a:schemeClr val="bg1"/>
              </a:solidFill>
              <a:latin typeface="Comfortaa"/>
            </a:endParaRPr>
          </a:p>
          <a:p>
            <a:pPr marL="0" indent="0">
              <a:buNone/>
            </a:pPr>
            <a:r>
              <a:rPr lang="pt-BR" sz="1800" b="0" i="0" u="none" strike="noStrike" baseline="0" dirty="0">
                <a:solidFill>
                  <a:schemeClr val="bg1"/>
                </a:solidFill>
                <a:latin typeface="Comfortaa Medium"/>
              </a:rPr>
              <a:t>Autores: Salim Ahmad, </a:t>
            </a:r>
            <a:r>
              <a:rPr lang="pt-BR" sz="1800" b="0" i="0" u="none" strike="noStrike" baseline="0" dirty="0" err="1">
                <a:solidFill>
                  <a:schemeClr val="bg1"/>
                </a:solidFill>
                <a:latin typeface="Comfortaa Medium"/>
              </a:rPr>
              <a:t>Imteyaz</a:t>
            </a:r>
            <a:r>
              <a:rPr lang="pt-BR" sz="1800" b="0" i="0" u="none" strike="noStrike" baseline="0" dirty="0">
                <a:solidFill>
                  <a:schemeClr val="bg1"/>
                </a:solidFill>
                <a:latin typeface="Comfortaa Medium"/>
              </a:rPr>
              <a:t> Ahmad | </a:t>
            </a:r>
            <a:r>
              <a:rPr lang="pt-BR" sz="1800" b="1" i="0" u="none" strike="noStrike" baseline="0" dirty="0">
                <a:solidFill>
                  <a:schemeClr val="bg1"/>
                </a:solidFill>
                <a:latin typeface="Comfortaa"/>
              </a:rPr>
              <a:t>Conferência: IEEE BITCON 2024 </a:t>
            </a:r>
            <a:endParaRPr lang="pt-BR" sz="1800" dirty="0">
              <a:solidFill>
                <a:schemeClr val="bg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Conclusões</a:t>
            </a:r>
            <a:r>
              <a:rPr dirty="0"/>
              <a:t> do </a:t>
            </a:r>
            <a:r>
              <a:rPr dirty="0" err="1"/>
              <a:t>Relatório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dirty="0" err="1"/>
              <a:t>Crescimento</a:t>
            </a:r>
            <a:r>
              <a:rPr dirty="0"/>
              <a:t> do SQNR ≈ 6 dB </a:t>
            </a:r>
            <a:r>
              <a:rPr dirty="0" err="1"/>
              <a:t>por</a:t>
            </a:r>
            <a:r>
              <a:rPr dirty="0"/>
              <a:t> bit, </a:t>
            </a:r>
            <a:r>
              <a:rPr dirty="0" err="1"/>
              <a:t>conforme</a:t>
            </a:r>
            <a:r>
              <a:rPr dirty="0"/>
              <a:t> </a:t>
            </a:r>
            <a:r>
              <a:rPr dirty="0" err="1"/>
              <a:t>teoria</a:t>
            </a:r>
            <a:endParaRPr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Arredondamento</a:t>
            </a:r>
            <a:r>
              <a:rPr dirty="0"/>
              <a:t> </a:t>
            </a:r>
            <a:r>
              <a:rPr dirty="0" err="1"/>
              <a:t>gera</a:t>
            </a:r>
            <a:r>
              <a:rPr dirty="0"/>
              <a:t> </a:t>
            </a:r>
            <a:r>
              <a:rPr dirty="0" err="1"/>
              <a:t>cerca</a:t>
            </a:r>
            <a:r>
              <a:rPr dirty="0"/>
              <a:t> de +1 dB de SQNR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truncamento</a:t>
            </a:r>
            <a:endParaRPr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/>
              <a:t>SQNR experimental varia entre </a:t>
            </a:r>
            <a:r>
              <a:rPr dirty="0" err="1"/>
              <a:t>truncamento</a:t>
            </a:r>
            <a:r>
              <a:rPr dirty="0"/>
              <a:t> e </a:t>
            </a:r>
            <a:r>
              <a:rPr dirty="0" err="1"/>
              <a:t>arredondamento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bits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introdutória</a:t>
            </a:r>
            <a:r>
              <a:rPr dirty="0"/>
              <a:t> </a:t>
            </a:r>
            <a:r>
              <a:rPr dirty="0" err="1"/>
              <a:t>útil</a:t>
            </a:r>
            <a:r>
              <a:rPr dirty="0"/>
              <a:t>, mas </a:t>
            </a:r>
            <a:r>
              <a:rPr dirty="0" err="1"/>
              <a:t>limitada</a:t>
            </a:r>
            <a:r>
              <a:rPr dirty="0"/>
              <a:t> para </a:t>
            </a:r>
            <a:r>
              <a:rPr dirty="0" err="1"/>
              <a:t>avanços</a:t>
            </a:r>
            <a:r>
              <a:rPr dirty="0"/>
              <a:t> </a:t>
            </a:r>
            <a:r>
              <a:rPr dirty="0" err="1"/>
              <a:t>científicos</a:t>
            </a:r>
            <a:r>
              <a:rPr lang="pt-B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B4DC7-A11A-292C-F389-7415A72E3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822A-4998-48B2-1117-B82A6E55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Conclusões</a:t>
            </a:r>
            <a:r>
              <a:rPr dirty="0"/>
              <a:t> do </a:t>
            </a:r>
            <a:r>
              <a:rPr dirty="0" err="1"/>
              <a:t>Relatório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8A0D-FC76-1249-CEA2-87A0A3AF4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dirty="0" err="1"/>
              <a:t>Crescimento</a:t>
            </a:r>
            <a:r>
              <a:rPr dirty="0"/>
              <a:t> do SQNR ≈ 6 dB </a:t>
            </a:r>
            <a:r>
              <a:rPr dirty="0" err="1"/>
              <a:t>por</a:t>
            </a:r>
            <a:r>
              <a:rPr dirty="0"/>
              <a:t> bit, </a:t>
            </a:r>
            <a:r>
              <a:rPr dirty="0" err="1"/>
              <a:t>conforme</a:t>
            </a:r>
            <a:r>
              <a:rPr dirty="0"/>
              <a:t> </a:t>
            </a:r>
            <a:r>
              <a:rPr dirty="0" err="1"/>
              <a:t>teoria</a:t>
            </a:r>
            <a:endParaRPr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Arredondamento</a:t>
            </a:r>
            <a:r>
              <a:rPr dirty="0"/>
              <a:t> </a:t>
            </a:r>
            <a:r>
              <a:rPr dirty="0" err="1"/>
              <a:t>gera</a:t>
            </a:r>
            <a:r>
              <a:rPr dirty="0"/>
              <a:t> </a:t>
            </a:r>
            <a:r>
              <a:rPr dirty="0" err="1"/>
              <a:t>cerca</a:t>
            </a:r>
            <a:r>
              <a:rPr dirty="0"/>
              <a:t> de +1 dB de SQNR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</a:t>
            </a:r>
            <a:r>
              <a:rPr dirty="0" err="1"/>
              <a:t>truncamento</a:t>
            </a:r>
            <a:endParaRPr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/>
              <a:t>SQNR experimental varia entre </a:t>
            </a:r>
            <a:r>
              <a:rPr dirty="0" err="1"/>
              <a:t>truncamento</a:t>
            </a:r>
            <a:r>
              <a:rPr dirty="0"/>
              <a:t> e </a:t>
            </a:r>
            <a:r>
              <a:rPr dirty="0" err="1"/>
              <a:t>arredondamento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bits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Visão</a:t>
            </a:r>
            <a:r>
              <a:rPr dirty="0"/>
              <a:t> </a:t>
            </a:r>
            <a:r>
              <a:rPr dirty="0" err="1"/>
              <a:t>introdutória</a:t>
            </a:r>
            <a:r>
              <a:rPr dirty="0"/>
              <a:t> </a:t>
            </a:r>
            <a:r>
              <a:rPr dirty="0" err="1"/>
              <a:t>útil</a:t>
            </a:r>
            <a:r>
              <a:rPr dirty="0"/>
              <a:t>, mas </a:t>
            </a:r>
            <a:r>
              <a:rPr dirty="0" err="1"/>
              <a:t>limitada</a:t>
            </a:r>
            <a:r>
              <a:rPr dirty="0"/>
              <a:t> para </a:t>
            </a:r>
            <a:r>
              <a:rPr dirty="0" err="1"/>
              <a:t>avanços</a:t>
            </a:r>
            <a:r>
              <a:rPr dirty="0"/>
              <a:t> </a:t>
            </a:r>
            <a:r>
              <a:rPr dirty="0" err="1"/>
              <a:t>científicos</a:t>
            </a:r>
            <a:r>
              <a:rPr lang="pt-B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6660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F150A-88A9-D7E9-EE6A-43539BE13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45FB-D4D4-9490-D055-C7FA82002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Conclusões</a:t>
            </a:r>
            <a:r>
              <a:rPr dirty="0"/>
              <a:t> do </a:t>
            </a:r>
            <a:r>
              <a:rPr dirty="0" err="1"/>
              <a:t>Relatório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0724-1750-1833-EDCB-8DE8186B4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9651"/>
            <a:ext cx="8229600" cy="4525963"/>
          </a:xfrm>
        </p:spPr>
        <p:txBody>
          <a:bodyPr>
            <a:normAutofit fontScale="85000" lnSpcReduction="20000"/>
          </a:bodyPr>
          <a:lstStyle/>
          <a:p>
            <a:endParaRPr sz="2800" dirty="0"/>
          </a:p>
          <a:p>
            <a:pPr algn="just" rtl="0">
              <a:spcAft>
                <a:spcPts val="1200"/>
              </a:spcAft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O artigo confirma corretamente:</a:t>
            </a:r>
            <a:endParaRPr lang="pt-BR" sz="28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Crescimento do SQNR ≈ 6 dB por bit.</a:t>
            </a: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endParaRPr lang="pt-BR" sz="1600" b="0" i="0" u="none" strike="noStrike" dirty="0">
              <a:solidFill>
                <a:srgbClr val="000000"/>
              </a:solidFill>
              <a:effectLst/>
              <a:latin typeface="Comfortaa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Arredondamento gera SQNR ≈ +1 dB sobre o truncamento.</a:t>
            </a: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endParaRPr lang="pt-BR" sz="1600" b="0" i="0" u="none" strike="noStrike" dirty="0">
              <a:solidFill>
                <a:srgbClr val="000000"/>
              </a:solidFill>
              <a:effectLst/>
              <a:latin typeface="Comfortaa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Ambos estão abaixo do teórico (5~6 dB de diferença).</a:t>
            </a:r>
          </a:p>
          <a:p>
            <a:pPr algn="just" rtl="0">
              <a:spcAft>
                <a:spcPts val="1200"/>
              </a:spcAft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Observações específicas:</a:t>
            </a:r>
            <a:endParaRPr lang="pt-BR" sz="28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3 a 6 bits: 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Comfortaa"/>
              </a:rPr>
              <a:t>Simulink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 → Mais próximo do arredondamento.</a:t>
            </a: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endParaRPr lang="pt-BR" sz="1600" b="0" i="0" u="none" strike="noStrike" dirty="0">
              <a:solidFill>
                <a:srgbClr val="000000"/>
              </a:solidFill>
              <a:effectLst/>
              <a:latin typeface="Comfortaa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7 a 9 bits: 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Comfortaa"/>
              </a:rPr>
              <a:t>Simulink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 → Entre truncamento e arredondamento.</a:t>
            </a: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b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</a:br>
            <a:endParaRPr lang="pt-BR" sz="1600" b="0" i="0" u="none" strike="noStrike" dirty="0">
              <a:solidFill>
                <a:srgbClr val="000000"/>
              </a:solidFill>
              <a:effectLst/>
              <a:latin typeface="Comfortaa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10 a 16 bits: </a:t>
            </a:r>
            <a:r>
              <a:rPr lang="pt-BR" sz="1600" b="0" i="0" u="none" strike="noStrike" dirty="0" err="1">
                <a:solidFill>
                  <a:srgbClr val="000000"/>
                </a:solidFill>
                <a:effectLst/>
                <a:latin typeface="Comfortaa"/>
              </a:rPr>
              <a:t>Simulink</a:t>
            </a:r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 → Levemente mais próximo do truncamento.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4103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Sugestões de Melhoria Científica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dirty="0" err="1"/>
              <a:t>Incluir</a:t>
            </a:r>
            <a:r>
              <a:rPr dirty="0"/>
              <a:t> </a:t>
            </a:r>
            <a:r>
              <a:rPr dirty="0" err="1"/>
              <a:t>modelos</a:t>
            </a:r>
            <a:r>
              <a:rPr dirty="0"/>
              <a:t> </a:t>
            </a:r>
            <a:r>
              <a:rPr dirty="0" err="1"/>
              <a:t>matemáticos</a:t>
            </a:r>
            <a:r>
              <a:rPr dirty="0"/>
              <a:t> </a:t>
            </a:r>
            <a:r>
              <a:rPr dirty="0" err="1"/>
              <a:t>formais</a:t>
            </a:r>
            <a:r>
              <a:rPr dirty="0"/>
              <a:t> para </a:t>
            </a:r>
            <a:r>
              <a:rPr dirty="0" err="1"/>
              <a:t>erros</a:t>
            </a:r>
            <a:r>
              <a:rPr dirty="0"/>
              <a:t> de </a:t>
            </a:r>
            <a:r>
              <a:rPr dirty="0" err="1"/>
              <a:t>quantização</a:t>
            </a:r>
            <a:endParaRPr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Explorar</a:t>
            </a:r>
            <a:r>
              <a:rPr dirty="0"/>
              <a:t> </a:t>
            </a:r>
            <a:r>
              <a:rPr dirty="0" err="1"/>
              <a:t>sinais</a:t>
            </a:r>
            <a:r>
              <a:rPr dirty="0"/>
              <a:t> </a:t>
            </a:r>
            <a:r>
              <a:rPr dirty="0" err="1"/>
              <a:t>variados</a:t>
            </a:r>
            <a:r>
              <a:rPr dirty="0"/>
              <a:t> </a:t>
            </a:r>
            <a:r>
              <a:rPr dirty="0" err="1"/>
              <a:t>além</a:t>
            </a:r>
            <a:r>
              <a:rPr dirty="0"/>
              <a:t> da </a:t>
            </a:r>
            <a:r>
              <a:rPr dirty="0" err="1"/>
              <a:t>senóide</a:t>
            </a:r>
            <a:r>
              <a:rPr dirty="0"/>
              <a:t> simples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Análise</a:t>
            </a:r>
            <a:r>
              <a:rPr dirty="0"/>
              <a:t> </a:t>
            </a:r>
            <a:r>
              <a:rPr dirty="0" err="1"/>
              <a:t>estatística</a:t>
            </a:r>
            <a:r>
              <a:rPr dirty="0"/>
              <a:t> dos </a:t>
            </a:r>
            <a:r>
              <a:rPr dirty="0" err="1"/>
              <a:t>resultados</a:t>
            </a:r>
            <a:r>
              <a:rPr dirty="0"/>
              <a:t> (ex.: </a:t>
            </a:r>
            <a:r>
              <a:rPr dirty="0" err="1"/>
              <a:t>desvio</a:t>
            </a:r>
            <a:r>
              <a:rPr dirty="0"/>
              <a:t> </a:t>
            </a:r>
            <a:r>
              <a:rPr dirty="0" err="1"/>
              <a:t>padrão</a:t>
            </a:r>
            <a:r>
              <a:rPr dirty="0"/>
              <a:t>, </a:t>
            </a:r>
            <a:r>
              <a:rPr dirty="0" err="1"/>
              <a:t>variabilidade</a:t>
            </a:r>
            <a:r>
              <a:rPr dirty="0"/>
              <a:t>)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 err="1"/>
              <a:t>Revisar</a:t>
            </a:r>
            <a:r>
              <a:rPr dirty="0"/>
              <a:t> </a:t>
            </a:r>
            <a:r>
              <a:rPr dirty="0" err="1"/>
              <a:t>linguagem</a:t>
            </a:r>
            <a:r>
              <a:rPr dirty="0"/>
              <a:t> </a:t>
            </a:r>
            <a:r>
              <a:rPr dirty="0" err="1"/>
              <a:t>técnica</a:t>
            </a:r>
            <a:r>
              <a:rPr dirty="0"/>
              <a:t> para </a:t>
            </a:r>
            <a:r>
              <a:rPr dirty="0" err="1"/>
              <a:t>maior</a:t>
            </a:r>
            <a:r>
              <a:rPr dirty="0"/>
              <a:t> </a:t>
            </a:r>
            <a:r>
              <a:rPr dirty="0" err="1"/>
              <a:t>precisão</a:t>
            </a:r>
            <a:r>
              <a:rPr dirty="0"/>
              <a:t> e </a:t>
            </a:r>
            <a:r>
              <a:rPr dirty="0" err="1"/>
              <a:t>fluidez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Considerações Finais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t>Trabalho cumpriu o objetivo educacional de comparar métodos de quantização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t>Artigo possui limitações em redação e aprofundamento teórico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t>Importância da quantização em sistemas de comunicação digital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t>Potencial para estudos futuros ampliando as análises apresentadas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Referências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dirty="0"/>
              <a:t>Ahmad, S., Ahmad, I. "Quantization Noise Analysis of Rounding and Truncation Methods for Sinusoidal Signals", IEEE BITCON 202</a:t>
            </a:r>
            <a:r>
              <a:rPr lang="pt-BR" dirty="0"/>
              <a:t>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000"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sz="2400" dirty="0"/>
              <a:t>O que é </a:t>
            </a:r>
            <a:r>
              <a:rPr sz="2400" dirty="0" err="1"/>
              <a:t>ruído</a:t>
            </a:r>
            <a:r>
              <a:rPr sz="2400" dirty="0"/>
              <a:t> de </a:t>
            </a:r>
            <a:r>
              <a:rPr sz="2400" dirty="0" err="1"/>
              <a:t>quantização</a:t>
            </a:r>
            <a:r>
              <a:rPr sz="2400" dirty="0"/>
              <a:t>?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Importância</a:t>
            </a:r>
            <a:r>
              <a:rPr sz="2400" dirty="0"/>
              <a:t> da </a:t>
            </a:r>
            <a:r>
              <a:rPr sz="2400" dirty="0" err="1"/>
              <a:t>quantização</a:t>
            </a:r>
            <a:r>
              <a:rPr sz="2400" dirty="0"/>
              <a:t>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conversão</a:t>
            </a:r>
            <a:r>
              <a:rPr sz="2400" dirty="0"/>
              <a:t> </a:t>
            </a:r>
            <a:r>
              <a:rPr sz="2400" dirty="0" err="1"/>
              <a:t>Analógico</a:t>
            </a:r>
            <a:r>
              <a:rPr sz="2400" dirty="0"/>
              <a:t>-Digital (ADC)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Métodos</a:t>
            </a:r>
            <a:r>
              <a:rPr sz="2400" dirty="0"/>
              <a:t> </a:t>
            </a:r>
            <a:r>
              <a:rPr sz="2400" dirty="0" err="1"/>
              <a:t>estudados</a:t>
            </a:r>
            <a:r>
              <a:rPr sz="2400" dirty="0"/>
              <a:t>: </a:t>
            </a:r>
            <a:r>
              <a:rPr sz="2400" dirty="0" err="1"/>
              <a:t>Arredondamento</a:t>
            </a:r>
            <a:r>
              <a:rPr sz="2400" dirty="0"/>
              <a:t> (Rounding) e </a:t>
            </a:r>
            <a:r>
              <a:rPr sz="2400" dirty="0" err="1"/>
              <a:t>Truncamento</a:t>
            </a:r>
            <a:r>
              <a:rPr sz="2400" dirty="0"/>
              <a:t> (Truncation)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Objetivo</a:t>
            </a:r>
            <a:r>
              <a:rPr sz="2400" dirty="0"/>
              <a:t>: </a:t>
            </a:r>
            <a:r>
              <a:rPr sz="2400" dirty="0" err="1"/>
              <a:t>Analisar</a:t>
            </a:r>
            <a:r>
              <a:rPr sz="2400" dirty="0"/>
              <a:t> o SQNR para </a:t>
            </a:r>
            <a:r>
              <a:rPr sz="2400" dirty="0" err="1"/>
              <a:t>diferentes</a:t>
            </a:r>
            <a:r>
              <a:rPr sz="2400" dirty="0"/>
              <a:t> </a:t>
            </a:r>
            <a:r>
              <a:rPr sz="2400" dirty="0" err="1"/>
              <a:t>níveis</a:t>
            </a:r>
            <a:r>
              <a:rPr sz="2400" dirty="0"/>
              <a:t> de </a:t>
            </a:r>
            <a:r>
              <a:rPr sz="2400" dirty="0" err="1"/>
              <a:t>quantização</a:t>
            </a:r>
            <a:r>
              <a:rPr sz="2400" dirty="0"/>
              <a:t> (3 a 16 bits)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 do Artigo Analisado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000"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sz="2400" dirty="0" err="1"/>
              <a:t>Título</a:t>
            </a:r>
            <a:r>
              <a:rPr sz="2400" dirty="0"/>
              <a:t>: "Quantization Noise Analysis of Rounding and Truncation Methods for Sinusoidal Signals"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Autores</a:t>
            </a:r>
            <a:r>
              <a:rPr sz="2400" dirty="0"/>
              <a:t>: Salim Ahmad, </a:t>
            </a:r>
            <a:r>
              <a:rPr sz="2400" dirty="0" err="1"/>
              <a:t>Imteyaz</a:t>
            </a:r>
            <a:r>
              <a:rPr sz="2400" dirty="0"/>
              <a:t> Ahmad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Evento</a:t>
            </a:r>
            <a:r>
              <a:rPr sz="2400" dirty="0"/>
              <a:t>: IEEE BITCON 2024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Aplicações</a:t>
            </a:r>
            <a:r>
              <a:rPr sz="2400" dirty="0"/>
              <a:t>: </a:t>
            </a:r>
            <a:r>
              <a:rPr sz="2400" dirty="0" err="1"/>
              <a:t>Telecomunicações</a:t>
            </a:r>
            <a:r>
              <a:rPr sz="2400" dirty="0"/>
              <a:t> e </a:t>
            </a:r>
            <a:r>
              <a:rPr sz="2400" dirty="0" err="1"/>
              <a:t>Processamento</a:t>
            </a:r>
            <a:r>
              <a:rPr sz="2400" dirty="0"/>
              <a:t> Digital de </a:t>
            </a:r>
            <a:r>
              <a:rPr sz="2400" dirty="0" err="1"/>
              <a:t>Sinais</a:t>
            </a: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sz="2800" dirty="0" err="1"/>
              <a:t>Cálculo</a:t>
            </a:r>
            <a:r>
              <a:rPr sz="2800" dirty="0"/>
              <a:t> do SQNR </a:t>
            </a:r>
            <a:r>
              <a:rPr sz="2800" dirty="0" err="1"/>
              <a:t>teórico</a:t>
            </a:r>
            <a:r>
              <a:rPr sz="2800" dirty="0"/>
              <a:t>: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800" dirty="0" err="1"/>
              <a:t>SQNR_teórico</a:t>
            </a:r>
            <a:r>
              <a:rPr sz="2800" dirty="0"/>
              <a:t> = 1.76 + 6.02 × b (b = </a:t>
            </a:r>
            <a:r>
              <a:rPr sz="2800" dirty="0" err="1"/>
              <a:t>número</a:t>
            </a:r>
            <a:r>
              <a:rPr sz="2800" dirty="0"/>
              <a:t> de bits)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800" dirty="0" err="1"/>
              <a:t>Simulações</a:t>
            </a:r>
            <a:r>
              <a:rPr sz="2800" dirty="0"/>
              <a:t> </a:t>
            </a:r>
            <a:r>
              <a:rPr sz="2800" dirty="0" err="1"/>
              <a:t>feitas</a:t>
            </a:r>
            <a:r>
              <a:rPr sz="2800" dirty="0"/>
              <a:t> </a:t>
            </a:r>
            <a:r>
              <a:rPr sz="2800" dirty="0" err="1"/>
              <a:t>em</a:t>
            </a:r>
            <a:r>
              <a:rPr sz="2800" dirty="0"/>
              <a:t> Simulink e MATLAB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800" dirty="0" err="1"/>
              <a:t>Comparação</a:t>
            </a:r>
            <a:r>
              <a:rPr sz="2800" dirty="0"/>
              <a:t> entre: SQNR </a:t>
            </a:r>
            <a:r>
              <a:rPr sz="2800" dirty="0" err="1"/>
              <a:t>teórico</a:t>
            </a:r>
            <a:r>
              <a:rPr sz="2800" dirty="0"/>
              <a:t>, </a:t>
            </a:r>
            <a:r>
              <a:rPr sz="2800" dirty="0" err="1"/>
              <a:t>truncamento</a:t>
            </a:r>
            <a:r>
              <a:rPr sz="2800" dirty="0"/>
              <a:t>, </a:t>
            </a:r>
            <a:r>
              <a:rPr sz="2800" dirty="0" err="1"/>
              <a:t>arredondamento</a:t>
            </a:r>
            <a:r>
              <a:rPr sz="2800" dirty="0"/>
              <a:t> e experimental</a:t>
            </a:r>
            <a:r>
              <a:rPr lang="pt-BR" sz="2800" dirty="0"/>
              <a:t>.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Crítica da Escrita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000"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sz="2400" dirty="0" err="1"/>
              <a:t>Estrutura</a:t>
            </a:r>
            <a:r>
              <a:rPr sz="2400" dirty="0"/>
              <a:t> </a:t>
            </a:r>
            <a:r>
              <a:rPr sz="2400" dirty="0" err="1"/>
              <a:t>clara</a:t>
            </a:r>
            <a:r>
              <a:rPr sz="2400" dirty="0"/>
              <a:t>, </a:t>
            </a:r>
            <a:r>
              <a:rPr sz="2400" dirty="0" err="1"/>
              <a:t>porém</a:t>
            </a:r>
            <a:r>
              <a:rPr sz="2400" dirty="0"/>
              <a:t> com </a:t>
            </a:r>
            <a:r>
              <a:rPr sz="2400" dirty="0" err="1"/>
              <a:t>erros</a:t>
            </a:r>
            <a:r>
              <a:rPr sz="2400" dirty="0"/>
              <a:t> </a:t>
            </a:r>
            <a:r>
              <a:rPr sz="2400" dirty="0" err="1"/>
              <a:t>gramaticais</a:t>
            </a:r>
            <a:r>
              <a:rPr sz="2400" dirty="0"/>
              <a:t> e </a:t>
            </a:r>
            <a:r>
              <a:rPr sz="2400" dirty="0" err="1"/>
              <a:t>técnicos</a:t>
            </a:r>
            <a:endParaRPr sz="2400"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Uso</a:t>
            </a:r>
            <a:r>
              <a:rPr sz="2400" dirty="0"/>
              <a:t> </a:t>
            </a:r>
            <a:r>
              <a:rPr sz="2400" dirty="0" err="1"/>
              <a:t>inadequado</a:t>
            </a:r>
            <a:r>
              <a:rPr sz="2400" dirty="0"/>
              <a:t> de </a:t>
            </a:r>
            <a:r>
              <a:rPr sz="2400" dirty="0" err="1"/>
              <a:t>termos</a:t>
            </a:r>
            <a:r>
              <a:rPr sz="2400" dirty="0"/>
              <a:t> </a:t>
            </a:r>
            <a:r>
              <a:rPr sz="2400" dirty="0" err="1"/>
              <a:t>técnicos</a:t>
            </a:r>
            <a:r>
              <a:rPr sz="2400" dirty="0"/>
              <a:t> (ex.: "SQNR error")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Expectativas</a:t>
            </a:r>
            <a:r>
              <a:rPr sz="2400" dirty="0"/>
              <a:t> </a:t>
            </a:r>
            <a:r>
              <a:rPr sz="2400" dirty="0" err="1"/>
              <a:t>criadas</a:t>
            </a:r>
            <a:r>
              <a:rPr sz="2400" dirty="0"/>
              <a:t> pela </a:t>
            </a:r>
            <a:r>
              <a:rPr sz="2400" dirty="0" err="1"/>
              <a:t>introdução</a:t>
            </a:r>
            <a:r>
              <a:rPr sz="2400" dirty="0"/>
              <a:t> </a:t>
            </a:r>
            <a:r>
              <a:rPr sz="2400" dirty="0" err="1"/>
              <a:t>não</a:t>
            </a:r>
            <a:r>
              <a:rPr sz="2400" dirty="0"/>
              <a:t> </a:t>
            </a:r>
            <a:r>
              <a:rPr sz="2400" dirty="0" err="1"/>
              <a:t>totalmente</a:t>
            </a:r>
            <a:r>
              <a:rPr sz="2400" dirty="0"/>
              <a:t> </a:t>
            </a:r>
            <a:r>
              <a:rPr sz="2400" dirty="0" err="1"/>
              <a:t>atendidas</a:t>
            </a:r>
            <a:r>
              <a:rPr sz="2400" dirty="0"/>
              <a:t> no </a:t>
            </a:r>
            <a:r>
              <a:rPr sz="2400" dirty="0" err="1"/>
              <a:t>corpo</a:t>
            </a:r>
            <a:r>
              <a:rPr sz="2400" dirty="0"/>
              <a:t> do </a:t>
            </a:r>
            <a:r>
              <a:rPr sz="2400" dirty="0" err="1"/>
              <a:t>artigo</a:t>
            </a:r>
            <a:endParaRPr sz="2400"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 err="1"/>
              <a:t>Sugestão</a:t>
            </a:r>
            <a:r>
              <a:rPr sz="2400" dirty="0"/>
              <a:t>: </a:t>
            </a:r>
            <a:r>
              <a:rPr sz="2400" dirty="0" err="1"/>
              <a:t>revisão</a:t>
            </a:r>
            <a:r>
              <a:rPr sz="2400" dirty="0"/>
              <a:t> </a:t>
            </a:r>
            <a:r>
              <a:rPr sz="2400" dirty="0" err="1"/>
              <a:t>profissional</a:t>
            </a:r>
            <a:r>
              <a:rPr sz="2400" dirty="0"/>
              <a:t> para </a:t>
            </a:r>
            <a:r>
              <a:rPr sz="2400" dirty="0" err="1"/>
              <a:t>melhorar</a:t>
            </a:r>
            <a:r>
              <a:rPr sz="2400" dirty="0"/>
              <a:t> a </a:t>
            </a:r>
            <a:r>
              <a:rPr sz="2400" dirty="0" err="1"/>
              <a:t>linguagem</a:t>
            </a:r>
            <a:r>
              <a:rPr sz="2400" dirty="0"/>
              <a:t> e </a:t>
            </a:r>
            <a:r>
              <a:rPr sz="2400" dirty="0" err="1"/>
              <a:t>clareza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000"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sz="2400" dirty="0" err="1"/>
              <a:t>Diferença</a:t>
            </a:r>
            <a:r>
              <a:rPr sz="2400" dirty="0"/>
              <a:t> </a:t>
            </a:r>
            <a:r>
              <a:rPr sz="2400" dirty="0" err="1"/>
              <a:t>média</a:t>
            </a:r>
            <a:r>
              <a:rPr sz="2400" dirty="0"/>
              <a:t> de ~1 dB entre SQNR </a:t>
            </a:r>
            <a:r>
              <a:rPr sz="2400" dirty="0" err="1"/>
              <a:t>por</a:t>
            </a:r>
            <a:r>
              <a:rPr sz="2400" dirty="0"/>
              <a:t> </a:t>
            </a:r>
            <a:r>
              <a:rPr sz="2400" dirty="0" err="1"/>
              <a:t>truncamento</a:t>
            </a:r>
            <a:r>
              <a:rPr sz="2400" dirty="0"/>
              <a:t> e </a:t>
            </a:r>
            <a:r>
              <a:rPr sz="2400" dirty="0" err="1"/>
              <a:t>arredondamento</a:t>
            </a:r>
            <a:endParaRPr sz="2400"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/>
              <a:t>Para bitrates </a:t>
            </a:r>
            <a:r>
              <a:rPr sz="2400" dirty="0" err="1"/>
              <a:t>maiores</a:t>
            </a:r>
            <a:r>
              <a:rPr sz="2400" dirty="0"/>
              <a:t> (&gt;10 bits), </a:t>
            </a:r>
            <a:r>
              <a:rPr sz="2400" dirty="0" err="1"/>
              <a:t>truncamento</a:t>
            </a:r>
            <a:r>
              <a:rPr sz="2400" dirty="0"/>
              <a:t> </a:t>
            </a:r>
            <a:r>
              <a:rPr sz="2400" dirty="0" err="1"/>
              <a:t>apresenta</a:t>
            </a:r>
            <a:r>
              <a:rPr sz="2400" dirty="0"/>
              <a:t> </a:t>
            </a:r>
            <a:r>
              <a:rPr sz="2400" dirty="0" err="1"/>
              <a:t>resultados</a:t>
            </a:r>
            <a:r>
              <a:rPr sz="2400" dirty="0"/>
              <a:t> </a:t>
            </a:r>
            <a:r>
              <a:rPr sz="2400" dirty="0" err="1"/>
              <a:t>próximos</a:t>
            </a:r>
            <a:r>
              <a:rPr sz="2400" dirty="0"/>
              <a:t> </a:t>
            </a:r>
            <a:r>
              <a:rPr sz="2400" dirty="0" err="1"/>
              <a:t>ao</a:t>
            </a:r>
            <a:r>
              <a:rPr sz="2400" dirty="0"/>
              <a:t> </a:t>
            </a:r>
            <a:r>
              <a:rPr sz="2400" dirty="0" err="1"/>
              <a:t>arredondamento</a:t>
            </a:r>
            <a:endParaRPr sz="2400"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/>
              <a:t>SQNR experimental </a:t>
            </a:r>
            <a:r>
              <a:rPr sz="2400" dirty="0" err="1"/>
              <a:t>tende</a:t>
            </a:r>
            <a:r>
              <a:rPr sz="2400" dirty="0"/>
              <a:t> a </a:t>
            </a:r>
            <a:r>
              <a:rPr sz="2400" dirty="0" err="1"/>
              <a:t>aproximar</a:t>
            </a:r>
            <a:r>
              <a:rPr sz="2400" dirty="0"/>
              <a:t>-se </a:t>
            </a:r>
            <a:r>
              <a:rPr sz="2400" dirty="0" err="1"/>
              <a:t>mais</a:t>
            </a:r>
            <a:r>
              <a:rPr sz="2400" dirty="0"/>
              <a:t> do </a:t>
            </a:r>
            <a:r>
              <a:rPr sz="2400" dirty="0" err="1"/>
              <a:t>truncamento</a:t>
            </a:r>
            <a:r>
              <a:rPr sz="2400" dirty="0"/>
              <a:t>, mas com </a:t>
            </a:r>
            <a:r>
              <a:rPr sz="2400" dirty="0" err="1"/>
              <a:t>variações</a:t>
            </a:r>
            <a:endParaRPr sz="2400" dirty="0"/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sz="2400" dirty="0"/>
              <a:t>A </a:t>
            </a:r>
            <a:r>
              <a:rPr sz="2400" dirty="0" err="1"/>
              <a:t>precisão</a:t>
            </a:r>
            <a:r>
              <a:rPr sz="2400" dirty="0"/>
              <a:t> </a:t>
            </a:r>
            <a:r>
              <a:rPr sz="2400" dirty="0" err="1"/>
              <a:t>melhora</a:t>
            </a:r>
            <a:r>
              <a:rPr sz="2400" dirty="0"/>
              <a:t> com o </a:t>
            </a:r>
            <a:r>
              <a:rPr sz="2400" dirty="0" err="1"/>
              <a:t>aumento</a:t>
            </a:r>
            <a:r>
              <a:rPr sz="2400" dirty="0"/>
              <a:t> do </a:t>
            </a:r>
            <a:r>
              <a:rPr sz="2400" dirty="0" err="1"/>
              <a:t>número</a:t>
            </a:r>
            <a:r>
              <a:rPr sz="2400" dirty="0"/>
              <a:t> de bits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Tabela</a:t>
            </a:r>
            <a:r>
              <a:rPr dirty="0"/>
              <a:t> de </a:t>
            </a:r>
            <a:r>
              <a:rPr dirty="0" err="1"/>
              <a:t>Resultados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0988"/>
            <a:ext cx="8229600" cy="1143000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 algn="l">
              <a:spcAft>
                <a:spcPts val="800"/>
              </a:spcAft>
              <a:defRPr sz="1800" b="1">
                <a:latin typeface="Calibri"/>
              </a:defRPr>
            </a:pPr>
            <a:r>
              <a:rPr dirty="0" err="1"/>
              <a:t>Resumo</a:t>
            </a:r>
            <a:r>
              <a:rPr dirty="0"/>
              <a:t> da </a:t>
            </a:r>
            <a:r>
              <a:rPr dirty="0" err="1"/>
              <a:t>tabela</a:t>
            </a:r>
            <a:r>
              <a:rPr dirty="0"/>
              <a:t> 1 do </a:t>
            </a:r>
            <a:r>
              <a:rPr dirty="0" err="1"/>
              <a:t>relatório</a:t>
            </a:r>
            <a:r>
              <a:rPr dirty="0"/>
              <a:t>:</a:t>
            </a:r>
          </a:p>
          <a:p>
            <a:pPr algn="l">
              <a:spcAft>
                <a:spcPts val="800"/>
              </a:spcAft>
              <a:defRPr sz="1800">
                <a:latin typeface="Calibri"/>
              </a:defRPr>
            </a:pPr>
            <a:r>
              <a:rPr dirty="0"/>
              <a:t>- SQNR para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níveis</a:t>
            </a:r>
            <a:r>
              <a:rPr dirty="0"/>
              <a:t> de bits e </a:t>
            </a:r>
            <a:r>
              <a:rPr dirty="0" err="1"/>
              <a:t>métodos</a:t>
            </a:r>
            <a:r>
              <a:rPr dirty="0"/>
              <a:t> de </a:t>
            </a:r>
            <a:r>
              <a:rPr dirty="0" err="1"/>
              <a:t>quantização</a:t>
            </a:r>
            <a:r>
              <a:rPr lang="pt-BR" dirty="0"/>
              <a:t>.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FF0C052-81C9-BD76-387D-864C8E218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11" y="2403989"/>
            <a:ext cx="7765636" cy="417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7137E-2207-3BD1-0A23-7854C8221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250A9-190D-25CD-DF3F-8549677E9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do artigo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9B9697-55D0-5020-9D6F-26ADD96B2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25" y="1681163"/>
            <a:ext cx="638175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8E0B8BB-A3F2-953B-642E-113061E49811}"/>
              </a:ext>
            </a:extLst>
          </p:cNvPr>
          <p:cNvSpPr txBox="1"/>
          <p:nvPr/>
        </p:nvSpPr>
        <p:spPr>
          <a:xfrm>
            <a:off x="1224116" y="5176838"/>
            <a:ext cx="74626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 rtl="0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Figura 3. Gráfico entre o número de bits e SQNR (fórmula), SQNR (experimental), SQNR (truncamento) e SQNR (arredondamento). </a:t>
            </a:r>
            <a:r>
              <a:rPr lang="pt-BR" dirty="0">
                <a:solidFill>
                  <a:srgbClr val="000000"/>
                </a:solidFill>
                <a:latin typeface="Comfortaa"/>
              </a:rPr>
              <a:t>(Original do artigo)</a:t>
            </a:r>
            <a:endParaRPr lang="pt-BR" b="0" dirty="0">
              <a:effectLst/>
            </a:endParaRPr>
          </a:p>
          <a:p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654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802B8-3294-69AC-81CA-ABDA7311A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CE9-2831-667A-0F1E-15CFFA2FF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 reproduzido</a:t>
            </a:r>
            <a:endParaRPr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8983F98-89DE-0352-5C9C-4B9F1DFCD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074" y="1217971"/>
            <a:ext cx="6381750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AC44535-8287-3E71-2857-5ECCF9B1D2B9}"/>
              </a:ext>
            </a:extLst>
          </p:cNvPr>
          <p:cNvSpPr txBox="1"/>
          <p:nvPr/>
        </p:nvSpPr>
        <p:spPr>
          <a:xfrm>
            <a:off x="1371600" y="4587115"/>
            <a:ext cx="7315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 rtl="0"/>
            <a:r>
              <a:rPr lang="pt-BR" sz="1600" b="0" i="0" u="none" strike="noStrike" dirty="0">
                <a:solidFill>
                  <a:srgbClr val="000000"/>
                </a:solidFill>
                <a:effectLst/>
                <a:latin typeface="Comfortaa"/>
              </a:rPr>
              <a:t>Figura 4. Gráfico entre o número de bits e SQNR (fórmula), SQNR (experimental), SQNR (truncamento) e SQNR (arredondamento)</a:t>
            </a:r>
            <a:br>
              <a:rPr lang="pt-BR" sz="1600" dirty="0"/>
            </a:b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37370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659</Words>
  <Application>Microsoft Office PowerPoint</Application>
  <PresentationFormat>Apresentação na tela (4:3)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Comfortaa</vt:lpstr>
      <vt:lpstr>Comfortaa Medium</vt:lpstr>
      <vt:lpstr>Office Theme</vt:lpstr>
      <vt:lpstr>TP547 - Princípios de Simulação de Sistemas de Comunicação (2025/1)</vt:lpstr>
      <vt:lpstr>Introdução</vt:lpstr>
      <vt:lpstr>Contexto do Artigo Analisado</vt:lpstr>
      <vt:lpstr>Metodologia</vt:lpstr>
      <vt:lpstr>Análise Crítica da Escrita</vt:lpstr>
      <vt:lpstr>Resultados Principais</vt:lpstr>
      <vt:lpstr>Tabela de Resultados</vt:lpstr>
      <vt:lpstr>Gráfico do artigo</vt:lpstr>
      <vt:lpstr>Gráfico reproduzido</vt:lpstr>
      <vt:lpstr>Conclusões do Relatório</vt:lpstr>
      <vt:lpstr>Conclusões do Relatório</vt:lpstr>
      <vt:lpstr>Conclusões do Relatório</vt:lpstr>
      <vt:lpstr>Sugestões de Melhoria Científica</vt:lpstr>
      <vt:lpstr>Considerações Finais</vt:lpstr>
      <vt:lpstr>Referências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DANY DA DENI BABY</cp:lastModifiedBy>
  <cp:revision>2</cp:revision>
  <dcterms:created xsi:type="dcterms:W3CDTF">2013-01-27T09:14:16Z</dcterms:created>
  <dcterms:modified xsi:type="dcterms:W3CDTF">2025-06-03T02:51:19Z</dcterms:modified>
  <cp:category/>
</cp:coreProperties>
</file>