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64" r:id="rId3"/>
    <p:sldId id="262" r:id="rId4"/>
    <p:sldId id="276" r:id="rId5"/>
    <p:sldId id="257" r:id="rId6"/>
    <p:sldId id="258" r:id="rId7"/>
    <p:sldId id="265" r:id="rId8"/>
    <p:sldId id="268" r:id="rId9"/>
    <p:sldId id="274" r:id="rId10"/>
    <p:sldId id="259" r:id="rId11"/>
    <p:sldId id="271" r:id="rId12"/>
    <p:sldId id="269" r:id="rId13"/>
    <p:sldId id="260" r:id="rId14"/>
    <p:sldId id="270" r:id="rId15"/>
    <p:sldId id="261" r:id="rId16"/>
    <p:sldId id="275" r:id="rId17"/>
    <p:sldId id="277" r:id="rId18"/>
    <p:sldId id="267" r:id="rId19"/>
    <p:sldId id="266" r:id="rId20"/>
    <p:sldId id="278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80" autoAdjust="0"/>
  </p:normalViewPr>
  <p:slideViewPr>
    <p:cSldViewPr>
      <p:cViewPr>
        <p:scale>
          <a:sx n="100" d="100"/>
          <a:sy n="100" d="100"/>
        </p:scale>
        <p:origin x="-883" y="3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14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07/06/2016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Daniel Reis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busca</a:t>
            </a:r>
            <a:r>
              <a:rPr lang="pt-BR" dirty="0" err="1" smtClean="0">
                <a:solidFill>
                  <a:srgbClr val="C00000"/>
                </a:solidFill>
              </a:rPr>
              <a:t>TOP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Desenvolvido em Python</a:t>
            </a:r>
          </a:p>
          <a:p>
            <a:r>
              <a:rPr lang="pt-BR" dirty="0" smtClean="0"/>
              <a:t>Extrai os seguintes campos dos documentos da Wikipédia:</a:t>
            </a:r>
          </a:p>
          <a:p>
            <a:pPr lvl="1"/>
            <a:r>
              <a:rPr lang="pt-BR" dirty="0" smtClean="0">
                <a:solidFill>
                  <a:srgbClr val="C00000"/>
                </a:solidFill>
              </a:rPr>
              <a:t>Título</a:t>
            </a:r>
          </a:p>
          <a:p>
            <a:pPr lvl="1"/>
            <a:r>
              <a:rPr lang="pt-BR" dirty="0" smtClean="0">
                <a:solidFill>
                  <a:srgbClr val="C00000"/>
                </a:solidFill>
              </a:rPr>
              <a:t>Descrição</a:t>
            </a:r>
            <a:r>
              <a:rPr lang="pt-BR" dirty="0" smtClean="0"/>
              <a:t>: primeiros 200 caracteres dentro do conteúdo contido nos parágrafos, sem processamento</a:t>
            </a:r>
          </a:p>
          <a:p>
            <a:pPr lvl="1"/>
            <a:r>
              <a:rPr lang="pt-BR" dirty="0" smtClean="0">
                <a:solidFill>
                  <a:srgbClr val="C00000"/>
                </a:solidFill>
              </a:rPr>
              <a:t>Texto</a:t>
            </a:r>
            <a:r>
              <a:rPr lang="pt-BR" dirty="0" smtClean="0"/>
              <a:t>: conteúdo completo contido nos parágrafos, após a </a:t>
            </a:r>
            <a:r>
              <a:rPr lang="pt-BR" dirty="0" err="1" smtClean="0"/>
              <a:t>tokenização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C00000"/>
                </a:solidFill>
              </a:rPr>
              <a:t>Categorias </a:t>
            </a:r>
          </a:p>
          <a:p>
            <a:pPr lvl="1"/>
            <a:r>
              <a:rPr lang="pt-BR" dirty="0" err="1" smtClean="0">
                <a:solidFill>
                  <a:srgbClr val="C00000"/>
                </a:solidFill>
              </a:rPr>
              <a:t>Length</a:t>
            </a:r>
            <a:r>
              <a:rPr lang="pt-BR" dirty="0" smtClean="0"/>
              <a:t>: quantidade de termos dentro do campo “Texto”</a:t>
            </a:r>
          </a:p>
        </p:txBody>
      </p:sp>
    </p:spTree>
    <p:extLst>
      <p:ext uri="{BB962C8B-B14F-4D97-AF65-F5344CB8AC3E}">
        <p14:creationId xmlns:p14="http://schemas.microsoft.com/office/powerpoint/2010/main" val="33655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Foi utilizada a </a:t>
            </a:r>
            <a:r>
              <a:rPr lang="pt-BR" dirty="0"/>
              <a:t>biblioteca Natural </a:t>
            </a:r>
            <a:r>
              <a:rPr lang="pt-BR" dirty="0" err="1"/>
              <a:t>Language</a:t>
            </a:r>
            <a:r>
              <a:rPr lang="pt-BR" dirty="0"/>
              <a:t> Toolkit (</a:t>
            </a:r>
            <a:r>
              <a:rPr lang="pt-BR" dirty="0" err="1"/>
              <a:t>nltk</a:t>
            </a:r>
            <a:r>
              <a:rPr lang="pt-BR" dirty="0"/>
              <a:t>) para </a:t>
            </a:r>
            <a:r>
              <a:rPr lang="pt-BR" dirty="0" err="1"/>
              <a:t>stopwords</a:t>
            </a:r>
            <a:r>
              <a:rPr lang="pt-BR" dirty="0"/>
              <a:t> e </a:t>
            </a:r>
            <a:r>
              <a:rPr lang="pt-BR" dirty="0" err="1"/>
              <a:t>stemming</a:t>
            </a:r>
            <a:endParaRPr lang="pt-BR" dirty="0"/>
          </a:p>
          <a:p>
            <a:r>
              <a:rPr lang="pt-BR" dirty="0"/>
              <a:t>Realiza os seguintes processamentos no texto:</a:t>
            </a:r>
          </a:p>
          <a:p>
            <a:pPr lvl="1"/>
            <a:r>
              <a:rPr lang="pt-BR" dirty="0"/>
              <a:t>Remoção de sinais de pontuação, acentos, caracteres especiais e números, utilizando expressão regular ([^a-</a:t>
            </a:r>
            <a:r>
              <a:rPr lang="pt-BR" dirty="0" err="1"/>
              <a:t>zA</a:t>
            </a:r>
            <a:r>
              <a:rPr lang="pt-BR" dirty="0"/>
              <a:t>-Z</a:t>
            </a:r>
            <a:r>
              <a:rPr lang="pt-BR" dirty="0" smtClean="0"/>
              <a:t>])</a:t>
            </a:r>
            <a:endParaRPr lang="pt-BR" dirty="0"/>
          </a:p>
          <a:p>
            <a:pPr lvl="1"/>
            <a:r>
              <a:rPr lang="pt-BR" dirty="0"/>
              <a:t>Remoção de </a:t>
            </a:r>
            <a:r>
              <a:rPr lang="pt-BR" dirty="0" err="1"/>
              <a:t>stopwords</a:t>
            </a:r>
            <a:r>
              <a:rPr lang="pt-BR" dirty="0"/>
              <a:t> (português)</a:t>
            </a:r>
          </a:p>
          <a:p>
            <a:pPr lvl="1"/>
            <a:r>
              <a:rPr lang="pt-BR" dirty="0" err="1"/>
              <a:t>Stemming</a:t>
            </a:r>
            <a:r>
              <a:rPr lang="pt-BR" dirty="0"/>
              <a:t> (algoritmo de Porter)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2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Extrator -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pt-BR" dirty="0"/>
              <a:t>1941 documentos em </a:t>
            </a:r>
            <a:r>
              <a:rPr lang="pt-BR" dirty="0" smtClean="0"/>
              <a:t>49,31 segundos: 39,36doc/</a:t>
            </a:r>
            <a:r>
              <a:rPr lang="pt-BR" dirty="0" err="1" smtClean="0"/>
              <a:t>seg</a:t>
            </a:r>
            <a:endParaRPr lang="pt-BR" dirty="0"/>
          </a:p>
        </p:txBody>
      </p:sp>
      <p:pic>
        <p:nvPicPr>
          <p:cNvPr id="5" name="Picture 2" descr="C:\Users\Daniel\Desktop\prints\Extr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6" y="2204864"/>
            <a:ext cx="864096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44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Desenvolvido em Python</a:t>
            </a:r>
          </a:p>
          <a:p>
            <a:r>
              <a:rPr lang="pt-BR" dirty="0" smtClean="0"/>
              <a:t>Cria um índice invertido para os termos presentes no texto, contendo:</a:t>
            </a:r>
          </a:p>
          <a:p>
            <a:pPr lvl="1"/>
            <a:r>
              <a:rPr lang="pt-BR" dirty="0" err="1" smtClean="0"/>
              <a:t>ni</a:t>
            </a:r>
            <a:r>
              <a:rPr lang="pt-BR" dirty="0" smtClean="0"/>
              <a:t>: em quantos documentos o termo aparece</a:t>
            </a:r>
          </a:p>
          <a:p>
            <a:pPr lvl="1"/>
            <a:r>
              <a:rPr lang="pt-BR" dirty="0" err="1" smtClean="0"/>
              <a:t>fi</a:t>
            </a:r>
            <a:r>
              <a:rPr lang="pt-BR" dirty="0" smtClean="0"/>
              <a:t>: frequência do termo no documento</a:t>
            </a:r>
          </a:p>
          <a:p>
            <a:pPr lvl="1"/>
            <a:r>
              <a:rPr lang="pt-BR" dirty="0" smtClean="0"/>
              <a:t>Posições em que o termo ocorre no documento </a:t>
            </a:r>
          </a:p>
          <a:p>
            <a:pPr marL="27432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0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Indexador -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47.175 documentos indexados:</a:t>
            </a:r>
          </a:p>
          <a:p>
            <a:pPr lvl="1"/>
            <a:r>
              <a:rPr lang="pt-BR" dirty="0" smtClean="0"/>
              <a:t>262.437 termos</a:t>
            </a:r>
          </a:p>
          <a:p>
            <a:pPr lvl="1"/>
            <a:r>
              <a:rPr lang="pt-BR" dirty="0" smtClean="0"/>
              <a:t>600,542 MB</a:t>
            </a:r>
          </a:p>
          <a:p>
            <a:pPr lvl="1"/>
            <a:r>
              <a:rPr lang="pt-BR" dirty="0" smtClean="0"/>
              <a:t>600,542 MB / </a:t>
            </a:r>
            <a:r>
              <a:rPr lang="pt-BR" dirty="0"/>
              <a:t>3,508GB </a:t>
            </a:r>
            <a:r>
              <a:rPr lang="pt-BR" dirty="0" smtClean="0"/>
              <a:t>: 17,11% de compressão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392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Ranking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mtClean="0"/>
              <a:t>Modelo </a:t>
            </a:r>
            <a:r>
              <a:rPr lang="pt-BR" smtClean="0"/>
              <a:t>BM-25</a:t>
            </a:r>
            <a:endParaRPr lang="pt-BR" dirty="0"/>
          </a:p>
          <a:p>
            <a:r>
              <a:rPr lang="pt-BR" dirty="0" smtClean="0"/>
              <a:t>Utilizados como parâmetros k=1 e b=0.25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4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Interface web</a:t>
            </a:r>
          </a:p>
          <a:p>
            <a:r>
              <a:rPr lang="pt-BR" dirty="0" smtClean="0"/>
              <a:t>Utilizados no desenvolvimento:</a:t>
            </a:r>
          </a:p>
          <a:p>
            <a:pPr lvl="1"/>
            <a:r>
              <a:rPr lang="pt-BR" dirty="0" smtClean="0"/>
              <a:t>HTML5</a:t>
            </a:r>
          </a:p>
          <a:p>
            <a:pPr lvl="1"/>
            <a:r>
              <a:rPr lang="pt-BR" dirty="0" smtClean="0"/>
              <a:t>CSS</a:t>
            </a:r>
          </a:p>
          <a:p>
            <a:pPr lvl="1"/>
            <a:r>
              <a:rPr lang="pt-BR" dirty="0" err="1" smtClean="0"/>
              <a:t>Jquery</a:t>
            </a:r>
            <a:endParaRPr lang="pt-BR" dirty="0" smtClean="0"/>
          </a:p>
          <a:p>
            <a:pPr lvl="1"/>
            <a:r>
              <a:rPr lang="pt-BR" dirty="0" smtClean="0"/>
              <a:t>PHP</a:t>
            </a:r>
          </a:p>
          <a:p>
            <a:r>
              <a:rPr lang="pt-BR" dirty="0" smtClean="0"/>
              <a:t>Disponível no endereço: </a:t>
            </a:r>
          </a:p>
          <a:p>
            <a:pPr lvl="1"/>
            <a:r>
              <a:rPr lang="pt-BR" dirty="0" smtClean="0"/>
              <a:t>http://192.99.58.107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9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 descr="D:\Downloads\inter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6" y="2348880"/>
            <a:ext cx="7704856" cy="273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9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Ranking - Resultados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72997315"/>
              </p:ext>
            </p:extLst>
          </p:nvPr>
        </p:nvGraphicFramePr>
        <p:xfrm>
          <a:off x="301625" y="1527175"/>
          <a:ext cx="8504238" cy="316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071"/>
                <a:gridCol w="1368152"/>
                <a:gridCol w="1440160"/>
                <a:gridCol w="1584176"/>
                <a:gridCol w="1368152"/>
                <a:gridCol w="12095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Busca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#</a:t>
                      </a:r>
                      <a:r>
                        <a:rPr lang="pt-BR" sz="1400" dirty="0" err="1" smtClean="0"/>
                        <a:t>Docs</a:t>
                      </a:r>
                      <a:r>
                        <a:rPr lang="pt-BR" sz="1400" dirty="0" smtClean="0"/>
                        <a:t> Relevantes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#</a:t>
                      </a:r>
                      <a:r>
                        <a:rPr lang="pt-BR" sz="1400" dirty="0" err="1" smtClean="0"/>
                        <a:t>Docs</a:t>
                      </a:r>
                      <a:r>
                        <a:rPr lang="pt-BR" sz="1400" baseline="0" dirty="0" smtClean="0"/>
                        <a:t> Retornados</a:t>
                      </a:r>
                      <a:endParaRPr lang="pt-B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#</a:t>
                      </a:r>
                      <a:r>
                        <a:rPr lang="pt-BR" sz="1400" dirty="0" err="1" smtClean="0"/>
                        <a:t>Docs</a:t>
                      </a:r>
                      <a:r>
                        <a:rPr lang="pt-BR" sz="1400" baseline="0" dirty="0" smtClean="0"/>
                        <a:t> relevantes retornados</a:t>
                      </a:r>
                      <a:endParaRPr lang="pt-B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Precisão</a:t>
                      </a:r>
                    </a:p>
                    <a:p>
                      <a:pPr algn="ctr"/>
                      <a:r>
                        <a:rPr lang="pt-BR" sz="1400" dirty="0" smtClean="0"/>
                        <a:t>(P@100)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Revocação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Lava</a:t>
                      </a:r>
                      <a:r>
                        <a:rPr lang="pt-BR" sz="1600" baseline="0" dirty="0" smtClean="0"/>
                        <a:t> jato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Jair Bolsonaro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Barack Obama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79%</a:t>
                      </a:r>
                      <a:endParaRPr lang="pt-BR" dirty="0"/>
                    </a:p>
                  </a:txBody>
                  <a:tcPr/>
                </a:tc>
              </a:tr>
              <a:tr h="417825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Marxismo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159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95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95%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Filosofia grega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4370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Computação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89%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2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Ranking-Resultados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59443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2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Estrutura da Máquina</a:t>
            </a:r>
          </a:p>
          <a:p>
            <a:r>
              <a:rPr lang="pt-BR" dirty="0" smtClean="0"/>
              <a:t>Coletor</a:t>
            </a:r>
          </a:p>
          <a:p>
            <a:r>
              <a:rPr lang="pt-BR" dirty="0" smtClean="0"/>
              <a:t>Extrator</a:t>
            </a:r>
          </a:p>
          <a:p>
            <a:r>
              <a:rPr lang="pt-BR" dirty="0" smtClean="0"/>
              <a:t>Indexador</a:t>
            </a:r>
          </a:p>
          <a:p>
            <a:r>
              <a:rPr lang="pt-BR" dirty="0" smtClean="0"/>
              <a:t>Ranking</a:t>
            </a:r>
          </a:p>
          <a:p>
            <a:r>
              <a:rPr lang="pt-BR" dirty="0" smtClean="0"/>
              <a:t>Interface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3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Sistema simples e extensível </a:t>
            </a:r>
          </a:p>
          <a:p>
            <a:r>
              <a:rPr lang="pt-BR" dirty="0" smtClean="0"/>
              <a:t>Interface minimalista e fácil de usar</a:t>
            </a:r>
          </a:p>
          <a:p>
            <a:r>
              <a:rPr lang="pt-BR" dirty="0" smtClean="0"/>
              <a:t>Boa eficiência no tempo de processamento para a maioria dos componentes</a:t>
            </a:r>
          </a:p>
          <a:p>
            <a:r>
              <a:rPr lang="pt-BR" dirty="0" smtClean="0"/>
              <a:t>Alta taxa de falsos positivos em algumas buscas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360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352928" cy="4525963"/>
          </a:xfrm>
        </p:spPr>
        <p:txBody>
          <a:bodyPr/>
          <a:lstStyle/>
          <a:p>
            <a:r>
              <a:rPr lang="pt-BR" dirty="0" smtClean="0"/>
              <a:t>Criação de um motor de buscas </a:t>
            </a:r>
          </a:p>
          <a:p>
            <a:r>
              <a:rPr lang="pt-BR" dirty="0" smtClean="0"/>
              <a:t>Foco na Wikipédia em português</a:t>
            </a:r>
          </a:p>
          <a:p>
            <a:r>
              <a:rPr lang="pt-BR" dirty="0" smtClean="0"/>
              <a:t>Objetivos:</a:t>
            </a:r>
          </a:p>
          <a:p>
            <a:pPr lvl="1"/>
            <a:r>
              <a:rPr lang="pt-BR" dirty="0" smtClean="0"/>
              <a:t>Resultados relevantes para o usuário</a:t>
            </a:r>
          </a:p>
          <a:p>
            <a:pPr lvl="1"/>
            <a:r>
              <a:rPr lang="pt-BR" dirty="0" smtClean="0"/>
              <a:t>Tempo de processamento satisfatório para os componentes</a:t>
            </a:r>
          </a:p>
          <a:p>
            <a:pPr lvl="1"/>
            <a:r>
              <a:rPr lang="pt-BR" dirty="0" smtClean="0"/>
              <a:t>Facilidade para utilizar o </a:t>
            </a:r>
            <a:r>
              <a:rPr lang="pt-BR" dirty="0" smtClean="0"/>
              <a:t>sistema</a:t>
            </a:r>
          </a:p>
          <a:p>
            <a:pPr lvl="1"/>
            <a:r>
              <a:rPr lang="pt-BR" dirty="0" smtClean="0"/>
              <a:t>Arquitetura modular, com boa </a:t>
            </a:r>
            <a:r>
              <a:rPr lang="pt-BR" dirty="0" err="1" smtClean="0"/>
              <a:t>reusabilidade</a:t>
            </a:r>
            <a:r>
              <a:rPr lang="pt-BR" dirty="0" smtClean="0"/>
              <a:t> e extensibilidade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4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Máquina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D:\Downloads\estrutur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844824"/>
            <a:ext cx="847840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024744" cy="720080"/>
          </a:xfrm>
        </p:spPr>
        <p:txBody>
          <a:bodyPr>
            <a:normAutofit/>
          </a:bodyPr>
          <a:lstStyle/>
          <a:p>
            <a:r>
              <a:rPr lang="pt-BR" dirty="0" smtClean="0"/>
              <a:t>Estrutura da Máquina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 descr="D:\Downloads\estrutu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604867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4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1048"/>
            <a:ext cx="739045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7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Desenvolvido em PHP</a:t>
            </a:r>
          </a:p>
          <a:p>
            <a:r>
              <a:rPr lang="pt-BR" dirty="0" smtClean="0"/>
              <a:t>Utiliza busca em largura</a:t>
            </a:r>
          </a:p>
          <a:p>
            <a:r>
              <a:rPr lang="pt-BR" dirty="0" smtClean="0"/>
              <a:t>Política de cortesia (</a:t>
            </a:r>
            <a:r>
              <a:rPr lang="pt-BR" dirty="0" err="1" smtClean="0"/>
              <a:t>politeness</a:t>
            </a:r>
            <a:r>
              <a:rPr lang="pt-BR" dirty="0" smtClean="0"/>
              <a:t>): intervalo entre duas coletas bem-sucedidas não pode ser menor que 1 segundo</a:t>
            </a:r>
          </a:p>
          <a:p>
            <a:r>
              <a:rPr lang="pt-BR" dirty="0" smtClean="0"/>
              <a:t>Já possui alguns filtros para garantir o download apenas de entidades dentro da Wikipédia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 descr="D:\Downloads\cole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69160"/>
            <a:ext cx="559396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Coletor -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56.072 documentos da </a:t>
            </a:r>
            <a:r>
              <a:rPr lang="pt-BR" dirty="0" err="1" smtClean="0"/>
              <a:t>wikipédia</a:t>
            </a:r>
            <a:r>
              <a:rPr lang="pt-BR" dirty="0" smtClean="0"/>
              <a:t> em português:</a:t>
            </a:r>
          </a:p>
          <a:p>
            <a:pPr lvl="1"/>
            <a:r>
              <a:rPr lang="pt-BR" dirty="0" smtClean="0"/>
              <a:t>4,17 GB ocupados pelas páginas </a:t>
            </a:r>
            <a:r>
              <a:rPr lang="pt-BR" dirty="0" err="1" smtClean="0"/>
              <a:t>html</a:t>
            </a:r>
            <a:r>
              <a:rPr lang="pt-BR" dirty="0" smtClean="0"/>
              <a:t> coletadas</a:t>
            </a:r>
          </a:p>
          <a:p>
            <a:pPr lvl="1"/>
            <a:r>
              <a:rPr lang="pt-BR" dirty="0" smtClean="0"/>
              <a:t>Média de 74,368 KB/</a:t>
            </a:r>
            <a:r>
              <a:rPr lang="pt-BR" dirty="0" err="1" smtClean="0"/>
              <a:t>doc</a:t>
            </a:r>
            <a:r>
              <a:rPr lang="pt-BR" dirty="0" smtClean="0"/>
              <a:t> </a:t>
            </a:r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50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Coletor -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826 documentos em 1147 segundos</a:t>
            </a:r>
          </a:p>
          <a:p>
            <a:r>
              <a:rPr lang="pt-BR" sz="2400" dirty="0" smtClean="0"/>
              <a:t> média de 1,32 </a:t>
            </a:r>
            <a:r>
              <a:rPr lang="pt-BR" sz="2400" dirty="0" err="1" smtClean="0"/>
              <a:t>seg</a:t>
            </a:r>
            <a:r>
              <a:rPr lang="pt-BR" sz="2400" dirty="0" smtClean="0"/>
              <a:t>/</a:t>
            </a:r>
            <a:r>
              <a:rPr lang="pt-BR" sz="2400" dirty="0" err="1" smtClean="0"/>
              <a:t>doc</a:t>
            </a:r>
            <a:endParaRPr lang="pt-BR" sz="2400" dirty="0"/>
          </a:p>
        </p:txBody>
      </p:sp>
      <p:pic>
        <p:nvPicPr>
          <p:cNvPr id="3075" name="Picture 3" descr="C:\Users\Daniel\Desktop\prints\cole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352928" cy="35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8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932</TotalTime>
  <Words>428</Words>
  <Application>Microsoft Office PowerPoint</Application>
  <PresentationFormat>Apresentação na tela (4:3)</PresentationFormat>
  <Paragraphs>117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Cívico</vt:lpstr>
      <vt:lpstr>buscaTOP</vt:lpstr>
      <vt:lpstr>Agenda</vt:lpstr>
      <vt:lpstr>Introdução</vt:lpstr>
      <vt:lpstr>Estrutura da Máquina</vt:lpstr>
      <vt:lpstr>Estrutura da Máquina</vt:lpstr>
      <vt:lpstr>Coletor</vt:lpstr>
      <vt:lpstr>Coletor</vt:lpstr>
      <vt:lpstr>Coletor - Resultados</vt:lpstr>
      <vt:lpstr>Coletor - Resultados</vt:lpstr>
      <vt:lpstr>Extrator</vt:lpstr>
      <vt:lpstr>Extrator</vt:lpstr>
      <vt:lpstr>Extrator - Resultados</vt:lpstr>
      <vt:lpstr>Indexador</vt:lpstr>
      <vt:lpstr>Indexador - Resultados</vt:lpstr>
      <vt:lpstr>Ranking</vt:lpstr>
      <vt:lpstr>Interface</vt:lpstr>
      <vt:lpstr>Interface</vt:lpstr>
      <vt:lpstr>Ranking - Resultados</vt:lpstr>
      <vt:lpstr>Ranking-Resultados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</dc:creator>
  <cp:lastModifiedBy>Daniel Reis</cp:lastModifiedBy>
  <cp:revision>51</cp:revision>
  <dcterms:created xsi:type="dcterms:W3CDTF">2016-05-30T13:06:52Z</dcterms:created>
  <dcterms:modified xsi:type="dcterms:W3CDTF">2016-06-07T18:43:33Z</dcterms:modified>
</cp:coreProperties>
</file>