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46c68312ea4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46c68312ea4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46c68312ea41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246c68312ea41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46c68312ea4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46c68312ea4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46c68312ea41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46c68312ea41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46c68312ea41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246c68312ea41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46c68312ea41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246c68312ea41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246c68312ea41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246c68312ea41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46c68312ea41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246c68312ea41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46c68312ea41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246c68312ea41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46c68312ea41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46c68312ea41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46c68312ea4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46c68312ea4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11.xml"/><Relationship Id="rId5" Type="http://schemas.openxmlformats.org/officeDocument/2006/relationships/slide" Target="/ppt/slides/slide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23400" y="2571751"/>
            <a:ext cx="85206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Nama anggota kelompok 7</a:t>
            </a:r>
            <a:r>
              <a:rPr lang="id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Achmad Iqbal</a:t>
            </a:r>
            <a:r>
              <a:rPr lang="id"/>
              <a:t>.         </a:t>
            </a:r>
            <a:r>
              <a:rPr lang="id"/>
              <a:t> (15410100108)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Syahrizal setia W</a:t>
            </a:r>
            <a:r>
              <a:rPr lang="id"/>
              <a:t>. </a:t>
            </a:r>
            <a:r>
              <a:rPr lang="id"/>
              <a:t>  (15410100139)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Heru Afandi W</a:t>
            </a:r>
            <a:r>
              <a:rPr lang="id"/>
              <a:t>.      </a:t>
            </a:r>
            <a:r>
              <a:rPr lang="id"/>
              <a:t> (15410100140)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Azfar Fiza K</a:t>
            </a:r>
            <a:r>
              <a:rPr lang="id"/>
              <a:t>.             </a:t>
            </a:r>
            <a:r>
              <a:rPr lang="id"/>
              <a:t> (15410100143)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Idam Ahmad F</a:t>
            </a:r>
            <a:r>
              <a:rPr lang="id"/>
              <a:t>.        </a:t>
            </a:r>
            <a:r>
              <a:rPr lang="id"/>
              <a:t> (15410100147)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23400" y="563478"/>
            <a:ext cx="73152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300"/>
              <a:t>AE pada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300"/>
              <a:t>Dinas Komunikasi dan Informatika Provinsi Jawa Timur</a:t>
            </a:r>
            <a:endParaRPr b="1"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6085" t="0"/>
          <a:stretch/>
        </p:blipFill>
        <p:spPr>
          <a:xfrm>
            <a:off x="152400" y="152400"/>
            <a:ext cx="6612149" cy="47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/>
        </p:nvSpPr>
        <p:spPr>
          <a:xfrm>
            <a:off x="1299301" y="358050"/>
            <a:ext cx="3272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Bidang Pengelolaan Data dan Statistik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1299307" y="787341"/>
            <a:ext cx="3678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Bidang Informasi 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1299306" y="1110220"/>
            <a:ext cx="3678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Bidang Komunikasi 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299307" y="1539531"/>
            <a:ext cx="3678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Informasi dan Komunikasi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6764550" y="1968825"/>
            <a:ext cx="17001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Meningkatkan Layanan Penyebaran Informasi Publik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13" y="152400"/>
            <a:ext cx="68073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213"/>
            <a:ext cx="8839200" cy="3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180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 misi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6250" y="1466550"/>
            <a:ext cx="83463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rgbClr val="333333"/>
                </a:solidFill>
                <a:highlight>
                  <a:srgbClr val="FFFFFF"/>
                </a:highlight>
              </a:rPr>
              <a:t>Terwujudnya Penyebarluasan Informasi dan Pelayanan Publik melalui TIK di Jawa Timur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Misi: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AutoNum type="arabicPeriod"/>
            </a:pPr>
            <a:r>
              <a:rPr lang="id" sz="1500">
                <a:solidFill>
                  <a:srgbClr val="333333"/>
                </a:solidFill>
              </a:rPr>
              <a:t>Meningkatkan kapasitas layanan penyebaran informasi, memberdayakan potensi masyarakat serta kerjasama lembaga komunikasi dan informatika.</a:t>
            </a:r>
            <a:endParaRPr sz="1500">
              <a:solidFill>
                <a:srgbClr val="33333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333333"/>
              </a:buClr>
              <a:buSzPts val="1500"/>
              <a:buAutoNum type="arabicPeriod"/>
            </a:pPr>
            <a:r>
              <a:rPr lang="id" sz="1500">
                <a:solidFill>
                  <a:srgbClr val="333333"/>
                </a:solidFill>
              </a:rPr>
              <a:t>Mengembangkan aplikasi, muatan layanan publik, standarisasi penyelenggaraan pos dan telekomunikasi serta pemanfaatan jaringan TIK dalam rangka peningkatan pelayanan publik.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63" y="152400"/>
            <a:ext cx="54856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7660" y="102352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Perumusan kebijakan di bidang komunikasi dan informatika, statistik dan persandian;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Pelaksanaan kebijakan di bidang komunikasi dan dan informatika, statistik dan persandian;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Pelaksanaan evaluasi dan pelaporan di bidang komunikasi dan dan informatika, statistik dan persandian;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Pelaksanaan administrasi dinas di bidang komunikasi dan informasi dan informatika, statistik dan persandian; dan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rabicPeriod"/>
            </a:pPr>
            <a:r>
              <a:rPr lang="id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Pelaksanaan fungsi lain yang diberikan oleh gubernur terkait dengan tugas dan fungsinya.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27639" y="488321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Pokok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42039" y="55039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Organisasi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42050" y="1441200"/>
            <a:ext cx="76887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(</a:t>
            </a:r>
            <a:r>
              <a:rPr lang="id" sz="1400"/>
              <a:t>1) Susunan organisasi Dinas Komunikasi dan Informatika terdiri atas : </a:t>
            </a:r>
            <a:br>
              <a:rPr lang="id" sz="1400"/>
            </a:br>
            <a:r>
              <a:rPr lang="id" sz="1400"/>
              <a:t>       a. Sekretariat, membawahi:</a:t>
            </a:r>
            <a:br>
              <a:rPr lang="id" sz="1400"/>
            </a:br>
            <a:r>
              <a:rPr lang="id" sz="1400"/>
              <a:t>           1. Sub Bagian Tata Usaha;</a:t>
            </a:r>
            <a:br>
              <a:rPr lang="id" sz="1400"/>
            </a:br>
            <a:r>
              <a:rPr lang="id" sz="1400"/>
              <a:t>           2. Sub Bagian Penyusunan Program dan Anggaran; dan</a:t>
            </a:r>
            <a:br>
              <a:rPr lang="id" sz="1400"/>
            </a:br>
            <a:r>
              <a:rPr lang="id" sz="1400"/>
              <a:t>           3. Sub Bagian Keuangan.</a:t>
            </a:r>
            <a:br>
              <a:rPr lang="id" sz="1400"/>
            </a:br>
            <a:r>
              <a:rPr lang="id" sz="1400"/>
              <a:t>       b. Bidang Informasi Publik membawahi :</a:t>
            </a:r>
            <a:br>
              <a:rPr lang="id" sz="1400"/>
            </a:br>
            <a:r>
              <a:rPr lang="id" sz="1400"/>
              <a:t>           1. Seksi Layanan Informasi Publik;</a:t>
            </a:r>
            <a:br>
              <a:rPr lang="id" sz="1400"/>
            </a:br>
            <a:r>
              <a:rPr lang="id" sz="1400"/>
              <a:t>           2. Seksi Pengelolaan Informasi Publik; dan</a:t>
            </a:r>
            <a:br>
              <a:rPr lang="id" sz="1400"/>
            </a:br>
            <a:r>
              <a:rPr lang="id" sz="1400"/>
              <a:t>           3. Seksi Media Publik.</a:t>
            </a:r>
            <a:br>
              <a:rPr lang="id" sz="1400"/>
            </a:br>
            <a:br>
              <a:rPr lang="id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603379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Organisasi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72344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         </a:t>
            </a:r>
            <a:r>
              <a:rPr lang="id"/>
              <a:t>1. Seksi Pengelolaan Opini Publik;</a:t>
            </a:r>
            <a:br>
              <a:rPr lang="id"/>
            </a:br>
            <a:r>
              <a:rPr lang="id"/>
              <a:t>         2. Seksi Sumber Daya Komunikasi Publik; dan</a:t>
            </a:r>
            <a:br>
              <a:rPr lang="id"/>
            </a:br>
            <a:r>
              <a:rPr lang="id"/>
              <a:t>         3. Seksi Kemitraan Komunikasi Publik.</a:t>
            </a:r>
            <a:br>
              <a:rPr lang="id"/>
            </a:br>
            <a:r>
              <a:rPr lang="id"/>
              <a:t>      d. Bidang Aplikasi Informatika, membawahi :.</a:t>
            </a:r>
            <a:br>
              <a:rPr lang="id"/>
            </a:br>
            <a:r>
              <a:rPr lang="id"/>
              <a:t>         1. Seksi Tata Kelola dan Pemberdayaan Teknologi Informasi dan  Komunikasi;</a:t>
            </a:r>
            <a:br>
              <a:rPr lang="id"/>
            </a:br>
            <a:r>
              <a:rPr lang="id"/>
              <a:t>         2. Seksi Pengembangan Aplikasi; dan</a:t>
            </a:r>
            <a:br>
              <a:rPr lang="id"/>
            </a:br>
            <a:r>
              <a:rPr lang="id"/>
              <a:t>         3. Seksi Persandian dan Keamanan Informasi</a:t>
            </a:r>
            <a:br>
              <a:rPr lang="id"/>
            </a:br>
            <a:br>
              <a:rPr lang="id"/>
            </a:b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27639" y="1457769"/>
            <a:ext cx="4230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c. Bidang Komunikasi Publik membawahi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title"/>
          </p:nvPr>
        </p:nvSpPr>
        <p:spPr>
          <a:xfrm>
            <a:off x="851973" y="59675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d"/>
              <a:t>Struktur Organisasi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1"/>
          <p:cNvSpPr txBox="1"/>
          <p:nvPr>
            <p:ph idx="1" type="body"/>
          </p:nvPr>
        </p:nvSpPr>
        <p:spPr>
          <a:xfrm>
            <a:off x="851975" y="1947147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      2. Seksi Pemeliharaan Infrastruktur Teknologi Informasi dan Komunikasi; </a:t>
            </a:r>
            <a:br>
              <a:rPr lang="id"/>
            </a:br>
            <a:r>
              <a:rPr lang="id"/>
              <a:t>dan</a:t>
            </a:r>
            <a:br>
              <a:rPr lang="id"/>
            </a:br>
            <a:r>
              <a:rPr lang="id"/>
              <a:t>3. Seksi Pengendalian Infrastruktur Teknologi Informasi dan Komunikasi;</a:t>
            </a:r>
            <a:br>
              <a:rPr lang="id"/>
            </a:br>
            <a:r>
              <a:rPr lang="id"/>
              <a:t>f. Bidang Pengelolaan Data dan Statistik, membawahi :</a:t>
            </a:r>
            <a:br>
              <a:rPr lang="id"/>
            </a:br>
            <a:r>
              <a:rPr lang="id"/>
              <a:t>1. Seksi Pengelolaan Data</a:t>
            </a:r>
            <a:br>
              <a:rPr lang="id"/>
            </a:br>
            <a:r>
              <a:rPr lang="id"/>
              <a:t>2. Seksi Statistik; dan</a:t>
            </a:r>
            <a:br>
              <a:rPr lang="id"/>
            </a:br>
            <a:r>
              <a:rPr lang="id"/>
              <a:t>3. Seksi Evaluasi dan Informasi</a:t>
            </a:r>
            <a:br>
              <a:rPr lang="id"/>
            </a:br>
            <a:r>
              <a:rPr lang="id"/>
              <a:t>g. UPT; dan </a:t>
            </a:r>
            <a:br>
              <a:rPr lang="id"/>
            </a:br>
            <a:r>
              <a:rPr lang="id"/>
              <a:t>h. Kelompok Jabatan Fungsional.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851975" y="1458825"/>
            <a:ext cx="71334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d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e. Bidang Infrastruktur Teknologi Informasi dan Komunikasi, membawahi :</a:t>
            </a:r>
            <a:br>
              <a:rPr b="0" i="0" lang="id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id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1. Seksi Jaringan Infrastruktur Teknologi Informasi dan Komunikasi;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9675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Structure organisasi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(2) Sekretariat dipimpin oleh Sekretaris yang berada dibawah dan bertanggung</a:t>
            </a:r>
            <a:br>
              <a:rPr lang="id"/>
            </a:br>
            <a:r>
              <a:rPr lang="id"/>
              <a:t>jawab kepada Kepala Dinas;</a:t>
            </a:r>
            <a:br>
              <a:rPr lang="id"/>
            </a:br>
            <a:r>
              <a:rPr lang="id"/>
              <a:t>(3) Masing-masing Bidang dipimpin oleh Kepala Bidang yang berada dibawah dan </a:t>
            </a:r>
            <a:br>
              <a:rPr lang="id"/>
            </a:br>
            <a:r>
              <a:rPr lang="id"/>
              <a:t>bertanggung jawab kepada Kepala Dinas;</a:t>
            </a:r>
            <a:br>
              <a:rPr lang="id"/>
            </a:br>
            <a:r>
              <a:rPr lang="id"/>
              <a:t>(4) Masing-masing Sub Bagian dipimpin oleh Kepala Sub Bagian yang berada di </a:t>
            </a:r>
            <a:br>
              <a:rPr lang="id"/>
            </a:br>
            <a:r>
              <a:rPr lang="id"/>
              <a:t>bawah dan bertanggung jawab kepada Sekretaris;</a:t>
            </a:r>
            <a:br>
              <a:rPr lang="id"/>
            </a:br>
            <a:r>
              <a:rPr lang="id"/>
              <a:t>(5) Masing-masing Seksi dipimpin oleh Kepala Seksi yang berada di bawah dan </a:t>
            </a:r>
            <a:br>
              <a:rPr lang="id"/>
            </a:br>
            <a:r>
              <a:rPr lang="id"/>
              <a:t>bertanggung jawab kepada Kepala Bidang.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357418" y="1697126"/>
            <a:ext cx="11721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Preliminary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57428" y="2651878"/>
            <a:ext cx="16956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Architecture Vision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795475" y="1697127"/>
            <a:ext cx="169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Scope: Information Public</a:t>
            </a:r>
            <a:endParaRPr/>
          </a:p>
        </p:txBody>
      </p:sp>
      <p:sp>
        <p:nvSpPr>
          <p:cNvPr id="138" name="Google Shape;138;p21">
            <a:hlinkClick action="ppaction://hlinksldjump" r:id="rId3"/>
          </p:cNvPr>
          <p:cNvSpPr/>
          <p:nvPr/>
        </p:nvSpPr>
        <p:spPr>
          <a:xfrm>
            <a:off x="3094940" y="2651826"/>
            <a:ext cx="1251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chain</a:t>
            </a:r>
            <a:endParaRPr/>
          </a:p>
        </p:txBody>
      </p:sp>
      <p:cxnSp>
        <p:nvCxnSpPr>
          <p:cNvPr id="139" name="Google Shape;139;p21"/>
          <p:cNvCxnSpPr>
            <a:stCxn id="137" idx="3"/>
            <a:endCxn id="138" idx="0"/>
          </p:cNvCxnSpPr>
          <p:nvPr/>
        </p:nvCxnSpPr>
        <p:spPr>
          <a:xfrm>
            <a:off x="3491075" y="1983477"/>
            <a:ext cx="229500" cy="66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>
            <a:hlinkClick action="ppaction://hlinksldjump" r:id="rId4"/>
          </p:cNvPr>
          <p:cNvSpPr/>
          <p:nvPr/>
        </p:nvSpPr>
        <p:spPr>
          <a:xfrm>
            <a:off x="4882747" y="2651876"/>
            <a:ext cx="724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BMC</a:t>
            </a:r>
            <a:endParaRPr/>
          </a:p>
        </p:txBody>
      </p:sp>
      <p:sp>
        <p:nvSpPr>
          <p:cNvPr id="141" name="Google Shape;141;p21">
            <a:hlinkClick action="ppaction://hlinksldjump" r:id="rId5"/>
          </p:cNvPr>
          <p:cNvSpPr/>
          <p:nvPr/>
        </p:nvSpPr>
        <p:spPr>
          <a:xfrm>
            <a:off x="357418" y="3503730"/>
            <a:ext cx="16956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Business Architec</a:t>
            </a:r>
            <a:r>
              <a:rPr lang="id">
                <a:solidFill>
                  <a:srgbClr val="FFFFFF"/>
                </a:solidFill>
              </a:rPr>
              <a:t>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293634" y="3503726"/>
            <a:ext cx="1944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Driver/Goal/Objective Catalog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694231" y="3455876"/>
            <a:ext cx="19449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Business Service/Function catalog</a:t>
            </a:r>
            <a:endParaRPr/>
          </a:p>
        </p:txBody>
      </p:sp>
      <p:cxnSp>
        <p:nvCxnSpPr>
          <p:cNvPr id="144" name="Google Shape;144;p21"/>
          <p:cNvCxnSpPr>
            <a:stCxn id="138" idx="2"/>
            <a:endCxn id="143" idx="0"/>
          </p:cNvCxnSpPr>
          <p:nvPr/>
        </p:nvCxnSpPr>
        <p:spPr>
          <a:xfrm flipH="1" rot="-5400000">
            <a:off x="4577840" y="2367126"/>
            <a:ext cx="231300" cy="19461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37" idx="3"/>
            <a:endCxn id="140" idx="0"/>
          </p:cNvCxnSpPr>
          <p:nvPr/>
        </p:nvCxnSpPr>
        <p:spPr>
          <a:xfrm>
            <a:off x="3491075" y="1983477"/>
            <a:ext cx="1753800" cy="66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