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92" r:id="rId3"/>
    <p:sldId id="258" r:id="rId4"/>
    <p:sldId id="257" r:id="rId5"/>
    <p:sldId id="260" r:id="rId6"/>
    <p:sldId id="299" r:id="rId7"/>
    <p:sldId id="259" r:id="rId8"/>
    <p:sldId id="263" r:id="rId9"/>
    <p:sldId id="303" r:id="rId10"/>
    <p:sldId id="261" r:id="rId11"/>
    <p:sldId id="262" r:id="rId12"/>
    <p:sldId id="307" r:id="rId13"/>
    <p:sldId id="264" r:id="rId14"/>
    <p:sldId id="293" r:id="rId15"/>
    <p:sldId id="266" r:id="rId16"/>
    <p:sldId id="265" r:id="rId17"/>
    <p:sldId id="304" r:id="rId18"/>
    <p:sldId id="270" r:id="rId19"/>
    <p:sldId id="301" r:id="rId20"/>
    <p:sldId id="302" r:id="rId21"/>
    <p:sldId id="308" r:id="rId22"/>
    <p:sldId id="272" r:id="rId23"/>
    <p:sldId id="273" r:id="rId24"/>
    <p:sldId id="274" r:id="rId25"/>
    <p:sldId id="275" r:id="rId26"/>
    <p:sldId id="276" r:id="rId27"/>
    <p:sldId id="277" r:id="rId28"/>
    <p:sldId id="309" r:id="rId29"/>
    <p:sldId id="279" r:id="rId30"/>
    <p:sldId id="281" r:id="rId31"/>
    <p:sldId id="283" r:id="rId32"/>
    <p:sldId id="285" r:id="rId33"/>
    <p:sldId id="286" r:id="rId34"/>
    <p:sldId id="310" r:id="rId35"/>
    <p:sldId id="311" r:id="rId36"/>
    <p:sldId id="312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9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87BE40-DF84-49EB-9736-479A5EB052DA}" type="datetimeFigureOut">
              <a:rPr lang="en-US" smtClean="0"/>
              <a:t>15/10/17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925FE-A84F-43DE-A1FF-448A769945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9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md.arguslab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viennot/playdr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5E12-6A39-41F0-9249-AE04CE406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93634" cy="3443932"/>
          </a:xfrm>
        </p:spPr>
        <p:txBody>
          <a:bodyPr/>
          <a:lstStyle/>
          <a:p>
            <a:r>
              <a:rPr lang="en-US" dirty="0"/>
              <a:t>Rocky</a:t>
            </a:r>
          </a:p>
        </p:txBody>
      </p:sp>
    </p:spTree>
    <p:extLst>
      <p:ext uri="{BB962C8B-B14F-4D97-AF65-F5344CB8AC3E}">
        <p14:creationId xmlns:p14="http://schemas.microsoft.com/office/powerpoint/2010/main" val="185072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F138-7B7E-43A3-833F-85E5D67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8CC4-8E9E-45B5-A8EE-EC6EF18D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24305" cy="38168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Approximately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300</a:t>
            </a:r>
            <a:r>
              <a:rPr lang="en-US" dirty="0"/>
              <a:t> source files per apk.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Concatenation eliminates disk block usage inefficiency.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Decreases runtime by reducing I/O operations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2 orders of magnitude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A235-B115-4FD7-ACEC-9AC1D3EA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85" y="2404592"/>
            <a:ext cx="4134095" cy="26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3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BC5E-7740-4BC1-81B7-60C8D5FC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Extractor vs 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33B0-BB33-4988-96CB-549EF997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 attempt was made to use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learn’s</a:t>
            </a:r>
            <a:r>
              <a:rPr lang="en-US" dirty="0"/>
              <a:t> tokenizer.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Results in memory errors when used over the whole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Performance issues, worsening as </a:t>
            </a:r>
            <a:r>
              <a:rPr lang="en-US" dirty="0" err="1"/>
              <a:t>ngram</a:t>
            </a:r>
            <a:r>
              <a:rPr lang="en-US" dirty="0"/>
              <a:t>-size increases.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need rises to create a feature extractor that can handle large volume of files as per need.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This extractor will be ran once and create feature matrices which will be used as features for our classifier.</a:t>
            </a:r>
          </a:p>
        </p:txBody>
      </p:sp>
    </p:spTree>
    <p:extLst>
      <p:ext uri="{BB962C8B-B14F-4D97-AF65-F5344CB8AC3E}">
        <p14:creationId xmlns:p14="http://schemas.microsoft.com/office/powerpoint/2010/main" val="2811540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6E6-6591-4BB5-983A-D457C59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Extraction 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752370-61F1-4466-8287-40D2CA69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46" y="2799007"/>
            <a:ext cx="3180519" cy="17076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9D474-9AB2-4A3D-BEDA-1BDC16FF775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3585388" y="3652838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9A50E2-DC62-41A0-B891-F2201AFC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1" y="2175239"/>
            <a:ext cx="1480597" cy="295519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54B101-9C82-4398-9C41-947FFC65EE9D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7114165" y="3652837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EE0B5E-CD9F-4612-A6CD-8461D5062D3A}"/>
              </a:ext>
            </a:extLst>
          </p:cNvPr>
          <p:cNvSpPr/>
          <p:nvPr/>
        </p:nvSpPr>
        <p:spPr>
          <a:xfrm>
            <a:off x="422255" y="3302938"/>
            <a:ext cx="1334278" cy="6882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Merged APK Files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7FEB41-AFF0-4C64-BFF6-595586DC3275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1756533" y="3647075"/>
            <a:ext cx="348258" cy="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5C693DB-CF7D-488F-B0A9-96AE5132A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23" y="2585798"/>
            <a:ext cx="2410127" cy="213407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3585D-7719-426B-9C19-2AC8E82B61CF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9872550" y="3652836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D9E5E4-7F42-46CF-BF23-0A1732ED20A6}"/>
              </a:ext>
            </a:extLst>
          </p:cNvPr>
          <p:cNvSpPr/>
          <p:nvPr/>
        </p:nvSpPr>
        <p:spPr>
          <a:xfrm>
            <a:off x="10220808" y="3302938"/>
            <a:ext cx="1334278" cy="6997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 For Ngrams</a:t>
            </a:r>
          </a:p>
        </p:txBody>
      </p:sp>
    </p:spTree>
    <p:extLst>
      <p:ext uri="{BB962C8B-B14F-4D97-AF65-F5344CB8AC3E}">
        <p14:creationId xmlns:p14="http://schemas.microsoft.com/office/powerpoint/2010/main" val="251390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6E6-6591-4BB5-983A-D457C59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Extraction 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752370-61F1-4466-8287-40D2CA69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46" y="2799007"/>
            <a:ext cx="3180519" cy="17076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9D474-9AB2-4A3D-BEDA-1BDC16FF775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3585388" y="3652838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9A50E2-DC62-41A0-B891-F2201AFC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1" y="2175239"/>
            <a:ext cx="1480597" cy="295519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54B101-9C82-4398-9C41-947FFC65EE9D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7114165" y="3652837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EE0B5E-CD9F-4612-A6CD-8461D5062D3A}"/>
              </a:ext>
            </a:extLst>
          </p:cNvPr>
          <p:cNvSpPr/>
          <p:nvPr/>
        </p:nvSpPr>
        <p:spPr>
          <a:xfrm>
            <a:off x="422255" y="3302938"/>
            <a:ext cx="1334278" cy="6882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Merged APK Files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7FEB41-AFF0-4C64-BFF6-595586DC3275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1756533" y="3647075"/>
            <a:ext cx="348258" cy="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5C693DB-CF7D-488F-B0A9-96AE5132A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23" y="2585798"/>
            <a:ext cx="2410127" cy="213407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3585D-7719-426B-9C19-2AC8E82B61CF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9872550" y="3652836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D9E5E4-7F42-46CF-BF23-0A1732ED20A6}"/>
              </a:ext>
            </a:extLst>
          </p:cNvPr>
          <p:cNvSpPr/>
          <p:nvPr/>
        </p:nvSpPr>
        <p:spPr>
          <a:xfrm>
            <a:off x="10220808" y="3302938"/>
            <a:ext cx="1334278" cy="6997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 For Ngrams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70B6C2-9E90-473D-BD08-7C54A70A0926}"/>
              </a:ext>
            </a:extLst>
          </p:cNvPr>
          <p:cNvSpPr/>
          <p:nvPr/>
        </p:nvSpPr>
        <p:spPr>
          <a:xfrm>
            <a:off x="1777368" y="1804472"/>
            <a:ext cx="2135442" cy="3846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9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C5E7-C905-402A-86F3-3B34755A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Document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B26A-EF6C-46B7-90B8-4B99A143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8800"/>
            <a:ext cx="2911775" cy="38086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approaches different approaches: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A document as the whole apk.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A document as a single java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Initially, document will be defined as apk.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8652B-3AF3-4EB6-A46D-3B0E7CCC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14" y="2986403"/>
            <a:ext cx="615078" cy="558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04F37-AAB1-44B0-B3ED-A03F1A3B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86" y="2179953"/>
            <a:ext cx="806450" cy="80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A1F22-817A-43E9-878A-07956C02F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86" y="2772105"/>
            <a:ext cx="806450" cy="80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1564D-9A87-40E7-8DBF-87DB98E6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86" y="3348318"/>
            <a:ext cx="806450" cy="806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F7534-8811-49B5-8CDE-04DE8F0EED4D}"/>
              </a:ext>
            </a:extLst>
          </p:cNvPr>
          <p:cNvCxnSpPr>
            <a:stCxn id="4" idx="3"/>
          </p:cNvCxnSpPr>
          <p:nvPr/>
        </p:nvCxnSpPr>
        <p:spPr>
          <a:xfrm flipV="1">
            <a:off x="4987292" y="2583178"/>
            <a:ext cx="974858" cy="68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93670-2B53-4977-BD2E-8A0E998B1125}"/>
              </a:ext>
            </a:extLst>
          </p:cNvPr>
          <p:cNvCxnSpPr>
            <a:stCxn id="4" idx="3"/>
          </p:cNvCxnSpPr>
          <p:nvPr/>
        </p:nvCxnSpPr>
        <p:spPr>
          <a:xfrm flipV="1">
            <a:off x="4987292" y="3265901"/>
            <a:ext cx="959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44D9BE-BF19-42AD-98CD-C4EC70F0C8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987292" y="3265902"/>
            <a:ext cx="974858" cy="48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C12FD5-A10C-4B86-9369-3D4212337461}"/>
              </a:ext>
            </a:extLst>
          </p:cNvPr>
          <p:cNvSpPr txBox="1"/>
          <p:nvPr/>
        </p:nvSpPr>
        <p:spPr>
          <a:xfrm>
            <a:off x="4639230" y="1828800"/>
            <a:ext cx="1928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4">
                    <a:lumMod val="75000"/>
                  </a:schemeClr>
                </a:solidFill>
              </a:rPr>
              <a:t>Document as the whole apk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14778B-9EA3-45FF-860F-330C48F4B1E8}"/>
              </a:ext>
            </a:extLst>
          </p:cNvPr>
          <p:cNvSpPr/>
          <p:nvPr/>
        </p:nvSpPr>
        <p:spPr>
          <a:xfrm>
            <a:off x="4336148" y="2179954"/>
            <a:ext cx="2534435" cy="2145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BC0ED5E-981A-4B25-857A-6D23BD6EE855}"/>
              </a:ext>
            </a:extLst>
          </p:cNvPr>
          <p:cNvSpPr/>
          <p:nvPr/>
        </p:nvSpPr>
        <p:spPr>
          <a:xfrm>
            <a:off x="5293453" y="4404729"/>
            <a:ext cx="54414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7A704-732E-4C7A-950E-9DC4ABE2626B}"/>
              </a:ext>
            </a:extLst>
          </p:cNvPr>
          <p:cNvSpPr txBox="1"/>
          <p:nvPr/>
        </p:nvSpPr>
        <p:spPr>
          <a:xfrm>
            <a:off x="5837599" y="4458687"/>
            <a:ext cx="11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184E88-0BFE-4277-B250-F422CAD0C034}"/>
              </a:ext>
            </a:extLst>
          </p:cNvPr>
          <p:cNvSpPr/>
          <p:nvPr/>
        </p:nvSpPr>
        <p:spPr>
          <a:xfrm>
            <a:off x="4783003" y="5259897"/>
            <a:ext cx="1565045" cy="6091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94276EB-DA78-4194-B35D-5B8C5657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58" y="2999707"/>
            <a:ext cx="615078" cy="5589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EB5B86-1B6D-4804-8F31-96EE83EA5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30" y="2193257"/>
            <a:ext cx="806450" cy="8064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CEFC0C-B9EF-4714-9EBC-F71223B03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30" y="2785409"/>
            <a:ext cx="806450" cy="8064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6D5CDD6-D4D9-4449-9EC2-F15E04A30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30" y="3355079"/>
            <a:ext cx="779753" cy="77975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CDB8BC-A4AE-4A14-AA93-0946B70341FC}"/>
              </a:ext>
            </a:extLst>
          </p:cNvPr>
          <p:cNvCxnSpPr>
            <a:stCxn id="38" idx="3"/>
          </p:cNvCxnSpPr>
          <p:nvPr/>
        </p:nvCxnSpPr>
        <p:spPr>
          <a:xfrm flipV="1">
            <a:off x="7650336" y="2596482"/>
            <a:ext cx="974858" cy="68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AFDAAD-F9AF-402E-81E2-33D231A8A579}"/>
              </a:ext>
            </a:extLst>
          </p:cNvPr>
          <p:cNvCxnSpPr>
            <a:stCxn id="38" idx="3"/>
          </p:cNvCxnSpPr>
          <p:nvPr/>
        </p:nvCxnSpPr>
        <p:spPr>
          <a:xfrm flipV="1">
            <a:off x="7650336" y="3279205"/>
            <a:ext cx="959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8C8AAC-6DCE-4835-930D-7420F8327C5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650336" y="3279206"/>
            <a:ext cx="974858" cy="48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895D376-B95A-4E04-A387-A1CDF31CC9C0}"/>
              </a:ext>
            </a:extLst>
          </p:cNvPr>
          <p:cNvSpPr txBox="1"/>
          <p:nvPr/>
        </p:nvSpPr>
        <p:spPr>
          <a:xfrm>
            <a:off x="8470910" y="1821782"/>
            <a:ext cx="222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4">
                    <a:lumMod val="75000"/>
                  </a:schemeClr>
                </a:solidFill>
              </a:rPr>
              <a:t>Document as a single java file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7DA0C4-3972-4281-9D1B-47FC4894FF32}"/>
              </a:ext>
            </a:extLst>
          </p:cNvPr>
          <p:cNvSpPr/>
          <p:nvPr/>
        </p:nvSpPr>
        <p:spPr>
          <a:xfrm>
            <a:off x="8363730" y="3456852"/>
            <a:ext cx="779753" cy="703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B80E4CC1-BF32-49B9-B9A1-4BA5AAAAE221}"/>
              </a:ext>
            </a:extLst>
          </p:cNvPr>
          <p:cNvSpPr/>
          <p:nvPr/>
        </p:nvSpPr>
        <p:spPr>
          <a:xfrm>
            <a:off x="10257513" y="4377177"/>
            <a:ext cx="544146" cy="755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4B17F-D17F-4B29-9181-BFC6F1D45FF8}"/>
              </a:ext>
            </a:extLst>
          </p:cNvPr>
          <p:cNvSpPr txBox="1"/>
          <p:nvPr/>
        </p:nvSpPr>
        <p:spPr>
          <a:xfrm>
            <a:off x="10809771" y="4419414"/>
            <a:ext cx="115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2390FF-83E6-479D-AA26-A3CD3BEFB469}"/>
              </a:ext>
            </a:extLst>
          </p:cNvPr>
          <p:cNvSpPr/>
          <p:nvPr/>
        </p:nvSpPr>
        <p:spPr>
          <a:xfrm>
            <a:off x="9756119" y="5218255"/>
            <a:ext cx="1565045" cy="609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Malicious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3715DD1-47B0-48A1-8A81-404A62B00F86}"/>
              </a:ext>
            </a:extLst>
          </p:cNvPr>
          <p:cNvSpPr/>
          <p:nvPr/>
        </p:nvSpPr>
        <p:spPr>
          <a:xfrm>
            <a:off x="8377078" y="2827424"/>
            <a:ext cx="779753" cy="703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780183-22B5-4055-8EFC-8134049EFD00}"/>
              </a:ext>
            </a:extLst>
          </p:cNvPr>
          <p:cNvSpPr/>
          <p:nvPr/>
        </p:nvSpPr>
        <p:spPr>
          <a:xfrm>
            <a:off x="8390426" y="2224336"/>
            <a:ext cx="779753" cy="703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573D21CC-DB63-44A9-A50A-0009CBD8A15E}"/>
              </a:ext>
            </a:extLst>
          </p:cNvPr>
          <p:cNvSpPr/>
          <p:nvPr/>
        </p:nvSpPr>
        <p:spPr>
          <a:xfrm>
            <a:off x="9196875" y="2332139"/>
            <a:ext cx="777635" cy="45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Classify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9F78B79-DD53-4EB0-8E3A-7B4E8F592719}"/>
              </a:ext>
            </a:extLst>
          </p:cNvPr>
          <p:cNvSpPr/>
          <p:nvPr/>
        </p:nvSpPr>
        <p:spPr>
          <a:xfrm>
            <a:off x="9196874" y="2970672"/>
            <a:ext cx="777635" cy="45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Classify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F3E2EE9-1680-4360-8E5C-C5208F6050E4}"/>
              </a:ext>
            </a:extLst>
          </p:cNvPr>
          <p:cNvSpPr/>
          <p:nvPr/>
        </p:nvSpPr>
        <p:spPr>
          <a:xfrm>
            <a:off x="9196874" y="3578555"/>
            <a:ext cx="777635" cy="453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Classify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73E5AD-E63A-40D1-A074-A690B0E8B85D}"/>
              </a:ext>
            </a:extLst>
          </p:cNvPr>
          <p:cNvSpPr/>
          <p:nvPr/>
        </p:nvSpPr>
        <p:spPr>
          <a:xfrm>
            <a:off x="10068925" y="2332139"/>
            <a:ext cx="921322" cy="471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Malicious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B5AC2E-A41C-4FCD-86D4-565C1AE9A075}"/>
              </a:ext>
            </a:extLst>
          </p:cNvPr>
          <p:cNvSpPr/>
          <p:nvPr/>
        </p:nvSpPr>
        <p:spPr>
          <a:xfrm>
            <a:off x="10068925" y="2952323"/>
            <a:ext cx="921322" cy="4860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Benign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D6762E-C1C9-46E4-98CF-E99DC961E15C}"/>
              </a:ext>
            </a:extLst>
          </p:cNvPr>
          <p:cNvSpPr/>
          <p:nvPr/>
        </p:nvSpPr>
        <p:spPr>
          <a:xfrm>
            <a:off x="10077981" y="3591859"/>
            <a:ext cx="921322" cy="4860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Benign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FAA8B2-123A-49B4-ACD1-10AD326DDB9B}"/>
              </a:ext>
            </a:extLst>
          </p:cNvPr>
          <p:cNvCxnSpPr>
            <a:cxnSpLocks/>
          </p:cNvCxnSpPr>
          <p:nvPr/>
        </p:nvCxnSpPr>
        <p:spPr>
          <a:xfrm>
            <a:off x="7045783" y="1826499"/>
            <a:ext cx="0" cy="401681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2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4972-8D99-4FCB-BB69-08E57EAF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Delimiter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2882-B6C7-48F2-A299-CA85F14D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4078308" cy="34896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Changing delimiters entails repeating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Proposed delimiters: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Space delimiter</a:t>
            </a:r>
            <a:r>
              <a:rPr lang="en-US" dirty="0"/>
              <a:t> – Preserves context, creates redundant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Punctuation delimiter</a:t>
            </a:r>
            <a:r>
              <a:rPr lang="en-US" dirty="0"/>
              <a:t> – Preserves words, our delimiter of choice.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Camel Case Delimiter </a:t>
            </a:r>
            <a:r>
              <a:rPr lang="en-US" dirty="0"/>
              <a:t>– Adds camel case differentiation to the punctuation delimiter.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64D5E-42C4-47BC-B6CF-9820C8D7B1FA}"/>
              </a:ext>
            </a:extLst>
          </p:cNvPr>
          <p:cNvSpPr txBox="1"/>
          <p:nvPr/>
        </p:nvSpPr>
        <p:spPr>
          <a:xfrm>
            <a:off x="6384023" y="1921079"/>
            <a:ext cx="510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X=new </a:t>
            </a:r>
            <a:r>
              <a:rPr lang="en-US" dirty="0" err="1"/>
              <a:t>fireNuke</a:t>
            </a:r>
            <a:r>
              <a:rPr lang="en-US" dirty="0"/>
              <a:t>( “</a:t>
            </a:r>
            <a:r>
              <a:rPr lang="en-US" dirty="0" err="1"/>
              <a:t>fireNuke</a:t>
            </a:r>
            <a:r>
              <a:rPr lang="en-US" dirty="0"/>
              <a:t>” 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C88740-BF63-44AB-BE51-8457BC51F79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382312" y="2290411"/>
            <a:ext cx="1556158" cy="71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D2CFF0-BF21-4F6F-8C48-3461B7DDBF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938470" y="2290411"/>
            <a:ext cx="12583" cy="70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6554B-A52F-4775-8581-61706207A6E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938470" y="2290411"/>
            <a:ext cx="1690381" cy="71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225EB3-F2C5-41A9-B2B4-04029B20AFC5}"/>
              </a:ext>
            </a:extLst>
          </p:cNvPr>
          <p:cNvSpPr txBox="1"/>
          <p:nvPr/>
        </p:nvSpPr>
        <p:spPr>
          <a:xfrm>
            <a:off x="5905430" y="3003259"/>
            <a:ext cx="2052786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Tokens = </a:t>
            </a:r>
          </a:p>
          <a:p>
            <a:r>
              <a:rPr lang="en-US" dirty="0"/>
              <a:t>{X=new, </a:t>
            </a:r>
            <a:r>
              <a:rPr lang="en-US" dirty="0" err="1"/>
              <a:t>fireNuke</a:t>
            </a:r>
            <a:r>
              <a:rPr lang="en-US" dirty="0"/>
              <a:t>(, “</a:t>
            </a:r>
            <a:r>
              <a:rPr lang="en-US" dirty="0" err="1"/>
              <a:t>fireNuke</a:t>
            </a:r>
            <a:r>
              <a:rPr lang="en-US" dirty="0"/>
              <a:t>”, )}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495AB-6B28-429C-A9BF-7CD9C074488C}"/>
              </a:ext>
            </a:extLst>
          </p:cNvPr>
          <p:cNvSpPr txBox="1"/>
          <p:nvPr/>
        </p:nvSpPr>
        <p:spPr>
          <a:xfrm>
            <a:off x="6384023" y="3926589"/>
            <a:ext cx="1174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 delimiter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D1B32-F5F1-40A0-A752-495DE481ED41}"/>
              </a:ext>
            </a:extLst>
          </p:cNvPr>
          <p:cNvSpPr txBox="1"/>
          <p:nvPr/>
        </p:nvSpPr>
        <p:spPr>
          <a:xfrm>
            <a:off x="8288323" y="3657979"/>
            <a:ext cx="159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Punctuation delimiter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EB810-B12E-494A-8244-630CB9BB1B47}"/>
              </a:ext>
            </a:extLst>
          </p:cNvPr>
          <p:cNvSpPr txBox="1"/>
          <p:nvPr/>
        </p:nvSpPr>
        <p:spPr>
          <a:xfrm>
            <a:off x="10341109" y="3649590"/>
            <a:ext cx="159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Camel Case delimiter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4E4B4-7F61-42D9-AA5E-ED83080E8DD4}"/>
              </a:ext>
            </a:extLst>
          </p:cNvPr>
          <p:cNvSpPr txBox="1"/>
          <p:nvPr/>
        </p:nvSpPr>
        <p:spPr>
          <a:xfrm>
            <a:off x="7958216" y="3003259"/>
            <a:ext cx="2052786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Tokens = </a:t>
            </a:r>
          </a:p>
          <a:p>
            <a:r>
              <a:rPr lang="en-US" dirty="0"/>
              <a:t>{X, new, </a:t>
            </a:r>
            <a:r>
              <a:rPr lang="en-US" dirty="0" err="1"/>
              <a:t>fireNuke</a:t>
            </a:r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6C9ED-4802-44C6-A594-2EF830FFF2B3}"/>
              </a:ext>
            </a:extLst>
          </p:cNvPr>
          <p:cNvSpPr txBox="1"/>
          <p:nvPr/>
        </p:nvSpPr>
        <p:spPr>
          <a:xfrm>
            <a:off x="10011002" y="3003259"/>
            <a:ext cx="2052786" cy="6463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Tokens = </a:t>
            </a:r>
          </a:p>
          <a:p>
            <a:r>
              <a:rPr lang="en-US" dirty="0"/>
              <a:t>{X, new, fire, nuke}</a:t>
            </a:r>
          </a:p>
        </p:txBody>
      </p:sp>
    </p:spTree>
    <p:extLst>
      <p:ext uri="{BB962C8B-B14F-4D97-AF65-F5344CB8AC3E}">
        <p14:creationId xmlns:p14="http://schemas.microsoft.com/office/powerpoint/2010/main" val="91859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59C0-F9B3-4DF6-B80E-15D1E194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Frequency Dictionary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31F1-AAE2-426E-8F98-7BEE48F9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823637" cy="42446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map between a token to its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document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base step – everything else is based on the correctness of this dictionary.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To prevent memory issues a dictionary is created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every X apks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These dictionaries are later merged using a batch merge algorithm.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FF3DC-A97E-41E7-A285-B0904E05A211}"/>
              </a:ext>
            </a:extLst>
          </p:cNvPr>
          <p:cNvSpPr txBox="1"/>
          <p:nvPr/>
        </p:nvSpPr>
        <p:spPr>
          <a:xfrm>
            <a:off x="8307503" y="5842491"/>
            <a:ext cx="20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Frequency dictionary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11E09-4BF3-43E6-963C-D7AD79BC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64" y="1845733"/>
            <a:ext cx="1989883" cy="39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0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6E6-6591-4BB5-983A-D457C59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Extraction 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752370-61F1-4466-8287-40D2CA69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46" y="2799007"/>
            <a:ext cx="3180519" cy="17076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9D474-9AB2-4A3D-BEDA-1BDC16FF775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3585388" y="3652838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9A50E2-DC62-41A0-B891-F2201AFC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1" y="2175239"/>
            <a:ext cx="1480597" cy="295519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54B101-9C82-4398-9C41-947FFC65EE9D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7114165" y="3652837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EE0B5E-CD9F-4612-A6CD-8461D5062D3A}"/>
              </a:ext>
            </a:extLst>
          </p:cNvPr>
          <p:cNvSpPr/>
          <p:nvPr/>
        </p:nvSpPr>
        <p:spPr>
          <a:xfrm>
            <a:off x="422255" y="3302938"/>
            <a:ext cx="1334278" cy="6882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Merged APK Files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7FEB41-AFF0-4C64-BFF6-595586DC3275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1756533" y="3647075"/>
            <a:ext cx="348258" cy="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5C693DB-CF7D-488F-B0A9-96AE5132A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23" y="2585798"/>
            <a:ext cx="2410127" cy="213407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3585D-7719-426B-9C19-2AC8E82B61CF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9872550" y="3652836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D9E5E4-7F42-46CF-BF23-0A1732ED20A6}"/>
              </a:ext>
            </a:extLst>
          </p:cNvPr>
          <p:cNvSpPr/>
          <p:nvPr/>
        </p:nvSpPr>
        <p:spPr>
          <a:xfrm>
            <a:off x="10220808" y="3302938"/>
            <a:ext cx="1334278" cy="6997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 For Ngrams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517B58-CCD4-4A30-A94C-2B5E5D429AC6}"/>
              </a:ext>
            </a:extLst>
          </p:cNvPr>
          <p:cNvSpPr/>
          <p:nvPr/>
        </p:nvSpPr>
        <p:spPr>
          <a:xfrm>
            <a:off x="3759517" y="2585798"/>
            <a:ext cx="3429848" cy="2134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91D2-92FA-4C3F-9A20-742E1944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Feature Matrix Creation – </a:t>
            </a:r>
            <a:r>
              <a:rPr lang="en-US" dirty="0" err="1"/>
              <a:t>Stopword</a:t>
            </a:r>
            <a:r>
              <a:rPr lang="en-US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CD62-AD72-42BD-989E-B22141BB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3127" cy="41020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Stopwords</a:t>
            </a:r>
            <a:r>
              <a:rPr lang="en-US" dirty="0"/>
              <a:t> are tokens which appear very frequently in our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Stopwords are frequently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language constructs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Our current thresholds for </a:t>
            </a:r>
            <a:r>
              <a:rPr lang="en-US" dirty="0" err="1"/>
              <a:t>stopwords</a:t>
            </a:r>
            <a:r>
              <a:rPr lang="en-US" dirty="0"/>
              <a:t> are tokens which appear in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over</a:t>
            </a:r>
            <a:r>
              <a:rPr lang="en-US" dirty="0"/>
              <a:t> 85%/90%/95% of the documents in the collection.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2EACA1-9B4C-4CA7-B938-C10964148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84" y="2322982"/>
            <a:ext cx="481079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D726-6B57-4625-BE60-0EDB3E06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Feature Matrix Creation – Vocabulary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F458-6961-410D-954B-C0891C6D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5452"/>
            <a:ext cx="5176002" cy="39936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Vocabulary</a:t>
            </a:r>
            <a:r>
              <a:rPr lang="en-US" b="1" dirty="0"/>
              <a:t> </a:t>
            </a:r>
            <a:r>
              <a:rPr lang="en-US" dirty="0"/>
              <a:t>are the tokens we use as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first X tokens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after</a:t>
            </a:r>
            <a:r>
              <a:rPr lang="en-US" dirty="0"/>
              <a:t> the least frequent </a:t>
            </a:r>
            <a:r>
              <a:rPr lang="en-US" dirty="0" err="1"/>
              <a:t>stopword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In our current configurations, X = 500, 1000, 1500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BAA64-2E0B-4E33-969B-1E39EB3F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82" y="2385851"/>
            <a:ext cx="494416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3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07B1-CE0C-4539-BB01-25200D04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58A4-676D-44A1-93DA-C4B46423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Our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Decompilation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Parsing for standard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Storage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Parsing for </a:t>
            </a:r>
            <a:r>
              <a:rPr lang="en-US" dirty="0" err="1"/>
              <a:t>ngram</a:t>
            </a:r>
            <a:r>
              <a:rPr lang="en-US" dirty="0"/>
              <a:t>-like tokens (token tuples)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Optimizations implemented and 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5132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0EAA-DFE8-470A-9FBD-0167C44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Feature Matrix Creation – Longtail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63A2-4C2C-4690-A654-45ECF5D1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31512" cy="37153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Longtails</a:t>
            </a:r>
            <a:r>
              <a:rPr lang="en-US" b="1" dirty="0"/>
              <a:t> </a:t>
            </a:r>
            <a:r>
              <a:rPr lang="en-US" dirty="0"/>
              <a:t>are tokens which appear infrequently.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These are the tokens that were not included in the </a:t>
            </a:r>
            <a:r>
              <a:rPr lang="en-US" dirty="0" err="1"/>
              <a:t>stopword</a:t>
            </a:r>
            <a:r>
              <a:rPr lang="en-US" dirty="0"/>
              <a:t> set or our vocabulary.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Significant when generalizing to produce better results.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571E18-FDFD-46C1-B1D0-EAA7E4D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2" y="2423000"/>
            <a:ext cx="4955606" cy="266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6E6-6591-4BB5-983A-D457C59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Extraction 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752370-61F1-4466-8287-40D2CA69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46" y="2799007"/>
            <a:ext cx="3180519" cy="17076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9D474-9AB2-4A3D-BEDA-1BDC16FF775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3585388" y="3652838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9A50E2-DC62-41A0-B891-F2201AFC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1" y="2175239"/>
            <a:ext cx="1480597" cy="295519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54B101-9C82-4398-9C41-947FFC65EE9D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7114165" y="3652837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EE0B5E-CD9F-4612-A6CD-8461D5062D3A}"/>
              </a:ext>
            </a:extLst>
          </p:cNvPr>
          <p:cNvSpPr/>
          <p:nvPr/>
        </p:nvSpPr>
        <p:spPr>
          <a:xfrm>
            <a:off x="422255" y="3302938"/>
            <a:ext cx="1334278" cy="6882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Merged APK Files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7FEB41-AFF0-4C64-BFF6-595586DC3275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1756533" y="3647075"/>
            <a:ext cx="348258" cy="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5C693DB-CF7D-488F-B0A9-96AE5132A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23" y="2585798"/>
            <a:ext cx="2410127" cy="213407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3585D-7719-426B-9C19-2AC8E82B61CF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9872550" y="3652836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D9E5E4-7F42-46CF-BF23-0A1732ED20A6}"/>
              </a:ext>
            </a:extLst>
          </p:cNvPr>
          <p:cNvSpPr/>
          <p:nvPr/>
        </p:nvSpPr>
        <p:spPr>
          <a:xfrm>
            <a:off x="10220808" y="3302938"/>
            <a:ext cx="1334278" cy="6997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 For Ngrams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71AC0E-6D87-49E7-A648-B25B49E81E68}"/>
              </a:ext>
            </a:extLst>
          </p:cNvPr>
          <p:cNvSpPr/>
          <p:nvPr/>
        </p:nvSpPr>
        <p:spPr>
          <a:xfrm>
            <a:off x="7114165" y="1820411"/>
            <a:ext cx="3036513" cy="3699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748F-98B5-4083-BD36-B2CA2768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Feature Matrix Creation – Feature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6782-51B6-4986-AD37-71E0D523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18"/>
            <a:ext cx="4114800" cy="39034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create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compact</a:t>
            </a:r>
            <a:r>
              <a:rPr lang="en-US" dirty="0"/>
              <a:t> representation which we convert 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feature matrices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currently make 5 types of feature matrices: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Feature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Term Frequency Feature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Normalized Term Frequency Feature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tfidf</a:t>
            </a:r>
            <a:r>
              <a:rPr lang="en-US" dirty="0"/>
              <a:t> Feature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Normalized </a:t>
            </a:r>
            <a:r>
              <a:rPr lang="en-US" dirty="0" err="1"/>
              <a:t>tfidf</a:t>
            </a:r>
            <a:r>
              <a:rPr lang="en-US" dirty="0"/>
              <a:t> Feature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2EC82-4216-4116-ADE7-AC5120B3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37" y="1965618"/>
            <a:ext cx="5336343" cy="3331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91A60-87A1-4265-A887-A4437EC50DD2}"/>
              </a:ext>
            </a:extLst>
          </p:cNvPr>
          <p:cNvSpPr txBox="1"/>
          <p:nvPr/>
        </p:nvSpPr>
        <p:spPr>
          <a:xfrm>
            <a:off x="7786396" y="5386642"/>
            <a:ext cx="2091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Intermediary Matrix</a:t>
            </a:r>
          </a:p>
        </p:txBody>
      </p:sp>
    </p:spTree>
    <p:extLst>
      <p:ext uri="{BB962C8B-B14F-4D97-AF65-F5344CB8AC3E}">
        <p14:creationId xmlns:p14="http://schemas.microsoft.com/office/powerpoint/2010/main" val="220268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04E-C73F-47CF-BE82-2A694B3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Feature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56A-D5AD-4E6B-AF05-A4C3AD2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84051" cy="37712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feature matrix where every cell in the matrix represents whether the feature (column) is present in the document (row) in a binary format – 1 for present, 0 for not present.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32660-8BC5-4FB1-8D37-FE2B6512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64" y="1977971"/>
            <a:ext cx="507753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2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04E-C73F-47CF-BE82-2A694B3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Feature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56A-D5AD-4E6B-AF05-A4C3AD2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84051" cy="37712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feature matrix where every cell in the matrix is the term frequency of the feature in the document.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CAC6B-A1B4-4429-BEC5-505786D2C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08" y="1845734"/>
            <a:ext cx="491558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3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04E-C73F-47CF-BE82-2A694B3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Term Frequency Feature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56A-D5AD-4E6B-AF05-A4C3AD2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84051" cy="37712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feature matrix where every cell in the matrix is the normalized term frequency of the feature in the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normalization is done by dividing all the frequencies in a row by the maximum frequency in that row.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3283C-6B02-4DE8-8C81-9F7483F34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79" y="1923772"/>
            <a:ext cx="549669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04E-C73F-47CF-BE82-2A694B3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tfidf</a:t>
            </a:r>
            <a:r>
              <a:rPr lang="en-US" dirty="0"/>
              <a:t> Feature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56A-D5AD-4E6B-AF05-A4C3AD2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01516" cy="37712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tfidf</a:t>
            </a:r>
            <a:r>
              <a:rPr lang="en-US" dirty="0"/>
              <a:t> Feature Matrix is a feature matrix where every cell is the multiplication of the term frequency with the inverted document frequency of the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Consider TF to be the token frequency of a token and DF to be the document frequency of a token, then the equation is given by: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ABEA4-5C10-4052-BAAB-C0F357827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71" y="1845734"/>
            <a:ext cx="5296340" cy="3771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5C11BF-C3C1-439A-91FE-B7E53F9A3D38}"/>
                  </a:ext>
                </a:extLst>
              </p:cNvPr>
              <p:cNvSpPr/>
              <p:nvPr/>
            </p:nvSpPr>
            <p:spPr>
              <a:xfrm>
                <a:off x="1097280" y="4321618"/>
                <a:ext cx="495706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𝑎𝑝𝑘𝑠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𝐷𝐹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𝑡𝑜𝑘𝑒𝑛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5C11BF-C3C1-439A-91FE-B7E53F9A3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21618"/>
                <a:ext cx="4957063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21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04E-C73F-47CF-BE82-2A694B3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</a:t>
            </a:r>
            <a:r>
              <a:rPr lang="en-US" dirty="0" err="1"/>
              <a:t>tfidf</a:t>
            </a:r>
            <a:r>
              <a:rPr lang="en-US" dirty="0"/>
              <a:t> Feature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356A-D5AD-4E6B-AF05-A4C3AD29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84051" cy="37712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Normalized </a:t>
            </a:r>
            <a:r>
              <a:rPr lang="en-US" dirty="0" err="1"/>
              <a:t>tfidf</a:t>
            </a:r>
            <a:r>
              <a:rPr lang="en-US" dirty="0"/>
              <a:t> Feature Matrix is a </a:t>
            </a:r>
            <a:r>
              <a:rPr lang="en-US" dirty="0" err="1"/>
              <a:t>tfidf</a:t>
            </a:r>
            <a:r>
              <a:rPr lang="en-US" dirty="0"/>
              <a:t> Feature Matrix where every cell is divided by the maximum </a:t>
            </a:r>
            <a:r>
              <a:rPr lang="en-US" b="1" dirty="0"/>
              <a:t>token frequency</a:t>
            </a:r>
            <a:r>
              <a:rPr lang="en-US" dirty="0"/>
              <a:t> of the features in the row.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D36BC-454E-40A4-81CF-7A88F2DC4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41" y="1830878"/>
            <a:ext cx="4934639" cy="38010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383738-0143-42F7-AF08-30E539AB438D}"/>
                  </a:ext>
                </a:extLst>
              </p:cNvPr>
              <p:cNvSpPr/>
              <p:nvPr/>
            </p:nvSpPr>
            <p:spPr>
              <a:xfrm>
                <a:off x="722443" y="4262895"/>
                <a:ext cx="5498598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𝑡𝑜𝑘𝑒𝑛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𝑇𝐹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𝑡𝑜𝑘𝑒𝑛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𝑎𝑝𝑘𝑠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𝐷𝐹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𝑡𝑜𝑘𝑒𝑛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383738-0143-42F7-AF08-30E539AB4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43" y="4262895"/>
                <a:ext cx="5498598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2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6E6-6591-4BB5-983A-D457C59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 Extraction Process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752370-61F1-4466-8287-40D2CA693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46" y="2799007"/>
            <a:ext cx="3180519" cy="17076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9D474-9AB2-4A3D-BEDA-1BDC16FF7754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 flipV="1">
            <a:off x="3585388" y="3652838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9A50E2-DC62-41A0-B891-F2201AFC2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1" y="2175239"/>
            <a:ext cx="1480597" cy="295519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54B101-9C82-4398-9C41-947FFC65EE9D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7114165" y="3652837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7EE0B5E-CD9F-4612-A6CD-8461D5062D3A}"/>
              </a:ext>
            </a:extLst>
          </p:cNvPr>
          <p:cNvSpPr/>
          <p:nvPr/>
        </p:nvSpPr>
        <p:spPr>
          <a:xfrm>
            <a:off x="422255" y="3302938"/>
            <a:ext cx="1334278" cy="6882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Merged APK Files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7FEB41-AFF0-4C64-BFF6-595586DC3275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1756533" y="3647075"/>
            <a:ext cx="348258" cy="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75C693DB-CF7D-488F-B0A9-96AE5132A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23" y="2585798"/>
            <a:ext cx="2410127" cy="2134077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13585D-7719-426B-9C19-2AC8E82B61CF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9872550" y="3652836"/>
            <a:ext cx="348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D9E5E4-7F42-46CF-BF23-0A1732ED20A6}"/>
              </a:ext>
            </a:extLst>
          </p:cNvPr>
          <p:cNvSpPr/>
          <p:nvPr/>
        </p:nvSpPr>
        <p:spPr>
          <a:xfrm>
            <a:off x="10220808" y="3302938"/>
            <a:ext cx="1334278" cy="6997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Repeat For Ngrams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01E366-7B0F-49BA-8800-2A468DD886CE}"/>
              </a:ext>
            </a:extLst>
          </p:cNvPr>
          <p:cNvSpPr/>
          <p:nvPr/>
        </p:nvSpPr>
        <p:spPr>
          <a:xfrm>
            <a:off x="10025224" y="2887036"/>
            <a:ext cx="1787184" cy="1520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620F-46C6-4F36-BFE9-74A0F060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and Token Count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FA62-A3A7-4050-A0FE-ADA538F5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229729" cy="40601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When creating features using token-</a:t>
            </a:r>
            <a:r>
              <a:rPr lang="en-US" dirty="0" err="1"/>
              <a:t>ngrams</a:t>
            </a:r>
            <a:r>
              <a:rPr lang="en-US" dirty="0"/>
              <a:t>, we use the concept of </a:t>
            </a:r>
            <a:r>
              <a:rPr lang="en-US" dirty="0" err="1"/>
              <a:t>stopwords</a:t>
            </a:r>
            <a:r>
              <a:rPr lang="en-US" dirty="0"/>
              <a:t> and longtails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use the same configurations as before (85%/90%/95% </a:t>
            </a:r>
            <a:r>
              <a:rPr lang="en-US" dirty="0" err="1"/>
              <a:t>stopword</a:t>
            </a:r>
            <a:r>
              <a:rPr lang="en-US" dirty="0"/>
              <a:t> threshold, 500,1000,1500 tokens).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remaining tokens are replaced with the longtail constant (TOKEN_LT in our configuration).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significance is longtail is solidified here.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1640F02-7647-47C7-AD1D-45BF4D2D6217}"/>
              </a:ext>
            </a:extLst>
          </p:cNvPr>
          <p:cNvSpPr/>
          <p:nvPr/>
        </p:nvSpPr>
        <p:spPr>
          <a:xfrm>
            <a:off x="6665053" y="2718189"/>
            <a:ext cx="1291906" cy="204675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ysClr val="windowText" lastClr="000000"/>
                </a:solidFill>
              </a:rPr>
              <a:t>Stopwords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=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E3AD259-AF9B-4ECA-A4D5-4772749567E9}"/>
              </a:ext>
            </a:extLst>
          </p:cNvPr>
          <p:cNvSpPr/>
          <p:nvPr/>
        </p:nvSpPr>
        <p:spPr>
          <a:xfrm>
            <a:off x="9279621" y="2718189"/>
            <a:ext cx="1290508" cy="2046758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ysClr val="windowText" lastClr="000000"/>
                </a:solidFill>
              </a:rPr>
              <a:t>Vocabulary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int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15AF5-EF9C-417A-B328-D55322DC9358}"/>
              </a:ext>
            </a:extLst>
          </p:cNvPr>
          <p:cNvSpPr txBox="1"/>
          <p:nvPr/>
        </p:nvSpPr>
        <p:spPr>
          <a:xfrm>
            <a:off x="7659148" y="1895852"/>
            <a:ext cx="1761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x = 5 + 3 * 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17472F-711E-4F35-89F2-9870AE1006F9}"/>
              </a:ext>
            </a:extLst>
          </p:cNvPr>
          <p:cNvCxnSpPr>
            <a:stCxn id="9" idx="2"/>
            <a:endCxn id="5" idx="1"/>
          </p:cNvCxnSpPr>
          <p:nvPr/>
        </p:nvCxnSpPr>
        <p:spPr>
          <a:xfrm flipH="1">
            <a:off x="7311006" y="2265184"/>
            <a:ext cx="1228986" cy="453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8663AB-FED1-4BD8-A842-4B567C39BDDD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8539992" y="2265184"/>
            <a:ext cx="1384883" cy="453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457013-7267-4056-BBB5-8B9C649688EE}"/>
              </a:ext>
            </a:extLst>
          </p:cNvPr>
          <p:cNvSpPr txBox="1"/>
          <p:nvPr/>
        </p:nvSpPr>
        <p:spPr>
          <a:xfrm>
            <a:off x="6665053" y="5236000"/>
            <a:ext cx="3749879" cy="669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2-Ngrams = {(</a:t>
            </a:r>
            <a:r>
              <a:rPr lang="en-US" dirty="0" err="1"/>
              <a:t>int</a:t>
            </a:r>
            <a:r>
              <a:rPr lang="en-US" dirty="0"/>
              <a:t> x), (x SW), (SW SW), (SW LT), (LT *), (* LT)}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1464F6-6D7F-452C-976C-415426E225CD}"/>
              </a:ext>
            </a:extLst>
          </p:cNvPr>
          <p:cNvCxnSpPr>
            <a:stCxn id="5" idx="3"/>
            <a:endCxn id="16" idx="0"/>
          </p:cNvCxnSpPr>
          <p:nvPr/>
        </p:nvCxnSpPr>
        <p:spPr>
          <a:xfrm>
            <a:off x="7311006" y="4764947"/>
            <a:ext cx="1228987" cy="47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C6BDE8-FD54-4A68-AAA0-303E51176C3C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8539993" y="4764947"/>
            <a:ext cx="1384882" cy="471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0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311B-BCBF-4792-8CA3-C2BBA95D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2FA0-4319-488A-89DF-95A2D113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35072" cy="39342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http://amd.arguslab.org/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Collected by </a:t>
            </a:r>
            <a:r>
              <a:rPr lang="en-US" dirty="0" err="1"/>
              <a:t>ArgusLabs</a:t>
            </a:r>
            <a:r>
              <a:rPr lang="en-US" dirty="0"/>
              <a:t> at University of South Florida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Contains 24650 malicious apks, categorized into one of 71 families and 135 varieties, ranging from 2010 to 2016.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Dataset is skewed – some families are under-represented, while a single family represents 31.8% of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While not taken into consideration presently, the dataset also categorizes the behavior displayed by every single family.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0D1F1-30BB-4CB2-8EF5-C5B82304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0" y="1923425"/>
            <a:ext cx="4863720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85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5F22-C69C-4CB5-B84C-BA053060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Dictionary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BCE1-3899-4298-9D14-19FC9D94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This is the reason why the </a:t>
            </a:r>
            <a:r>
              <a:rPr lang="en-US" dirty="0" err="1"/>
              <a:t>uni</a:t>
            </a:r>
            <a:r>
              <a:rPr lang="en-US" dirty="0"/>
              <a:t>-token-</a:t>
            </a:r>
            <a:r>
              <a:rPr lang="en-US" dirty="0" err="1"/>
              <a:t>ngram</a:t>
            </a:r>
            <a:r>
              <a:rPr lang="en-US" dirty="0"/>
              <a:t> configuration must be ran first, as that is where the token frequency dictionary is first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token frequency dictionary is used to create our </a:t>
            </a:r>
            <a:r>
              <a:rPr lang="en-US" dirty="0" err="1"/>
              <a:t>stopword</a:t>
            </a:r>
            <a:r>
              <a:rPr lang="en-US" dirty="0"/>
              <a:t> and vocabulary sets using the previously defined configurations (tokens in neither of these sets are assumed to be longtails).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These sets remain in memory for the whole process.</a:t>
            </a:r>
          </a:p>
        </p:txBody>
      </p:sp>
    </p:spTree>
    <p:extLst>
      <p:ext uri="{BB962C8B-B14F-4D97-AF65-F5344CB8AC3E}">
        <p14:creationId xmlns:p14="http://schemas.microsoft.com/office/powerpoint/2010/main" val="517044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FE87-E392-4EC7-AB0A-95835871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Frequency Dictionary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F554-3BB0-4827-9828-64CDD118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5564" cy="3917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exact same process is repeated here as with unigram tokens.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higher the </a:t>
            </a:r>
            <a:r>
              <a:rPr lang="en-US" dirty="0" err="1"/>
              <a:t>ngram</a:t>
            </a:r>
            <a:r>
              <a:rPr lang="en-US" dirty="0"/>
              <a:t> size, the higher the memory cost, thus a smaller chunk size is needed.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61BF5-6EF1-424A-951B-245C4D27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65" y="2156430"/>
            <a:ext cx="581106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09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9EBD-F921-45F0-B6BF-EC2B4A47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Feature Matrix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0C49-A073-434B-A316-D9911194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same process as with standard tokens is completed with </a:t>
            </a:r>
            <a:r>
              <a:rPr lang="en-US" dirty="0" err="1"/>
              <a:t>ngrams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This also entails the use of </a:t>
            </a:r>
            <a:r>
              <a:rPr lang="en-US" dirty="0" err="1"/>
              <a:t>stopwords</a:t>
            </a:r>
            <a:r>
              <a:rPr lang="en-US" dirty="0"/>
              <a:t> and vocabulary size as with standard tokens to best select </a:t>
            </a:r>
            <a:r>
              <a:rPr lang="en-US" dirty="0" err="1"/>
              <a:t>ngram</a:t>
            </a:r>
            <a:r>
              <a:rPr lang="en-US" dirty="0"/>
              <a:t>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5 feature matrices previously described are made for </a:t>
            </a:r>
            <a:r>
              <a:rPr lang="en-US" dirty="0" err="1"/>
              <a:t>ngram</a:t>
            </a:r>
            <a:r>
              <a:rPr lang="en-US" dirty="0"/>
              <a:t> features as well, for each possible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As with standard tokens, this phase requires going over the dataset again to calculate the term frequency of each </a:t>
            </a:r>
            <a:r>
              <a:rPr lang="en-US" dirty="0" err="1"/>
              <a:t>ngram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980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37C6-2497-4BDE-9D70-180D66A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Feature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2869-8BBA-48F9-990E-F09EA675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select the token </a:t>
            </a:r>
            <a:r>
              <a:rPr lang="en-US" dirty="0" err="1"/>
              <a:t>ngram</a:t>
            </a:r>
            <a:r>
              <a:rPr lang="en-US" dirty="0"/>
              <a:t> size from 2 to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define the </a:t>
            </a:r>
            <a:r>
              <a:rPr lang="en-US" dirty="0" err="1"/>
              <a:t>stopword</a:t>
            </a:r>
            <a:r>
              <a:rPr lang="en-US" dirty="0"/>
              <a:t> threshold for our vocabulary to be 85/90/95%.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take the next 500/1000/1500 tokens to be our vocabulary for </a:t>
            </a:r>
            <a:r>
              <a:rPr lang="en-US" dirty="0" err="1"/>
              <a:t>ngram</a:t>
            </a:r>
            <a:r>
              <a:rPr lang="en-US" dirty="0"/>
              <a:t>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skip the top 85/90/95% </a:t>
            </a:r>
            <a:r>
              <a:rPr lang="en-US" dirty="0" err="1"/>
              <a:t>ngrams</a:t>
            </a:r>
            <a:r>
              <a:rPr lang="en-US" dirty="0"/>
              <a:t> when we define create the feature matrices as they are defined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take the next 500/1000/1500 </a:t>
            </a:r>
            <a:r>
              <a:rPr lang="en-US" dirty="0" err="1"/>
              <a:t>ngrams</a:t>
            </a:r>
            <a:r>
              <a:rPr lang="en-US" dirty="0"/>
              <a:t> to be our features in our features matrices.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create 5 feature matrices from each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4*3*3*3*3*5 = 1620 feature matrices created in the current phase.</a:t>
            </a:r>
          </a:p>
        </p:txBody>
      </p:sp>
    </p:spTree>
    <p:extLst>
      <p:ext uri="{BB962C8B-B14F-4D97-AF65-F5344CB8AC3E}">
        <p14:creationId xmlns:p14="http://schemas.microsoft.com/office/powerpoint/2010/main" val="2044031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587B-0FD7-46E5-9C97-A6185C19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D592D7-070E-4A3E-83E4-8E8D82017FC5}"/>
              </a:ext>
            </a:extLst>
          </p:cNvPr>
          <p:cNvSpPr/>
          <p:nvPr/>
        </p:nvSpPr>
        <p:spPr>
          <a:xfrm>
            <a:off x="5413416" y="1845578"/>
            <a:ext cx="713064" cy="3020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Ngrams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6A14B-47C1-4C19-8B15-D738A1B5BFC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16697" y="2147582"/>
            <a:ext cx="3253251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22C7AF-39C3-4FC3-B6EE-DDE39BE0FD07}"/>
              </a:ext>
            </a:extLst>
          </p:cNvPr>
          <p:cNvCxnSpPr>
            <a:stCxn id="4" idx="2"/>
          </p:cNvCxnSpPr>
          <p:nvPr/>
        </p:nvCxnSpPr>
        <p:spPr>
          <a:xfrm flipH="1">
            <a:off x="5494789" y="2147582"/>
            <a:ext cx="275159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CD3F1-D0D4-4527-8925-E5096989F29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69948" y="2147582"/>
            <a:ext cx="1624318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388EF-23A2-48B0-8A0A-91294BE1E3E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69948" y="2147582"/>
            <a:ext cx="3334624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751FB5-696A-458B-BC03-4CBDA1267214}"/>
              </a:ext>
            </a:extLst>
          </p:cNvPr>
          <p:cNvSpPr/>
          <p:nvPr/>
        </p:nvSpPr>
        <p:spPr>
          <a:xfrm>
            <a:off x="5068209" y="2407640"/>
            <a:ext cx="853160" cy="360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C3C6D-DA44-490C-B6FC-11E7BDF59D1E}"/>
              </a:ext>
            </a:extLst>
          </p:cNvPr>
          <p:cNvCxnSpPr>
            <a:stCxn id="13" idx="2"/>
          </p:cNvCxnSpPr>
          <p:nvPr/>
        </p:nvCxnSpPr>
        <p:spPr>
          <a:xfrm flipH="1">
            <a:off x="5105120" y="2768367"/>
            <a:ext cx="389669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8FF65B-8E59-43B9-BA9D-45F1DF90A8D6}"/>
              </a:ext>
            </a:extLst>
          </p:cNvPr>
          <p:cNvCxnSpPr>
            <a:stCxn id="13" idx="2"/>
          </p:cNvCxnSpPr>
          <p:nvPr/>
        </p:nvCxnSpPr>
        <p:spPr>
          <a:xfrm flipH="1">
            <a:off x="5474236" y="2768367"/>
            <a:ext cx="20553" cy="34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DF63C4-2876-4067-9EA8-C8ECCFE362F4}"/>
              </a:ext>
            </a:extLst>
          </p:cNvPr>
          <p:cNvCxnSpPr>
            <a:stCxn id="13" idx="2"/>
          </p:cNvCxnSpPr>
          <p:nvPr/>
        </p:nvCxnSpPr>
        <p:spPr>
          <a:xfrm>
            <a:off x="5494789" y="2768367"/>
            <a:ext cx="426580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A9D75D-1A99-4952-B5E9-3152B30D081E}"/>
              </a:ext>
            </a:extLst>
          </p:cNvPr>
          <p:cNvSpPr txBox="1"/>
          <p:nvPr/>
        </p:nvSpPr>
        <p:spPr>
          <a:xfrm>
            <a:off x="5614901" y="2108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197493-FEB0-413A-9960-7782F76CFB54}"/>
              </a:ext>
            </a:extLst>
          </p:cNvPr>
          <p:cNvSpPr/>
          <p:nvPr/>
        </p:nvSpPr>
        <p:spPr>
          <a:xfrm>
            <a:off x="4678541" y="3099732"/>
            <a:ext cx="734876" cy="3061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D628A-730F-42AF-9D41-72A0D8E534CB}"/>
              </a:ext>
            </a:extLst>
          </p:cNvPr>
          <p:cNvSpPr txBox="1"/>
          <p:nvPr/>
        </p:nvSpPr>
        <p:spPr>
          <a:xfrm>
            <a:off x="4816377" y="27416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0.85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4281E2-F09B-4B5A-AEC3-D6ED378DEF9A}"/>
              </a:ext>
            </a:extLst>
          </p:cNvPr>
          <p:cNvCxnSpPr>
            <a:stCxn id="24" idx="2"/>
          </p:cNvCxnSpPr>
          <p:nvPr/>
        </p:nvCxnSpPr>
        <p:spPr>
          <a:xfrm flipH="1">
            <a:off x="4404220" y="3405930"/>
            <a:ext cx="641759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DC68BC-6AFC-4A0D-93BD-27B2AACB33F5}"/>
              </a:ext>
            </a:extLst>
          </p:cNvPr>
          <p:cNvCxnSpPr>
            <a:stCxn id="24" idx="2"/>
          </p:cNvCxnSpPr>
          <p:nvPr/>
        </p:nvCxnSpPr>
        <p:spPr>
          <a:xfrm>
            <a:off x="5045979" y="3405930"/>
            <a:ext cx="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9BA032-17D5-4208-851C-75F1C25CB7E2}"/>
              </a:ext>
            </a:extLst>
          </p:cNvPr>
          <p:cNvCxnSpPr>
            <a:stCxn id="24" idx="2"/>
          </p:cNvCxnSpPr>
          <p:nvPr/>
        </p:nvCxnSpPr>
        <p:spPr>
          <a:xfrm>
            <a:off x="5045979" y="3405930"/>
            <a:ext cx="723969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1545830-BE57-47FF-B06A-C7D67E7EDBE5}"/>
              </a:ext>
            </a:extLst>
          </p:cNvPr>
          <p:cNvSpPr/>
          <p:nvPr/>
        </p:nvSpPr>
        <p:spPr>
          <a:xfrm>
            <a:off x="5523500" y="3716322"/>
            <a:ext cx="1011523" cy="5007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Ngram</a:t>
            </a:r>
            <a:r>
              <a:rPr lang="en-US" sz="1200" dirty="0">
                <a:solidFill>
                  <a:schemeClr val="tx1"/>
                </a:solidFill>
              </a:rPr>
              <a:t> Threshold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6B69E-3ECC-4F32-B646-BC0613D4A31C}"/>
              </a:ext>
            </a:extLst>
          </p:cNvPr>
          <p:cNvSpPr txBox="1"/>
          <p:nvPr/>
        </p:nvSpPr>
        <p:spPr>
          <a:xfrm>
            <a:off x="5531284" y="33388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803822-7EEC-417A-A46A-EE6A1CC0C0AC}"/>
              </a:ext>
            </a:extLst>
          </p:cNvPr>
          <p:cNvCxnSpPr/>
          <p:nvPr/>
        </p:nvCxnSpPr>
        <p:spPr>
          <a:xfrm flipH="1">
            <a:off x="5569614" y="4243791"/>
            <a:ext cx="389669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BD6B9C-E17A-480B-844A-E0E4060DDF24}"/>
              </a:ext>
            </a:extLst>
          </p:cNvPr>
          <p:cNvCxnSpPr>
            <a:cxnSpLocks/>
          </p:cNvCxnSpPr>
          <p:nvPr/>
        </p:nvCxnSpPr>
        <p:spPr>
          <a:xfrm>
            <a:off x="5959284" y="4243791"/>
            <a:ext cx="207370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8034FF-3143-45BB-8187-89E5925373CE}"/>
              </a:ext>
            </a:extLst>
          </p:cNvPr>
          <p:cNvCxnSpPr>
            <a:cxnSpLocks/>
          </p:cNvCxnSpPr>
          <p:nvPr/>
        </p:nvCxnSpPr>
        <p:spPr>
          <a:xfrm>
            <a:off x="5959283" y="4243791"/>
            <a:ext cx="753237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71C65A-82F4-47DB-888E-E873A0E26CF3}"/>
              </a:ext>
            </a:extLst>
          </p:cNvPr>
          <p:cNvSpPr/>
          <p:nvPr/>
        </p:nvSpPr>
        <p:spPr>
          <a:xfrm>
            <a:off x="4816377" y="4575156"/>
            <a:ext cx="1061534" cy="2878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Ngram</a:t>
            </a:r>
            <a:r>
              <a:rPr lang="en-US" sz="1200" dirty="0">
                <a:solidFill>
                  <a:schemeClr val="tx1"/>
                </a:solidFill>
              </a:rPr>
              <a:t> Vocab Size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FF087B-910E-47A1-91DE-C61F8B81268C}"/>
              </a:ext>
            </a:extLst>
          </p:cNvPr>
          <p:cNvSpPr txBox="1"/>
          <p:nvPr/>
        </p:nvSpPr>
        <p:spPr>
          <a:xfrm>
            <a:off x="5280871" y="421704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0.85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515D73-E8E2-4CBF-B643-E9F20B70034B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816377" y="4862998"/>
            <a:ext cx="530767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27C8FC-ACD9-4AD3-BB7A-4B584B9E5A4C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347144" y="4862998"/>
            <a:ext cx="0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6E028A-FAB6-4A72-BBC0-C2D50FA135B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347144" y="4862998"/>
            <a:ext cx="574225" cy="33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2F27F0-3B1F-4890-B456-01EEDC80D6A8}"/>
              </a:ext>
            </a:extLst>
          </p:cNvPr>
          <p:cNvSpPr txBox="1"/>
          <p:nvPr/>
        </p:nvSpPr>
        <p:spPr>
          <a:xfrm>
            <a:off x="5754185" y="484306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1500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AE2FCBA-2C6A-40E8-B676-6312546792CA}"/>
              </a:ext>
            </a:extLst>
          </p:cNvPr>
          <p:cNvSpPr/>
          <p:nvPr/>
        </p:nvSpPr>
        <p:spPr>
          <a:xfrm>
            <a:off x="5476751" y="5239734"/>
            <a:ext cx="1301553" cy="2878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Feature Matrices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EC7402-09F0-4CFA-81DC-DB74A8857583}"/>
              </a:ext>
            </a:extLst>
          </p:cNvPr>
          <p:cNvCxnSpPr>
            <a:stCxn id="62" idx="2"/>
          </p:cNvCxnSpPr>
          <p:nvPr/>
        </p:nvCxnSpPr>
        <p:spPr>
          <a:xfrm flipH="1">
            <a:off x="5413416" y="5527576"/>
            <a:ext cx="714112" cy="2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02B969-AE36-4EE6-88CF-45AB822EEE71}"/>
              </a:ext>
            </a:extLst>
          </p:cNvPr>
          <p:cNvCxnSpPr>
            <a:stCxn id="62" idx="2"/>
          </p:cNvCxnSpPr>
          <p:nvPr/>
        </p:nvCxnSpPr>
        <p:spPr>
          <a:xfrm flipH="1">
            <a:off x="5784535" y="5527576"/>
            <a:ext cx="342993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9ACE93-16BC-4566-AB30-30BD71CD1258}"/>
              </a:ext>
            </a:extLst>
          </p:cNvPr>
          <p:cNvCxnSpPr>
            <a:stCxn id="62" idx="2"/>
          </p:cNvCxnSpPr>
          <p:nvPr/>
        </p:nvCxnSpPr>
        <p:spPr>
          <a:xfrm flipH="1">
            <a:off x="6126480" y="5527576"/>
            <a:ext cx="1048" cy="2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682890-8F48-4023-850B-9DDDF50E612E}"/>
              </a:ext>
            </a:extLst>
          </p:cNvPr>
          <p:cNvCxnSpPr>
            <a:stCxn id="62" idx="2"/>
          </p:cNvCxnSpPr>
          <p:nvPr/>
        </p:nvCxnSpPr>
        <p:spPr>
          <a:xfrm>
            <a:off x="6127528" y="5527576"/>
            <a:ext cx="307784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20B3C5-71DD-45E3-A9F2-DA4E8C7A0241}"/>
              </a:ext>
            </a:extLst>
          </p:cNvPr>
          <p:cNvCxnSpPr>
            <a:stCxn id="62" idx="2"/>
          </p:cNvCxnSpPr>
          <p:nvPr/>
        </p:nvCxnSpPr>
        <p:spPr>
          <a:xfrm>
            <a:off x="6127528" y="5527576"/>
            <a:ext cx="713064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ylinder 72">
            <a:extLst>
              <a:ext uri="{FF2B5EF4-FFF2-40B4-BE49-F238E27FC236}">
                <a16:creationId xmlns:a16="http://schemas.microsoft.com/office/drawing/2014/main" id="{14D3C144-1E2C-46A0-81AD-4C048DBDEBE5}"/>
              </a:ext>
            </a:extLst>
          </p:cNvPr>
          <p:cNvSpPr/>
          <p:nvPr/>
        </p:nvSpPr>
        <p:spPr>
          <a:xfrm>
            <a:off x="5320041" y="58135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AB9BF665-0EA1-4051-8155-E5E250F2A15A}"/>
              </a:ext>
            </a:extLst>
          </p:cNvPr>
          <p:cNvSpPr/>
          <p:nvPr/>
        </p:nvSpPr>
        <p:spPr>
          <a:xfrm>
            <a:off x="5708079" y="58135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20A5AD40-7CA6-4CE2-90C8-47302F197CAF}"/>
              </a:ext>
            </a:extLst>
          </p:cNvPr>
          <p:cNvSpPr/>
          <p:nvPr/>
        </p:nvSpPr>
        <p:spPr>
          <a:xfrm>
            <a:off x="6036902" y="58135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5C9220F8-0862-4FC7-B2C4-A0F0FE85391A}"/>
              </a:ext>
            </a:extLst>
          </p:cNvPr>
          <p:cNvSpPr/>
          <p:nvPr/>
        </p:nvSpPr>
        <p:spPr>
          <a:xfrm>
            <a:off x="6347938" y="5821960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9769B49-DFB8-4E96-A2E9-BCE36BF16492}"/>
              </a:ext>
            </a:extLst>
          </p:cNvPr>
          <p:cNvSpPr/>
          <p:nvPr/>
        </p:nvSpPr>
        <p:spPr>
          <a:xfrm>
            <a:off x="6735025" y="583111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DA12367-BE1B-4AC9-9CDF-01BEE9416B29}"/>
              </a:ext>
            </a:extLst>
          </p:cNvPr>
          <p:cNvSpPr txBox="1"/>
          <p:nvPr/>
        </p:nvSpPr>
        <p:spPr>
          <a:xfrm>
            <a:off x="7437260" y="5941753"/>
            <a:ext cx="35820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 feature matrices per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37280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587B-0FD7-46E5-9C97-A6185C19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D592D7-070E-4A3E-83E4-8E8D82017FC5}"/>
              </a:ext>
            </a:extLst>
          </p:cNvPr>
          <p:cNvSpPr/>
          <p:nvPr/>
        </p:nvSpPr>
        <p:spPr>
          <a:xfrm>
            <a:off x="5413416" y="1845578"/>
            <a:ext cx="713064" cy="3020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Ngrams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6A14B-47C1-4C19-8B15-D738A1B5BFC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16697" y="2147582"/>
            <a:ext cx="3253251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22C7AF-39C3-4FC3-B6EE-DDE39BE0FD07}"/>
              </a:ext>
            </a:extLst>
          </p:cNvPr>
          <p:cNvCxnSpPr>
            <a:stCxn id="4" idx="2"/>
          </p:cNvCxnSpPr>
          <p:nvPr/>
        </p:nvCxnSpPr>
        <p:spPr>
          <a:xfrm flipH="1">
            <a:off x="5494789" y="2147582"/>
            <a:ext cx="275159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CD3F1-D0D4-4527-8925-E5096989F29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69948" y="2147582"/>
            <a:ext cx="1624318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388EF-23A2-48B0-8A0A-91294BE1E3E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69948" y="2147582"/>
            <a:ext cx="3334624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751FB5-696A-458B-BC03-4CBDA1267214}"/>
              </a:ext>
            </a:extLst>
          </p:cNvPr>
          <p:cNvSpPr/>
          <p:nvPr/>
        </p:nvSpPr>
        <p:spPr>
          <a:xfrm>
            <a:off x="5068209" y="2407640"/>
            <a:ext cx="853160" cy="360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C3C6D-DA44-490C-B6FC-11E7BDF59D1E}"/>
              </a:ext>
            </a:extLst>
          </p:cNvPr>
          <p:cNvCxnSpPr>
            <a:stCxn id="13" idx="2"/>
          </p:cNvCxnSpPr>
          <p:nvPr/>
        </p:nvCxnSpPr>
        <p:spPr>
          <a:xfrm flipH="1">
            <a:off x="5105120" y="2768367"/>
            <a:ext cx="389669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8FF65B-8E59-43B9-BA9D-45F1DF90A8D6}"/>
              </a:ext>
            </a:extLst>
          </p:cNvPr>
          <p:cNvCxnSpPr>
            <a:stCxn id="13" idx="2"/>
          </p:cNvCxnSpPr>
          <p:nvPr/>
        </p:nvCxnSpPr>
        <p:spPr>
          <a:xfrm flipH="1">
            <a:off x="5474236" y="2768367"/>
            <a:ext cx="20553" cy="34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DF63C4-2876-4067-9EA8-C8ECCFE362F4}"/>
              </a:ext>
            </a:extLst>
          </p:cNvPr>
          <p:cNvCxnSpPr>
            <a:stCxn id="13" idx="2"/>
          </p:cNvCxnSpPr>
          <p:nvPr/>
        </p:nvCxnSpPr>
        <p:spPr>
          <a:xfrm>
            <a:off x="5494789" y="2768367"/>
            <a:ext cx="426580" cy="33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A9D75D-1A99-4952-B5E9-3152B30D081E}"/>
              </a:ext>
            </a:extLst>
          </p:cNvPr>
          <p:cNvSpPr txBox="1"/>
          <p:nvPr/>
        </p:nvSpPr>
        <p:spPr>
          <a:xfrm>
            <a:off x="5614901" y="2108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197493-FEB0-413A-9960-7782F76CFB54}"/>
              </a:ext>
            </a:extLst>
          </p:cNvPr>
          <p:cNvSpPr/>
          <p:nvPr/>
        </p:nvSpPr>
        <p:spPr>
          <a:xfrm>
            <a:off x="4678541" y="3099732"/>
            <a:ext cx="734876" cy="3061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D628A-730F-42AF-9D41-72A0D8E534CB}"/>
              </a:ext>
            </a:extLst>
          </p:cNvPr>
          <p:cNvSpPr txBox="1"/>
          <p:nvPr/>
        </p:nvSpPr>
        <p:spPr>
          <a:xfrm>
            <a:off x="4816377" y="27416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0.85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4281E2-F09B-4B5A-AEC3-D6ED378DEF9A}"/>
              </a:ext>
            </a:extLst>
          </p:cNvPr>
          <p:cNvCxnSpPr>
            <a:stCxn id="24" idx="2"/>
          </p:cNvCxnSpPr>
          <p:nvPr/>
        </p:nvCxnSpPr>
        <p:spPr>
          <a:xfrm flipH="1">
            <a:off x="4404220" y="3405930"/>
            <a:ext cx="641759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DC68BC-6AFC-4A0D-93BD-27B2AACB33F5}"/>
              </a:ext>
            </a:extLst>
          </p:cNvPr>
          <p:cNvCxnSpPr>
            <a:stCxn id="24" idx="2"/>
          </p:cNvCxnSpPr>
          <p:nvPr/>
        </p:nvCxnSpPr>
        <p:spPr>
          <a:xfrm>
            <a:off x="5045979" y="3405930"/>
            <a:ext cx="0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9BA032-17D5-4208-851C-75F1C25CB7E2}"/>
              </a:ext>
            </a:extLst>
          </p:cNvPr>
          <p:cNvCxnSpPr>
            <a:stCxn id="24" idx="2"/>
          </p:cNvCxnSpPr>
          <p:nvPr/>
        </p:nvCxnSpPr>
        <p:spPr>
          <a:xfrm>
            <a:off x="5045979" y="3405930"/>
            <a:ext cx="723969" cy="3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1545830-BE57-47FF-B06A-C7D67E7EDBE5}"/>
              </a:ext>
            </a:extLst>
          </p:cNvPr>
          <p:cNvSpPr/>
          <p:nvPr/>
        </p:nvSpPr>
        <p:spPr>
          <a:xfrm>
            <a:off x="5523500" y="3716322"/>
            <a:ext cx="1011523" cy="5007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Ngram</a:t>
            </a:r>
            <a:r>
              <a:rPr lang="en-US" sz="1200" dirty="0">
                <a:solidFill>
                  <a:schemeClr val="tx1"/>
                </a:solidFill>
              </a:rPr>
              <a:t> Threshold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6B69E-3ECC-4F32-B646-BC0613D4A31C}"/>
              </a:ext>
            </a:extLst>
          </p:cNvPr>
          <p:cNvSpPr txBox="1"/>
          <p:nvPr/>
        </p:nvSpPr>
        <p:spPr>
          <a:xfrm>
            <a:off x="5531284" y="333881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803822-7EEC-417A-A46A-EE6A1CC0C0AC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6029262" y="4217045"/>
            <a:ext cx="7640" cy="34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71C65A-82F4-47DB-888E-E873A0E26CF3}"/>
              </a:ext>
            </a:extLst>
          </p:cNvPr>
          <p:cNvSpPr/>
          <p:nvPr/>
        </p:nvSpPr>
        <p:spPr>
          <a:xfrm>
            <a:off x="5529677" y="4557337"/>
            <a:ext cx="1014450" cy="2878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Ngram</a:t>
            </a:r>
            <a:r>
              <a:rPr lang="en-US" sz="1200" dirty="0">
                <a:solidFill>
                  <a:schemeClr val="tx1"/>
                </a:solidFill>
              </a:rPr>
              <a:t> Vocab Size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FF087B-910E-47A1-91DE-C61F8B81268C}"/>
              </a:ext>
            </a:extLst>
          </p:cNvPr>
          <p:cNvSpPr txBox="1"/>
          <p:nvPr/>
        </p:nvSpPr>
        <p:spPr>
          <a:xfrm>
            <a:off x="6005504" y="421704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6E028A-FAB6-4A72-BBC0-C2D50FA135B8}"/>
              </a:ext>
            </a:extLst>
          </p:cNvPr>
          <p:cNvCxnSpPr>
            <a:cxnSpLocks/>
            <a:stCxn id="38" idx="2"/>
            <a:endCxn id="62" idx="0"/>
          </p:cNvCxnSpPr>
          <p:nvPr/>
        </p:nvCxnSpPr>
        <p:spPr>
          <a:xfrm>
            <a:off x="6036902" y="4845179"/>
            <a:ext cx="804" cy="31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2F27F0-3B1F-4890-B456-01EEDC80D6A8}"/>
              </a:ext>
            </a:extLst>
          </p:cNvPr>
          <p:cNvSpPr txBox="1"/>
          <p:nvPr/>
        </p:nvSpPr>
        <p:spPr>
          <a:xfrm>
            <a:off x="6071700" y="484033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50000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AE2FCBA-2C6A-40E8-B676-6312546792CA}"/>
              </a:ext>
            </a:extLst>
          </p:cNvPr>
          <p:cNvSpPr/>
          <p:nvPr/>
        </p:nvSpPr>
        <p:spPr>
          <a:xfrm>
            <a:off x="5531284" y="5163194"/>
            <a:ext cx="1012843" cy="2878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Feature Matrices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EC7402-09F0-4CFA-81DC-DB74A8857583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320042" y="5451036"/>
            <a:ext cx="717664" cy="2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02B969-AE36-4EE6-88CF-45AB822EEE7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691162" y="5451036"/>
            <a:ext cx="346544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9ACE93-16BC-4566-AB30-30BD71CD125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6033106" y="5451036"/>
            <a:ext cx="4600" cy="2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682890-8F48-4023-850B-9DDDF50E612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037706" y="5451036"/>
            <a:ext cx="304231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20B3C5-71DD-45E3-A9F2-DA4E8C7A0241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037706" y="5451036"/>
            <a:ext cx="709511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ylinder 72">
            <a:extLst>
              <a:ext uri="{FF2B5EF4-FFF2-40B4-BE49-F238E27FC236}">
                <a16:creationId xmlns:a16="http://schemas.microsoft.com/office/drawing/2014/main" id="{14D3C144-1E2C-46A0-81AD-4C048DBDEBE5}"/>
              </a:ext>
            </a:extLst>
          </p:cNvPr>
          <p:cNvSpPr/>
          <p:nvPr/>
        </p:nvSpPr>
        <p:spPr>
          <a:xfrm>
            <a:off x="5233215" y="572844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AB9BF665-0EA1-4051-8155-E5E250F2A15A}"/>
              </a:ext>
            </a:extLst>
          </p:cNvPr>
          <p:cNvSpPr/>
          <p:nvPr/>
        </p:nvSpPr>
        <p:spPr>
          <a:xfrm>
            <a:off x="5621253" y="572844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20A5AD40-7CA6-4CE2-90C8-47302F197CAF}"/>
              </a:ext>
            </a:extLst>
          </p:cNvPr>
          <p:cNvSpPr/>
          <p:nvPr/>
        </p:nvSpPr>
        <p:spPr>
          <a:xfrm>
            <a:off x="5950076" y="572844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5C9220F8-0862-4FC7-B2C4-A0F0FE85391A}"/>
              </a:ext>
            </a:extLst>
          </p:cNvPr>
          <p:cNvSpPr/>
          <p:nvPr/>
        </p:nvSpPr>
        <p:spPr>
          <a:xfrm>
            <a:off x="6261112" y="5736838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9769B49-DFB8-4E96-A2E9-BCE36BF16492}"/>
              </a:ext>
            </a:extLst>
          </p:cNvPr>
          <p:cNvSpPr/>
          <p:nvPr/>
        </p:nvSpPr>
        <p:spPr>
          <a:xfrm>
            <a:off x="6648199" y="574599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4CA53273-411E-4AF2-A336-3A64BC67F70A}"/>
              </a:ext>
            </a:extLst>
          </p:cNvPr>
          <p:cNvSpPr/>
          <p:nvPr/>
        </p:nvSpPr>
        <p:spPr>
          <a:xfrm>
            <a:off x="5298238" y="578020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1BD83C86-3F70-48CB-8CA6-5A43CB431F0F}"/>
              </a:ext>
            </a:extLst>
          </p:cNvPr>
          <p:cNvSpPr/>
          <p:nvPr/>
        </p:nvSpPr>
        <p:spPr>
          <a:xfrm>
            <a:off x="5686276" y="578020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ylinder 70">
            <a:extLst>
              <a:ext uri="{FF2B5EF4-FFF2-40B4-BE49-F238E27FC236}">
                <a16:creationId xmlns:a16="http://schemas.microsoft.com/office/drawing/2014/main" id="{E48A2B23-EDD9-4F92-9152-26FA619CD8ED}"/>
              </a:ext>
            </a:extLst>
          </p:cNvPr>
          <p:cNvSpPr/>
          <p:nvPr/>
        </p:nvSpPr>
        <p:spPr>
          <a:xfrm>
            <a:off x="6015099" y="578020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A66795D3-4354-4371-BB9C-838CE4F05E4C}"/>
              </a:ext>
            </a:extLst>
          </p:cNvPr>
          <p:cNvSpPr/>
          <p:nvPr/>
        </p:nvSpPr>
        <p:spPr>
          <a:xfrm>
            <a:off x="6326135" y="578859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98AFAB5-F565-41D0-84AB-BCF61932BBB4}"/>
              </a:ext>
            </a:extLst>
          </p:cNvPr>
          <p:cNvSpPr/>
          <p:nvPr/>
        </p:nvSpPr>
        <p:spPr>
          <a:xfrm>
            <a:off x="6713222" y="579775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7176F446-3E7F-4A33-864C-0CCB0D09ABE1}"/>
              </a:ext>
            </a:extLst>
          </p:cNvPr>
          <p:cNvSpPr/>
          <p:nvPr/>
        </p:nvSpPr>
        <p:spPr>
          <a:xfrm>
            <a:off x="5385612" y="583053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22F682DB-348B-45DC-AFE0-5C9D1B51FE88}"/>
              </a:ext>
            </a:extLst>
          </p:cNvPr>
          <p:cNvSpPr/>
          <p:nvPr/>
        </p:nvSpPr>
        <p:spPr>
          <a:xfrm>
            <a:off x="5773650" y="583053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2B5155D9-EC11-4670-8692-093AA2276386}"/>
              </a:ext>
            </a:extLst>
          </p:cNvPr>
          <p:cNvSpPr/>
          <p:nvPr/>
        </p:nvSpPr>
        <p:spPr>
          <a:xfrm>
            <a:off x="6102473" y="583053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D0713FD7-83F2-43AB-9FC4-DA99790C908A}"/>
              </a:ext>
            </a:extLst>
          </p:cNvPr>
          <p:cNvSpPr/>
          <p:nvPr/>
        </p:nvSpPr>
        <p:spPr>
          <a:xfrm>
            <a:off x="6413509" y="5838928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1C4BA23E-99AB-4773-9890-CD6B4AFB34A3}"/>
              </a:ext>
            </a:extLst>
          </p:cNvPr>
          <p:cNvSpPr/>
          <p:nvPr/>
        </p:nvSpPr>
        <p:spPr>
          <a:xfrm>
            <a:off x="6800596" y="584808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ylinder 84">
            <a:extLst>
              <a:ext uri="{FF2B5EF4-FFF2-40B4-BE49-F238E27FC236}">
                <a16:creationId xmlns:a16="http://schemas.microsoft.com/office/drawing/2014/main" id="{848F4D71-AB01-46B8-A8DA-EFCCC35F9A3F}"/>
              </a:ext>
            </a:extLst>
          </p:cNvPr>
          <p:cNvSpPr/>
          <p:nvPr/>
        </p:nvSpPr>
        <p:spPr>
          <a:xfrm>
            <a:off x="5456817" y="587171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ylinder 85">
            <a:extLst>
              <a:ext uri="{FF2B5EF4-FFF2-40B4-BE49-F238E27FC236}">
                <a16:creationId xmlns:a16="http://schemas.microsoft.com/office/drawing/2014/main" id="{F41BFBEA-C8C9-4040-BC57-1D929D571B43}"/>
              </a:ext>
            </a:extLst>
          </p:cNvPr>
          <p:cNvSpPr/>
          <p:nvPr/>
        </p:nvSpPr>
        <p:spPr>
          <a:xfrm>
            <a:off x="5844855" y="587171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52A27CC7-0C4C-47FD-ADAE-54A4687E5004}"/>
              </a:ext>
            </a:extLst>
          </p:cNvPr>
          <p:cNvSpPr/>
          <p:nvPr/>
        </p:nvSpPr>
        <p:spPr>
          <a:xfrm>
            <a:off x="6173678" y="587171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37CC4C5D-F00F-4268-9C42-766B5D7BD645}"/>
              </a:ext>
            </a:extLst>
          </p:cNvPr>
          <p:cNvSpPr/>
          <p:nvPr/>
        </p:nvSpPr>
        <p:spPr>
          <a:xfrm>
            <a:off x="6484714" y="588010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ylinder 88">
            <a:extLst>
              <a:ext uri="{FF2B5EF4-FFF2-40B4-BE49-F238E27FC236}">
                <a16:creationId xmlns:a16="http://schemas.microsoft.com/office/drawing/2014/main" id="{B3D60035-61DE-4854-A8E0-F7E6E9415389}"/>
              </a:ext>
            </a:extLst>
          </p:cNvPr>
          <p:cNvSpPr/>
          <p:nvPr/>
        </p:nvSpPr>
        <p:spPr>
          <a:xfrm>
            <a:off x="6871801" y="588926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7299BB65-75D5-4439-ABCB-0DB10CA5DB40}"/>
              </a:ext>
            </a:extLst>
          </p:cNvPr>
          <p:cNvSpPr/>
          <p:nvPr/>
        </p:nvSpPr>
        <p:spPr>
          <a:xfrm>
            <a:off x="5514669" y="592997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83143BF9-E04E-487D-A54F-14EF87CD2A40}"/>
              </a:ext>
            </a:extLst>
          </p:cNvPr>
          <p:cNvSpPr/>
          <p:nvPr/>
        </p:nvSpPr>
        <p:spPr>
          <a:xfrm>
            <a:off x="5902707" y="592997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ylinder 91">
            <a:extLst>
              <a:ext uri="{FF2B5EF4-FFF2-40B4-BE49-F238E27FC236}">
                <a16:creationId xmlns:a16="http://schemas.microsoft.com/office/drawing/2014/main" id="{29D15549-B02E-4CA4-B526-016869D0FD54}"/>
              </a:ext>
            </a:extLst>
          </p:cNvPr>
          <p:cNvSpPr/>
          <p:nvPr/>
        </p:nvSpPr>
        <p:spPr>
          <a:xfrm>
            <a:off x="6231530" y="592997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B3F720FD-10B6-4FC0-94DC-3115D7E2E9CB}"/>
              </a:ext>
            </a:extLst>
          </p:cNvPr>
          <p:cNvSpPr/>
          <p:nvPr/>
        </p:nvSpPr>
        <p:spPr>
          <a:xfrm>
            <a:off x="6542566" y="593836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E82C8C39-96F5-4A90-B4A8-5D2FC4BA5721}"/>
              </a:ext>
            </a:extLst>
          </p:cNvPr>
          <p:cNvSpPr/>
          <p:nvPr/>
        </p:nvSpPr>
        <p:spPr>
          <a:xfrm>
            <a:off x="6929653" y="594752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57D4B180-F66F-415B-8572-EAB13A689C5A}"/>
              </a:ext>
            </a:extLst>
          </p:cNvPr>
          <p:cNvSpPr/>
          <p:nvPr/>
        </p:nvSpPr>
        <p:spPr>
          <a:xfrm>
            <a:off x="5602043" y="599785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2C5EEB27-CC39-4426-AB39-0A003FFCCEB5}"/>
              </a:ext>
            </a:extLst>
          </p:cNvPr>
          <p:cNvSpPr/>
          <p:nvPr/>
        </p:nvSpPr>
        <p:spPr>
          <a:xfrm>
            <a:off x="5990081" y="599785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F7FD3F82-975E-4656-992B-68E0DE8E3578}"/>
              </a:ext>
            </a:extLst>
          </p:cNvPr>
          <p:cNvSpPr/>
          <p:nvPr/>
        </p:nvSpPr>
        <p:spPr>
          <a:xfrm>
            <a:off x="6318904" y="599785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ylinder 97">
            <a:extLst>
              <a:ext uri="{FF2B5EF4-FFF2-40B4-BE49-F238E27FC236}">
                <a16:creationId xmlns:a16="http://schemas.microsoft.com/office/drawing/2014/main" id="{B1E338C8-4113-4389-998D-E0FFDC37CAFA}"/>
              </a:ext>
            </a:extLst>
          </p:cNvPr>
          <p:cNvSpPr/>
          <p:nvPr/>
        </p:nvSpPr>
        <p:spPr>
          <a:xfrm>
            <a:off x="6629940" y="600624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ylinder 98">
            <a:extLst>
              <a:ext uri="{FF2B5EF4-FFF2-40B4-BE49-F238E27FC236}">
                <a16:creationId xmlns:a16="http://schemas.microsoft.com/office/drawing/2014/main" id="{8BAADF3A-64AD-4ADD-BF91-51B9AE2E22E1}"/>
              </a:ext>
            </a:extLst>
          </p:cNvPr>
          <p:cNvSpPr/>
          <p:nvPr/>
        </p:nvSpPr>
        <p:spPr>
          <a:xfrm>
            <a:off x="7017027" y="601540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ADF381-DC26-4F8D-816A-ED7DE73C134B}"/>
              </a:ext>
            </a:extLst>
          </p:cNvPr>
          <p:cNvSpPr txBox="1"/>
          <p:nvPr/>
        </p:nvSpPr>
        <p:spPr>
          <a:xfrm>
            <a:off x="7437260" y="5941753"/>
            <a:ext cx="382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45 feature matrices per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39907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587B-0FD7-46E5-9C97-A6185C19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D592D7-070E-4A3E-83E4-8E8D82017FC5}"/>
              </a:ext>
            </a:extLst>
          </p:cNvPr>
          <p:cNvSpPr/>
          <p:nvPr/>
        </p:nvSpPr>
        <p:spPr>
          <a:xfrm>
            <a:off x="5323008" y="1838580"/>
            <a:ext cx="713064" cy="3020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Ngrams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6A14B-47C1-4C19-8B15-D738A1B5BFC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26289" y="2140584"/>
            <a:ext cx="3253251" cy="2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22C7AF-39C3-4FC3-B6EE-DDE39BE0FD0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5679540" y="2140584"/>
            <a:ext cx="985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CD3F1-D0D4-4527-8925-E5096989F29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79540" y="2140584"/>
            <a:ext cx="1624318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388EF-23A2-48B0-8A0A-91294BE1E3E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79540" y="2140584"/>
            <a:ext cx="3334624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751FB5-696A-458B-BC03-4CBDA1267214}"/>
              </a:ext>
            </a:extLst>
          </p:cNvPr>
          <p:cNvSpPr/>
          <p:nvPr/>
        </p:nvSpPr>
        <p:spPr>
          <a:xfrm>
            <a:off x="5195725" y="2467150"/>
            <a:ext cx="969599" cy="3607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C3C6D-DA44-490C-B6FC-11E7BDF59D1E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5680525" y="2827877"/>
            <a:ext cx="0" cy="21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A9D75D-1A99-4952-B5E9-3152B30D081E}"/>
              </a:ext>
            </a:extLst>
          </p:cNvPr>
          <p:cNvSpPr txBox="1"/>
          <p:nvPr/>
        </p:nvSpPr>
        <p:spPr>
          <a:xfrm>
            <a:off x="5345018" y="21505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197493-FEB0-413A-9960-7782F76CFB54}"/>
              </a:ext>
            </a:extLst>
          </p:cNvPr>
          <p:cNvSpPr/>
          <p:nvPr/>
        </p:nvSpPr>
        <p:spPr>
          <a:xfrm>
            <a:off x="5195725" y="3039160"/>
            <a:ext cx="969599" cy="34318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D628A-730F-42AF-9D41-72A0D8E534CB}"/>
              </a:ext>
            </a:extLst>
          </p:cNvPr>
          <p:cNvSpPr txBox="1"/>
          <p:nvPr/>
        </p:nvSpPr>
        <p:spPr>
          <a:xfrm>
            <a:off x="5716779" y="278548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DC68BC-6AFC-4A0D-93BD-27B2AACB33F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80525" y="3382341"/>
            <a:ext cx="3561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1545830-BE57-47FF-B06A-C7D67E7EDBE5}"/>
              </a:ext>
            </a:extLst>
          </p:cNvPr>
          <p:cNvSpPr/>
          <p:nvPr/>
        </p:nvSpPr>
        <p:spPr>
          <a:xfrm>
            <a:off x="5187941" y="3734679"/>
            <a:ext cx="1011523" cy="5007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Ngram</a:t>
            </a:r>
            <a:r>
              <a:rPr lang="en-US" sz="1200" dirty="0">
                <a:solidFill>
                  <a:schemeClr val="tx1"/>
                </a:solidFill>
              </a:rPr>
              <a:t> Threshold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76B69E-3ECC-4F32-B646-BC0613D4A31C}"/>
              </a:ext>
            </a:extLst>
          </p:cNvPr>
          <p:cNvSpPr txBox="1"/>
          <p:nvPr/>
        </p:nvSpPr>
        <p:spPr>
          <a:xfrm>
            <a:off x="5654522" y="3398617"/>
            <a:ext cx="72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803822-7EEC-417A-A46A-EE6A1CC0C0AC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5693703" y="4235402"/>
            <a:ext cx="7640" cy="34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D71C65A-82F4-47DB-888E-E873A0E26CF3}"/>
              </a:ext>
            </a:extLst>
          </p:cNvPr>
          <p:cNvSpPr/>
          <p:nvPr/>
        </p:nvSpPr>
        <p:spPr>
          <a:xfrm>
            <a:off x="5194118" y="4575694"/>
            <a:ext cx="1014450" cy="2878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Ngram</a:t>
            </a:r>
            <a:r>
              <a:rPr lang="en-US" sz="1200" dirty="0">
                <a:solidFill>
                  <a:schemeClr val="tx1"/>
                </a:solidFill>
              </a:rPr>
              <a:t> Vocab Size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FF087B-910E-47A1-91DE-C61F8B81268C}"/>
              </a:ext>
            </a:extLst>
          </p:cNvPr>
          <p:cNvSpPr txBox="1"/>
          <p:nvPr/>
        </p:nvSpPr>
        <p:spPr>
          <a:xfrm>
            <a:off x="5695920" y="422701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6E028A-FAB6-4A72-BBC0-C2D50FA135B8}"/>
              </a:ext>
            </a:extLst>
          </p:cNvPr>
          <p:cNvCxnSpPr>
            <a:cxnSpLocks/>
            <a:stCxn id="38" idx="2"/>
            <a:endCxn id="62" idx="0"/>
          </p:cNvCxnSpPr>
          <p:nvPr/>
        </p:nvCxnSpPr>
        <p:spPr>
          <a:xfrm>
            <a:off x="5701343" y="4863536"/>
            <a:ext cx="804" cy="31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2F27F0-3B1F-4890-B456-01EEDC80D6A8}"/>
              </a:ext>
            </a:extLst>
          </p:cNvPr>
          <p:cNvSpPr txBox="1"/>
          <p:nvPr/>
        </p:nvSpPr>
        <p:spPr>
          <a:xfrm>
            <a:off x="5717878" y="4858265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50000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AE2FCBA-2C6A-40E8-B676-6312546792CA}"/>
              </a:ext>
            </a:extLst>
          </p:cNvPr>
          <p:cNvSpPr/>
          <p:nvPr/>
        </p:nvSpPr>
        <p:spPr>
          <a:xfrm>
            <a:off x="5195725" y="5181551"/>
            <a:ext cx="1012843" cy="2878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Feature Matrices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EC7402-09F0-4CFA-81DC-DB74A8857583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984483" y="5469393"/>
            <a:ext cx="717664" cy="2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02B969-AE36-4EE6-88CF-45AB822EEE71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355603" y="5469393"/>
            <a:ext cx="346544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9ACE93-16BC-4566-AB30-30BD71CD125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5697547" y="5469393"/>
            <a:ext cx="4600" cy="29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8682890-8F48-4023-850B-9DDDF50E612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702147" y="5469393"/>
            <a:ext cx="304231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20B3C5-71DD-45E3-A9F2-DA4E8C7A0241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702147" y="5469393"/>
            <a:ext cx="709511" cy="28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ylinder 72">
            <a:extLst>
              <a:ext uri="{FF2B5EF4-FFF2-40B4-BE49-F238E27FC236}">
                <a16:creationId xmlns:a16="http://schemas.microsoft.com/office/drawing/2014/main" id="{14D3C144-1E2C-46A0-81AD-4C048DBDEBE5}"/>
              </a:ext>
            </a:extLst>
          </p:cNvPr>
          <p:cNvSpPr/>
          <p:nvPr/>
        </p:nvSpPr>
        <p:spPr>
          <a:xfrm>
            <a:off x="4897656" y="574680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AB9BF665-0EA1-4051-8155-E5E250F2A15A}"/>
              </a:ext>
            </a:extLst>
          </p:cNvPr>
          <p:cNvSpPr/>
          <p:nvPr/>
        </p:nvSpPr>
        <p:spPr>
          <a:xfrm>
            <a:off x="5285694" y="574680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20A5AD40-7CA6-4CE2-90C8-47302F197CAF}"/>
              </a:ext>
            </a:extLst>
          </p:cNvPr>
          <p:cNvSpPr/>
          <p:nvPr/>
        </p:nvSpPr>
        <p:spPr>
          <a:xfrm>
            <a:off x="5614517" y="574680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5C9220F8-0862-4FC7-B2C4-A0F0FE85391A}"/>
              </a:ext>
            </a:extLst>
          </p:cNvPr>
          <p:cNvSpPr/>
          <p:nvPr/>
        </p:nvSpPr>
        <p:spPr>
          <a:xfrm>
            <a:off x="5925553" y="575519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ylinder 76">
            <a:extLst>
              <a:ext uri="{FF2B5EF4-FFF2-40B4-BE49-F238E27FC236}">
                <a16:creationId xmlns:a16="http://schemas.microsoft.com/office/drawing/2014/main" id="{C9769B49-DFB8-4E96-A2E9-BCE36BF16492}"/>
              </a:ext>
            </a:extLst>
          </p:cNvPr>
          <p:cNvSpPr/>
          <p:nvPr/>
        </p:nvSpPr>
        <p:spPr>
          <a:xfrm>
            <a:off x="6312640" y="576435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ylinder 66">
            <a:extLst>
              <a:ext uri="{FF2B5EF4-FFF2-40B4-BE49-F238E27FC236}">
                <a16:creationId xmlns:a16="http://schemas.microsoft.com/office/drawing/2014/main" id="{4CA53273-411E-4AF2-A336-3A64BC67F70A}"/>
              </a:ext>
            </a:extLst>
          </p:cNvPr>
          <p:cNvSpPr/>
          <p:nvPr/>
        </p:nvSpPr>
        <p:spPr>
          <a:xfrm>
            <a:off x="4962679" y="579856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ylinder 68">
            <a:extLst>
              <a:ext uri="{FF2B5EF4-FFF2-40B4-BE49-F238E27FC236}">
                <a16:creationId xmlns:a16="http://schemas.microsoft.com/office/drawing/2014/main" id="{1BD83C86-3F70-48CB-8CA6-5A43CB431F0F}"/>
              </a:ext>
            </a:extLst>
          </p:cNvPr>
          <p:cNvSpPr/>
          <p:nvPr/>
        </p:nvSpPr>
        <p:spPr>
          <a:xfrm>
            <a:off x="5350717" y="579856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ylinder 70">
            <a:extLst>
              <a:ext uri="{FF2B5EF4-FFF2-40B4-BE49-F238E27FC236}">
                <a16:creationId xmlns:a16="http://schemas.microsoft.com/office/drawing/2014/main" id="{E48A2B23-EDD9-4F92-9152-26FA619CD8ED}"/>
              </a:ext>
            </a:extLst>
          </p:cNvPr>
          <p:cNvSpPr/>
          <p:nvPr/>
        </p:nvSpPr>
        <p:spPr>
          <a:xfrm>
            <a:off x="5679540" y="579856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A66795D3-4354-4371-BB9C-838CE4F05E4C}"/>
              </a:ext>
            </a:extLst>
          </p:cNvPr>
          <p:cNvSpPr/>
          <p:nvPr/>
        </p:nvSpPr>
        <p:spPr>
          <a:xfrm>
            <a:off x="5990576" y="580695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B98AFAB5-F565-41D0-84AB-BCF61932BBB4}"/>
              </a:ext>
            </a:extLst>
          </p:cNvPr>
          <p:cNvSpPr/>
          <p:nvPr/>
        </p:nvSpPr>
        <p:spPr>
          <a:xfrm>
            <a:off x="6377663" y="5816110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ylinder 79">
            <a:extLst>
              <a:ext uri="{FF2B5EF4-FFF2-40B4-BE49-F238E27FC236}">
                <a16:creationId xmlns:a16="http://schemas.microsoft.com/office/drawing/2014/main" id="{7176F446-3E7F-4A33-864C-0CCB0D09ABE1}"/>
              </a:ext>
            </a:extLst>
          </p:cNvPr>
          <p:cNvSpPr/>
          <p:nvPr/>
        </p:nvSpPr>
        <p:spPr>
          <a:xfrm>
            <a:off x="5050053" y="584889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22F682DB-348B-45DC-AFE0-5C9D1B51FE88}"/>
              </a:ext>
            </a:extLst>
          </p:cNvPr>
          <p:cNvSpPr/>
          <p:nvPr/>
        </p:nvSpPr>
        <p:spPr>
          <a:xfrm>
            <a:off x="5438091" y="584889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2B5155D9-EC11-4670-8692-093AA2276386}"/>
              </a:ext>
            </a:extLst>
          </p:cNvPr>
          <p:cNvSpPr/>
          <p:nvPr/>
        </p:nvSpPr>
        <p:spPr>
          <a:xfrm>
            <a:off x="5766914" y="584889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D0713FD7-83F2-43AB-9FC4-DA99790C908A}"/>
              </a:ext>
            </a:extLst>
          </p:cNvPr>
          <p:cNvSpPr/>
          <p:nvPr/>
        </p:nvSpPr>
        <p:spPr>
          <a:xfrm>
            <a:off x="6077950" y="585728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ylinder 83">
            <a:extLst>
              <a:ext uri="{FF2B5EF4-FFF2-40B4-BE49-F238E27FC236}">
                <a16:creationId xmlns:a16="http://schemas.microsoft.com/office/drawing/2014/main" id="{1C4BA23E-99AB-4773-9890-CD6B4AFB34A3}"/>
              </a:ext>
            </a:extLst>
          </p:cNvPr>
          <p:cNvSpPr/>
          <p:nvPr/>
        </p:nvSpPr>
        <p:spPr>
          <a:xfrm>
            <a:off x="6465037" y="586644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ylinder 84">
            <a:extLst>
              <a:ext uri="{FF2B5EF4-FFF2-40B4-BE49-F238E27FC236}">
                <a16:creationId xmlns:a16="http://schemas.microsoft.com/office/drawing/2014/main" id="{848F4D71-AB01-46B8-A8DA-EFCCC35F9A3F}"/>
              </a:ext>
            </a:extLst>
          </p:cNvPr>
          <p:cNvSpPr/>
          <p:nvPr/>
        </p:nvSpPr>
        <p:spPr>
          <a:xfrm>
            <a:off x="5121258" y="58900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ylinder 85">
            <a:extLst>
              <a:ext uri="{FF2B5EF4-FFF2-40B4-BE49-F238E27FC236}">
                <a16:creationId xmlns:a16="http://schemas.microsoft.com/office/drawing/2014/main" id="{F41BFBEA-C8C9-4040-BC57-1D929D571B43}"/>
              </a:ext>
            </a:extLst>
          </p:cNvPr>
          <p:cNvSpPr/>
          <p:nvPr/>
        </p:nvSpPr>
        <p:spPr>
          <a:xfrm>
            <a:off x="5509296" y="58900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52A27CC7-0C4C-47FD-ADAE-54A4687E5004}"/>
              </a:ext>
            </a:extLst>
          </p:cNvPr>
          <p:cNvSpPr/>
          <p:nvPr/>
        </p:nvSpPr>
        <p:spPr>
          <a:xfrm>
            <a:off x="5838119" y="58900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ylinder 87">
            <a:extLst>
              <a:ext uri="{FF2B5EF4-FFF2-40B4-BE49-F238E27FC236}">
                <a16:creationId xmlns:a16="http://schemas.microsoft.com/office/drawing/2014/main" id="{37CC4C5D-F00F-4268-9C42-766B5D7BD645}"/>
              </a:ext>
            </a:extLst>
          </p:cNvPr>
          <p:cNvSpPr/>
          <p:nvPr/>
        </p:nvSpPr>
        <p:spPr>
          <a:xfrm>
            <a:off x="6149155" y="5898460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ylinder 88">
            <a:extLst>
              <a:ext uri="{FF2B5EF4-FFF2-40B4-BE49-F238E27FC236}">
                <a16:creationId xmlns:a16="http://schemas.microsoft.com/office/drawing/2014/main" id="{B3D60035-61DE-4854-A8E0-F7E6E9415389}"/>
              </a:ext>
            </a:extLst>
          </p:cNvPr>
          <p:cNvSpPr/>
          <p:nvPr/>
        </p:nvSpPr>
        <p:spPr>
          <a:xfrm>
            <a:off x="6536242" y="590761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ylinder 89">
            <a:extLst>
              <a:ext uri="{FF2B5EF4-FFF2-40B4-BE49-F238E27FC236}">
                <a16:creationId xmlns:a16="http://schemas.microsoft.com/office/drawing/2014/main" id="{7299BB65-75D5-4439-ABCB-0DB10CA5DB40}"/>
              </a:ext>
            </a:extLst>
          </p:cNvPr>
          <p:cNvSpPr/>
          <p:nvPr/>
        </p:nvSpPr>
        <p:spPr>
          <a:xfrm>
            <a:off x="5179110" y="594833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ylinder 90">
            <a:extLst>
              <a:ext uri="{FF2B5EF4-FFF2-40B4-BE49-F238E27FC236}">
                <a16:creationId xmlns:a16="http://schemas.microsoft.com/office/drawing/2014/main" id="{83143BF9-E04E-487D-A54F-14EF87CD2A40}"/>
              </a:ext>
            </a:extLst>
          </p:cNvPr>
          <p:cNvSpPr/>
          <p:nvPr/>
        </p:nvSpPr>
        <p:spPr>
          <a:xfrm>
            <a:off x="5567148" y="594833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ylinder 91">
            <a:extLst>
              <a:ext uri="{FF2B5EF4-FFF2-40B4-BE49-F238E27FC236}">
                <a16:creationId xmlns:a16="http://schemas.microsoft.com/office/drawing/2014/main" id="{29D15549-B02E-4CA4-B526-016869D0FD54}"/>
              </a:ext>
            </a:extLst>
          </p:cNvPr>
          <p:cNvSpPr/>
          <p:nvPr/>
        </p:nvSpPr>
        <p:spPr>
          <a:xfrm>
            <a:off x="5895971" y="594833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B3F720FD-10B6-4FC0-94DC-3115D7E2E9CB}"/>
              </a:ext>
            </a:extLst>
          </p:cNvPr>
          <p:cNvSpPr/>
          <p:nvPr/>
        </p:nvSpPr>
        <p:spPr>
          <a:xfrm>
            <a:off x="6207007" y="595672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E82C8C39-96F5-4A90-B4A8-5D2FC4BA5721}"/>
              </a:ext>
            </a:extLst>
          </p:cNvPr>
          <p:cNvSpPr/>
          <p:nvPr/>
        </p:nvSpPr>
        <p:spPr>
          <a:xfrm>
            <a:off x="6594094" y="5965880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57D4B180-F66F-415B-8572-EAB13A689C5A}"/>
              </a:ext>
            </a:extLst>
          </p:cNvPr>
          <p:cNvSpPr/>
          <p:nvPr/>
        </p:nvSpPr>
        <p:spPr>
          <a:xfrm>
            <a:off x="5266484" y="601621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2C5EEB27-CC39-4426-AB39-0A003FFCCEB5}"/>
              </a:ext>
            </a:extLst>
          </p:cNvPr>
          <p:cNvSpPr/>
          <p:nvPr/>
        </p:nvSpPr>
        <p:spPr>
          <a:xfrm>
            <a:off x="5654522" y="601621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F7FD3F82-975E-4656-992B-68E0DE8E3578}"/>
              </a:ext>
            </a:extLst>
          </p:cNvPr>
          <p:cNvSpPr/>
          <p:nvPr/>
        </p:nvSpPr>
        <p:spPr>
          <a:xfrm>
            <a:off x="5983345" y="601621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ylinder 97">
            <a:extLst>
              <a:ext uri="{FF2B5EF4-FFF2-40B4-BE49-F238E27FC236}">
                <a16:creationId xmlns:a16="http://schemas.microsoft.com/office/drawing/2014/main" id="{B1E338C8-4113-4389-998D-E0FFDC37CAFA}"/>
              </a:ext>
            </a:extLst>
          </p:cNvPr>
          <p:cNvSpPr/>
          <p:nvPr/>
        </p:nvSpPr>
        <p:spPr>
          <a:xfrm>
            <a:off x="6294381" y="602460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ylinder 98">
            <a:extLst>
              <a:ext uri="{FF2B5EF4-FFF2-40B4-BE49-F238E27FC236}">
                <a16:creationId xmlns:a16="http://schemas.microsoft.com/office/drawing/2014/main" id="{8BAADF3A-64AD-4ADD-BF91-51B9AE2E22E1}"/>
              </a:ext>
            </a:extLst>
          </p:cNvPr>
          <p:cNvSpPr/>
          <p:nvPr/>
        </p:nvSpPr>
        <p:spPr>
          <a:xfrm>
            <a:off x="6681468" y="603376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ylinder 99">
            <a:extLst>
              <a:ext uri="{FF2B5EF4-FFF2-40B4-BE49-F238E27FC236}">
                <a16:creationId xmlns:a16="http://schemas.microsoft.com/office/drawing/2014/main" id="{91CE4D1C-AAE7-486E-AB3D-95369D1955AD}"/>
              </a:ext>
            </a:extLst>
          </p:cNvPr>
          <p:cNvSpPr/>
          <p:nvPr/>
        </p:nvSpPr>
        <p:spPr>
          <a:xfrm>
            <a:off x="4839804" y="58419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ylinder 100">
            <a:extLst>
              <a:ext uri="{FF2B5EF4-FFF2-40B4-BE49-F238E27FC236}">
                <a16:creationId xmlns:a16="http://schemas.microsoft.com/office/drawing/2014/main" id="{8CA654BF-B5A4-478B-AB4F-6CFE3654F27D}"/>
              </a:ext>
            </a:extLst>
          </p:cNvPr>
          <p:cNvSpPr/>
          <p:nvPr/>
        </p:nvSpPr>
        <p:spPr>
          <a:xfrm>
            <a:off x="5227842" y="58419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ylinder 101">
            <a:extLst>
              <a:ext uri="{FF2B5EF4-FFF2-40B4-BE49-F238E27FC236}">
                <a16:creationId xmlns:a16="http://schemas.microsoft.com/office/drawing/2014/main" id="{AFB9237C-12C6-4C53-AB67-17DC334EEDCE}"/>
              </a:ext>
            </a:extLst>
          </p:cNvPr>
          <p:cNvSpPr/>
          <p:nvPr/>
        </p:nvSpPr>
        <p:spPr>
          <a:xfrm>
            <a:off x="5556665" y="584197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ylinder 102">
            <a:extLst>
              <a:ext uri="{FF2B5EF4-FFF2-40B4-BE49-F238E27FC236}">
                <a16:creationId xmlns:a16="http://schemas.microsoft.com/office/drawing/2014/main" id="{C7343A6E-F6DA-4A02-B4BD-5ADDD839B36A}"/>
              </a:ext>
            </a:extLst>
          </p:cNvPr>
          <p:cNvSpPr/>
          <p:nvPr/>
        </p:nvSpPr>
        <p:spPr>
          <a:xfrm>
            <a:off x="5867701" y="5850360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ylinder 103">
            <a:extLst>
              <a:ext uri="{FF2B5EF4-FFF2-40B4-BE49-F238E27FC236}">
                <a16:creationId xmlns:a16="http://schemas.microsoft.com/office/drawing/2014/main" id="{25DB7783-51CE-4401-A016-0B0C4062250B}"/>
              </a:ext>
            </a:extLst>
          </p:cNvPr>
          <p:cNvSpPr/>
          <p:nvPr/>
        </p:nvSpPr>
        <p:spPr>
          <a:xfrm>
            <a:off x="6254788" y="585951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ylinder 104">
            <a:extLst>
              <a:ext uri="{FF2B5EF4-FFF2-40B4-BE49-F238E27FC236}">
                <a16:creationId xmlns:a16="http://schemas.microsoft.com/office/drawing/2014/main" id="{0968F472-D0F4-49A4-883F-FC9FB5979856}"/>
              </a:ext>
            </a:extLst>
          </p:cNvPr>
          <p:cNvSpPr/>
          <p:nvPr/>
        </p:nvSpPr>
        <p:spPr>
          <a:xfrm>
            <a:off x="4904827" y="589372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ylinder 105">
            <a:extLst>
              <a:ext uri="{FF2B5EF4-FFF2-40B4-BE49-F238E27FC236}">
                <a16:creationId xmlns:a16="http://schemas.microsoft.com/office/drawing/2014/main" id="{9E4D9327-BF7E-417B-BF1F-7589B93D5634}"/>
              </a:ext>
            </a:extLst>
          </p:cNvPr>
          <p:cNvSpPr/>
          <p:nvPr/>
        </p:nvSpPr>
        <p:spPr>
          <a:xfrm>
            <a:off x="5292865" y="589372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D14856C9-8CBF-4DF1-928D-FF09BA2B1395}"/>
              </a:ext>
            </a:extLst>
          </p:cNvPr>
          <p:cNvSpPr/>
          <p:nvPr/>
        </p:nvSpPr>
        <p:spPr>
          <a:xfrm>
            <a:off x="5621688" y="589372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ylinder 107">
            <a:extLst>
              <a:ext uri="{FF2B5EF4-FFF2-40B4-BE49-F238E27FC236}">
                <a16:creationId xmlns:a16="http://schemas.microsoft.com/office/drawing/2014/main" id="{EDC52197-D69D-49CC-857B-F501E2E734E5}"/>
              </a:ext>
            </a:extLst>
          </p:cNvPr>
          <p:cNvSpPr/>
          <p:nvPr/>
        </p:nvSpPr>
        <p:spPr>
          <a:xfrm>
            <a:off x="5932724" y="590211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ylinder 108">
            <a:extLst>
              <a:ext uri="{FF2B5EF4-FFF2-40B4-BE49-F238E27FC236}">
                <a16:creationId xmlns:a16="http://schemas.microsoft.com/office/drawing/2014/main" id="{F1675611-3AED-42D2-993B-6DC15B37558A}"/>
              </a:ext>
            </a:extLst>
          </p:cNvPr>
          <p:cNvSpPr/>
          <p:nvPr/>
        </p:nvSpPr>
        <p:spPr>
          <a:xfrm>
            <a:off x="6319811" y="591127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ylinder 109">
            <a:extLst>
              <a:ext uri="{FF2B5EF4-FFF2-40B4-BE49-F238E27FC236}">
                <a16:creationId xmlns:a16="http://schemas.microsoft.com/office/drawing/2014/main" id="{91159A48-1EA6-470D-B77E-75DFCF8A4189}"/>
              </a:ext>
            </a:extLst>
          </p:cNvPr>
          <p:cNvSpPr/>
          <p:nvPr/>
        </p:nvSpPr>
        <p:spPr>
          <a:xfrm>
            <a:off x="4992201" y="594406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ylinder 110">
            <a:extLst>
              <a:ext uri="{FF2B5EF4-FFF2-40B4-BE49-F238E27FC236}">
                <a16:creationId xmlns:a16="http://schemas.microsoft.com/office/drawing/2014/main" id="{DB0CC365-31DC-4907-8488-BD72687C044E}"/>
              </a:ext>
            </a:extLst>
          </p:cNvPr>
          <p:cNvSpPr/>
          <p:nvPr/>
        </p:nvSpPr>
        <p:spPr>
          <a:xfrm>
            <a:off x="5380239" y="594406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ylinder 111">
            <a:extLst>
              <a:ext uri="{FF2B5EF4-FFF2-40B4-BE49-F238E27FC236}">
                <a16:creationId xmlns:a16="http://schemas.microsoft.com/office/drawing/2014/main" id="{D586391A-2F20-4E99-AE13-E461BB0B3A8D}"/>
              </a:ext>
            </a:extLst>
          </p:cNvPr>
          <p:cNvSpPr/>
          <p:nvPr/>
        </p:nvSpPr>
        <p:spPr>
          <a:xfrm>
            <a:off x="5709062" y="594406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ylinder 112">
            <a:extLst>
              <a:ext uri="{FF2B5EF4-FFF2-40B4-BE49-F238E27FC236}">
                <a16:creationId xmlns:a16="http://schemas.microsoft.com/office/drawing/2014/main" id="{D4F5C386-9FC4-4C64-9000-0D0FDDEEBA14}"/>
              </a:ext>
            </a:extLst>
          </p:cNvPr>
          <p:cNvSpPr/>
          <p:nvPr/>
        </p:nvSpPr>
        <p:spPr>
          <a:xfrm>
            <a:off x="6020098" y="5952450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ylinder 113">
            <a:extLst>
              <a:ext uri="{FF2B5EF4-FFF2-40B4-BE49-F238E27FC236}">
                <a16:creationId xmlns:a16="http://schemas.microsoft.com/office/drawing/2014/main" id="{4FBB3DF4-F3DA-4A16-AAE8-861D3942EF8F}"/>
              </a:ext>
            </a:extLst>
          </p:cNvPr>
          <p:cNvSpPr/>
          <p:nvPr/>
        </p:nvSpPr>
        <p:spPr>
          <a:xfrm>
            <a:off x="6407185" y="5961609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ylinder 114">
            <a:extLst>
              <a:ext uri="{FF2B5EF4-FFF2-40B4-BE49-F238E27FC236}">
                <a16:creationId xmlns:a16="http://schemas.microsoft.com/office/drawing/2014/main" id="{36EB3A1C-CC4D-492B-B5A4-3EE0C773AF4E}"/>
              </a:ext>
            </a:extLst>
          </p:cNvPr>
          <p:cNvSpPr/>
          <p:nvPr/>
        </p:nvSpPr>
        <p:spPr>
          <a:xfrm>
            <a:off x="5063406" y="598523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ylinder 115">
            <a:extLst>
              <a:ext uri="{FF2B5EF4-FFF2-40B4-BE49-F238E27FC236}">
                <a16:creationId xmlns:a16="http://schemas.microsoft.com/office/drawing/2014/main" id="{AD6E8841-2B6E-416B-B410-517F888B81E1}"/>
              </a:ext>
            </a:extLst>
          </p:cNvPr>
          <p:cNvSpPr/>
          <p:nvPr/>
        </p:nvSpPr>
        <p:spPr>
          <a:xfrm>
            <a:off x="5451444" y="598523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7C615B70-E7AD-46F7-B58B-F66D7EC97E1C}"/>
              </a:ext>
            </a:extLst>
          </p:cNvPr>
          <p:cNvSpPr/>
          <p:nvPr/>
        </p:nvSpPr>
        <p:spPr>
          <a:xfrm>
            <a:off x="5780267" y="598523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ylinder 117">
            <a:extLst>
              <a:ext uri="{FF2B5EF4-FFF2-40B4-BE49-F238E27FC236}">
                <a16:creationId xmlns:a16="http://schemas.microsoft.com/office/drawing/2014/main" id="{56818FD5-DFDA-48F3-A3D2-9B33C28AC451}"/>
              </a:ext>
            </a:extLst>
          </p:cNvPr>
          <p:cNvSpPr/>
          <p:nvPr/>
        </p:nvSpPr>
        <p:spPr>
          <a:xfrm>
            <a:off x="6091303" y="599362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ylinder 118">
            <a:extLst>
              <a:ext uri="{FF2B5EF4-FFF2-40B4-BE49-F238E27FC236}">
                <a16:creationId xmlns:a16="http://schemas.microsoft.com/office/drawing/2014/main" id="{28B64876-3C4F-4D74-B530-F6B6E630C9A3}"/>
              </a:ext>
            </a:extLst>
          </p:cNvPr>
          <p:cNvSpPr/>
          <p:nvPr/>
        </p:nvSpPr>
        <p:spPr>
          <a:xfrm>
            <a:off x="6478390" y="600278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ylinder 119">
            <a:extLst>
              <a:ext uri="{FF2B5EF4-FFF2-40B4-BE49-F238E27FC236}">
                <a16:creationId xmlns:a16="http://schemas.microsoft.com/office/drawing/2014/main" id="{ADA71E1A-03B9-44C6-AA70-1F16FFBBCE6C}"/>
              </a:ext>
            </a:extLst>
          </p:cNvPr>
          <p:cNvSpPr/>
          <p:nvPr/>
        </p:nvSpPr>
        <p:spPr>
          <a:xfrm>
            <a:off x="5121258" y="604349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ABC6BD4F-B681-412F-9E20-5269EF5F68E1}"/>
              </a:ext>
            </a:extLst>
          </p:cNvPr>
          <p:cNvSpPr/>
          <p:nvPr/>
        </p:nvSpPr>
        <p:spPr>
          <a:xfrm>
            <a:off x="5509296" y="604349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66042D07-E340-41B0-B770-7C13B5A12023}"/>
              </a:ext>
            </a:extLst>
          </p:cNvPr>
          <p:cNvSpPr/>
          <p:nvPr/>
        </p:nvSpPr>
        <p:spPr>
          <a:xfrm>
            <a:off x="5838119" y="604349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ylinder 122">
            <a:extLst>
              <a:ext uri="{FF2B5EF4-FFF2-40B4-BE49-F238E27FC236}">
                <a16:creationId xmlns:a16="http://schemas.microsoft.com/office/drawing/2014/main" id="{05B12C53-6887-46DE-80B6-66FCE2960716}"/>
              </a:ext>
            </a:extLst>
          </p:cNvPr>
          <p:cNvSpPr/>
          <p:nvPr/>
        </p:nvSpPr>
        <p:spPr>
          <a:xfrm>
            <a:off x="6149155" y="605188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ylinder 123">
            <a:extLst>
              <a:ext uri="{FF2B5EF4-FFF2-40B4-BE49-F238E27FC236}">
                <a16:creationId xmlns:a16="http://schemas.microsoft.com/office/drawing/2014/main" id="{76504FB4-22B5-4FDA-9770-A39248B287A3}"/>
              </a:ext>
            </a:extLst>
          </p:cNvPr>
          <p:cNvSpPr/>
          <p:nvPr/>
        </p:nvSpPr>
        <p:spPr>
          <a:xfrm>
            <a:off x="6536242" y="606104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ylinder 124">
            <a:extLst>
              <a:ext uri="{FF2B5EF4-FFF2-40B4-BE49-F238E27FC236}">
                <a16:creationId xmlns:a16="http://schemas.microsoft.com/office/drawing/2014/main" id="{ED641B54-F5A2-4A03-9A00-2F756659D541}"/>
              </a:ext>
            </a:extLst>
          </p:cNvPr>
          <p:cNvSpPr/>
          <p:nvPr/>
        </p:nvSpPr>
        <p:spPr>
          <a:xfrm>
            <a:off x="5208632" y="6111378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ylinder 125">
            <a:extLst>
              <a:ext uri="{FF2B5EF4-FFF2-40B4-BE49-F238E27FC236}">
                <a16:creationId xmlns:a16="http://schemas.microsoft.com/office/drawing/2014/main" id="{79802E50-B5D1-483B-98B5-EBCEF8015877}"/>
              </a:ext>
            </a:extLst>
          </p:cNvPr>
          <p:cNvSpPr/>
          <p:nvPr/>
        </p:nvSpPr>
        <p:spPr>
          <a:xfrm>
            <a:off x="5596670" y="6111378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ylinder 126">
            <a:extLst>
              <a:ext uri="{FF2B5EF4-FFF2-40B4-BE49-F238E27FC236}">
                <a16:creationId xmlns:a16="http://schemas.microsoft.com/office/drawing/2014/main" id="{30272093-0770-4C58-B2B1-915C8FD2DB76}"/>
              </a:ext>
            </a:extLst>
          </p:cNvPr>
          <p:cNvSpPr/>
          <p:nvPr/>
        </p:nvSpPr>
        <p:spPr>
          <a:xfrm>
            <a:off x="5925493" y="6111378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ylinder 127">
            <a:extLst>
              <a:ext uri="{FF2B5EF4-FFF2-40B4-BE49-F238E27FC236}">
                <a16:creationId xmlns:a16="http://schemas.microsoft.com/office/drawing/2014/main" id="{6EF9AA08-FA6F-4421-855B-15268A052290}"/>
              </a:ext>
            </a:extLst>
          </p:cNvPr>
          <p:cNvSpPr/>
          <p:nvPr/>
        </p:nvSpPr>
        <p:spPr>
          <a:xfrm>
            <a:off x="6236529" y="611976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ylinder 128">
            <a:extLst>
              <a:ext uri="{FF2B5EF4-FFF2-40B4-BE49-F238E27FC236}">
                <a16:creationId xmlns:a16="http://schemas.microsoft.com/office/drawing/2014/main" id="{FF94B3BB-04D8-49AF-B3E5-AAA62891FA80}"/>
              </a:ext>
            </a:extLst>
          </p:cNvPr>
          <p:cNvSpPr/>
          <p:nvPr/>
        </p:nvSpPr>
        <p:spPr>
          <a:xfrm>
            <a:off x="6623616" y="612892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ylinder 129">
            <a:extLst>
              <a:ext uri="{FF2B5EF4-FFF2-40B4-BE49-F238E27FC236}">
                <a16:creationId xmlns:a16="http://schemas.microsoft.com/office/drawing/2014/main" id="{A65926C4-B4A7-48C6-82FE-2843CD97DD5F}"/>
              </a:ext>
            </a:extLst>
          </p:cNvPr>
          <p:cNvSpPr/>
          <p:nvPr/>
        </p:nvSpPr>
        <p:spPr>
          <a:xfrm>
            <a:off x="4681225" y="587398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ylinder 130">
            <a:extLst>
              <a:ext uri="{FF2B5EF4-FFF2-40B4-BE49-F238E27FC236}">
                <a16:creationId xmlns:a16="http://schemas.microsoft.com/office/drawing/2014/main" id="{DDCF5313-7B8C-4AB2-9FB6-317DECAA626A}"/>
              </a:ext>
            </a:extLst>
          </p:cNvPr>
          <p:cNvSpPr/>
          <p:nvPr/>
        </p:nvSpPr>
        <p:spPr>
          <a:xfrm>
            <a:off x="5069263" y="587398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ylinder 131">
            <a:extLst>
              <a:ext uri="{FF2B5EF4-FFF2-40B4-BE49-F238E27FC236}">
                <a16:creationId xmlns:a16="http://schemas.microsoft.com/office/drawing/2014/main" id="{A1C3A08F-A292-47C2-A413-8564FD2282C1}"/>
              </a:ext>
            </a:extLst>
          </p:cNvPr>
          <p:cNvSpPr/>
          <p:nvPr/>
        </p:nvSpPr>
        <p:spPr>
          <a:xfrm>
            <a:off x="5398086" y="587398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ylinder 132">
            <a:extLst>
              <a:ext uri="{FF2B5EF4-FFF2-40B4-BE49-F238E27FC236}">
                <a16:creationId xmlns:a16="http://schemas.microsoft.com/office/drawing/2014/main" id="{532B3CBD-7BB2-4873-AFCA-03D516F9561C}"/>
              </a:ext>
            </a:extLst>
          </p:cNvPr>
          <p:cNvSpPr/>
          <p:nvPr/>
        </p:nvSpPr>
        <p:spPr>
          <a:xfrm>
            <a:off x="5709122" y="588237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ylinder 133">
            <a:extLst>
              <a:ext uri="{FF2B5EF4-FFF2-40B4-BE49-F238E27FC236}">
                <a16:creationId xmlns:a16="http://schemas.microsoft.com/office/drawing/2014/main" id="{AD05A231-F628-4AC7-B5AE-D18A6B3EF0EE}"/>
              </a:ext>
            </a:extLst>
          </p:cNvPr>
          <p:cNvSpPr/>
          <p:nvPr/>
        </p:nvSpPr>
        <p:spPr>
          <a:xfrm>
            <a:off x="6096209" y="589153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ylinder 134">
            <a:extLst>
              <a:ext uri="{FF2B5EF4-FFF2-40B4-BE49-F238E27FC236}">
                <a16:creationId xmlns:a16="http://schemas.microsoft.com/office/drawing/2014/main" id="{63BE4F49-C1D7-4A60-93A6-375D1739E9A1}"/>
              </a:ext>
            </a:extLst>
          </p:cNvPr>
          <p:cNvSpPr/>
          <p:nvPr/>
        </p:nvSpPr>
        <p:spPr>
          <a:xfrm>
            <a:off x="4746248" y="592574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ylinder 135">
            <a:extLst>
              <a:ext uri="{FF2B5EF4-FFF2-40B4-BE49-F238E27FC236}">
                <a16:creationId xmlns:a16="http://schemas.microsoft.com/office/drawing/2014/main" id="{AB66F474-34C6-44B1-B174-CAB7C0F08A47}"/>
              </a:ext>
            </a:extLst>
          </p:cNvPr>
          <p:cNvSpPr/>
          <p:nvPr/>
        </p:nvSpPr>
        <p:spPr>
          <a:xfrm>
            <a:off x="5134286" y="592574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ylinder 136">
            <a:extLst>
              <a:ext uri="{FF2B5EF4-FFF2-40B4-BE49-F238E27FC236}">
                <a16:creationId xmlns:a16="http://schemas.microsoft.com/office/drawing/2014/main" id="{D7A1B328-DD7D-4BA6-A71C-F1893D0E3874}"/>
              </a:ext>
            </a:extLst>
          </p:cNvPr>
          <p:cNvSpPr/>
          <p:nvPr/>
        </p:nvSpPr>
        <p:spPr>
          <a:xfrm>
            <a:off x="5463109" y="592574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ylinder 137">
            <a:extLst>
              <a:ext uri="{FF2B5EF4-FFF2-40B4-BE49-F238E27FC236}">
                <a16:creationId xmlns:a16="http://schemas.microsoft.com/office/drawing/2014/main" id="{8F85A755-5E27-45BA-8AB3-C68961EE4723}"/>
              </a:ext>
            </a:extLst>
          </p:cNvPr>
          <p:cNvSpPr/>
          <p:nvPr/>
        </p:nvSpPr>
        <p:spPr>
          <a:xfrm>
            <a:off x="5774145" y="593413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ylinder 138">
            <a:extLst>
              <a:ext uri="{FF2B5EF4-FFF2-40B4-BE49-F238E27FC236}">
                <a16:creationId xmlns:a16="http://schemas.microsoft.com/office/drawing/2014/main" id="{43F591D6-96BC-4F4A-BB88-172EBD95039A}"/>
              </a:ext>
            </a:extLst>
          </p:cNvPr>
          <p:cNvSpPr/>
          <p:nvPr/>
        </p:nvSpPr>
        <p:spPr>
          <a:xfrm>
            <a:off x="6161232" y="594329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ylinder 139">
            <a:extLst>
              <a:ext uri="{FF2B5EF4-FFF2-40B4-BE49-F238E27FC236}">
                <a16:creationId xmlns:a16="http://schemas.microsoft.com/office/drawing/2014/main" id="{3023A2BB-23E0-47DA-9606-442BB5B8F59F}"/>
              </a:ext>
            </a:extLst>
          </p:cNvPr>
          <p:cNvSpPr/>
          <p:nvPr/>
        </p:nvSpPr>
        <p:spPr>
          <a:xfrm>
            <a:off x="4833622" y="597607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ylinder 140">
            <a:extLst>
              <a:ext uri="{FF2B5EF4-FFF2-40B4-BE49-F238E27FC236}">
                <a16:creationId xmlns:a16="http://schemas.microsoft.com/office/drawing/2014/main" id="{87725E38-3F86-476E-A706-C39AFB8C7C1E}"/>
              </a:ext>
            </a:extLst>
          </p:cNvPr>
          <p:cNvSpPr/>
          <p:nvPr/>
        </p:nvSpPr>
        <p:spPr>
          <a:xfrm>
            <a:off x="5221660" y="597607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ylinder 141">
            <a:extLst>
              <a:ext uri="{FF2B5EF4-FFF2-40B4-BE49-F238E27FC236}">
                <a16:creationId xmlns:a16="http://schemas.microsoft.com/office/drawing/2014/main" id="{144CDF1D-6BFB-4CE5-9B2F-60A425D90010}"/>
              </a:ext>
            </a:extLst>
          </p:cNvPr>
          <p:cNvSpPr/>
          <p:nvPr/>
        </p:nvSpPr>
        <p:spPr>
          <a:xfrm>
            <a:off x="5550483" y="5976077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ylinder 142">
            <a:extLst>
              <a:ext uri="{FF2B5EF4-FFF2-40B4-BE49-F238E27FC236}">
                <a16:creationId xmlns:a16="http://schemas.microsoft.com/office/drawing/2014/main" id="{DDDC1DAF-7FE9-4BFF-BFFC-36E85340D3A7}"/>
              </a:ext>
            </a:extLst>
          </p:cNvPr>
          <p:cNvSpPr/>
          <p:nvPr/>
        </p:nvSpPr>
        <p:spPr>
          <a:xfrm>
            <a:off x="5861519" y="5984466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ylinder 143">
            <a:extLst>
              <a:ext uri="{FF2B5EF4-FFF2-40B4-BE49-F238E27FC236}">
                <a16:creationId xmlns:a16="http://schemas.microsoft.com/office/drawing/2014/main" id="{085014C7-9973-4C1D-8F64-925F2F9F7F02}"/>
              </a:ext>
            </a:extLst>
          </p:cNvPr>
          <p:cNvSpPr/>
          <p:nvPr/>
        </p:nvSpPr>
        <p:spPr>
          <a:xfrm>
            <a:off x="6248606" y="5993625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BDD495FD-868F-4162-A7AA-D604A9340DC0}"/>
              </a:ext>
            </a:extLst>
          </p:cNvPr>
          <p:cNvSpPr/>
          <p:nvPr/>
        </p:nvSpPr>
        <p:spPr>
          <a:xfrm>
            <a:off x="4904827" y="601725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ylinder 145">
            <a:extLst>
              <a:ext uri="{FF2B5EF4-FFF2-40B4-BE49-F238E27FC236}">
                <a16:creationId xmlns:a16="http://schemas.microsoft.com/office/drawing/2014/main" id="{758A5994-666E-4D7B-86F7-3C518A9BCDDC}"/>
              </a:ext>
            </a:extLst>
          </p:cNvPr>
          <p:cNvSpPr/>
          <p:nvPr/>
        </p:nvSpPr>
        <p:spPr>
          <a:xfrm>
            <a:off x="5292865" y="601725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0B52206B-89C2-48DB-9948-3CFC0FB26DF1}"/>
              </a:ext>
            </a:extLst>
          </p:cNvPr>
          <p:cNvSpPr/>
          <p:nvPr/>
        </p:nvSpPr>
        <p:spPr>
          <a:xfrm>
            <a:off x="5621688" y="601725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ylinder 147">
            <a:extLst>
              <a:ext uri="{FF2B5EF4-FFF2-40B4-BE49-F238E27FC236}">
                <a16:creationId xmlns:a16="http://schemas.microsoft.com/office/drawing/2014/main" id="{9EE5D378-3183-4D64-94D0-652C5C36E89E}"/>
              </a:ext>
            </a:extLst>
          </p:cNvPr>
          <p:cNvSpPr/>
          <p:nvPr/>
        </p:nvSpPr>
        <p:spPr>
          <a:xfrm>
            <a:off x="5932724" y="602564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Cylinder 148">
            <a:extLst>
              <a:ext uri="{FF2B5EF4-FFF2-40B4-BE49-F238E27FC236}">
                <a16:creationId xmlns:a16="http://schemas.microsoft.com/office/drawing/2014/main" id="{1A8F7151-334F-4D5D-A7B0-102F6AFAEFE8}"/>
              </a:ext>
            </a:extLst>
          </p:cNvPr>
          <p:cNvSpPr/>
          <p:nvPr/>
        </p:nvSpPr>
        <p:spPr>
          <a:xfrm>
            <a:off x="6319811" y="6034800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Cylinder 149">
            <a:extLst>
              <a:ext uri="{FF2B5EF4-FFF2-40B4-BE49-F238E27FC236}">
                <a16:creationId xmlns:a16="http://schemas.microsoft.com/office/drawing/2014/main" id="{65231710-32C9-49BE-A05A-BE86B4FA96AC}"/>
              </a:ext>
            </a:extLst>
          </p:cNvPr>
          <p:cNvSpPr/>
          <p:nvPr/>
        </p:nvSpPr>
        <p:spPr>
          <a:xfrm>
            <a:off x="4962679" y="607551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ylinder 150">
            <a:extLst>
              <a:ext uri="{FF2B5EF4-FFF2-40B4-BE49-F238E27FC236}">
                <a16:creationId xmlns:a16="http://schemas.microsoft.com/office/drawing/2014/main" id="{20E3B48A-E8CD-4DF5-9BED-271280AD5856}"/>
              </a:ext>
            </a:extLst>
          </p:cNvPr>
          <p:cNvSpPr/>
          <p:nvPr/>
        </p:nvSpPr>
        <p:spPr>
          <a:xfrm>
            <a:off x="5350717" y="607551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ylinder 151">
            <a:extLst>
              <a:ext uri="{FF2B5EF4-FFF2-40B4-BE49-F238E27FC236}">
                <a16:creationId xmlns:a16="http://schemas.microsoft.com/office/drawing/2014/main" id="{C53BBE4C-D899-49A6-A951-A23912EAC373}"/>
              </a:ext>
            </a:extLst>
          </p:cNvPr>
          <p:cNvSpPr/>
          <p:nvPr/>
        </p:nvSpPr>
        <p:spPr>
          <a:xfrm>
            <a:off x="5679540" y="607551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Cylinder 152">
            <a:extLst>
              <a:ext uri="{FF2B5EF4-FFF2-40B4-BE49-F238E27FC236}">
                <a16:creationId xmlns:a16="http://schemas.microsoft.com/office/drawing/2014/main" id="{FFCC866F-4464-4781-9115-A5EE52390ADE}"/>
              </a:ext>
            </a:extLst>
          </p:cNvPr>
          <p:cNvSpPr/>
          <p:nvPr/>
        </p:nvSpPr>
        <p:spPr>
          <a:xfrm>
            <a:off x="5990576" y="608390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ylinder 153">
            <a:extLst>
              <a:ext uri="{FF2B5EF4-FFF2-40B4-BE49-F238E27FC236}">
                <a16:creationId xmlns:a16="http://schemas.microsoft.com/office/drawing/2014/main" id="{960DB253-84F1-4989-81CA-FD899767A66C}"/>
              </a:ext>
            </a:extLst>
          </p:cNvPr>
          <p:cNvSpPr/>
          <p:nvPr/>
        </p:nvSpPr>
        <p:spPr>
          <a:xfrm>
            <a:off x="6377663" y="6093061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ylinder 154">
            <a:extLst>
              <a:ext uri="{FF2B5EF4-FFF2-40B4-BE49-F238E27FC236}">
                <a16:creationId xmlns:a16="http://schemas.microsoft.com/office/drawing/2014/main" id="{52BDF3AC-ED99-47BE-AC9C-2ACB3895E044}"/>
              </a:ext>
            </a:extLst>
          </p:cNvPr>
          <p:cNvSpPr/>
          <p:nvPr/>
        </p:nvSpPr>
        <p:spPr>
          <a:xfrm>
            <a:off x="5050053" y="614339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ylinder 155">
            <a:extLst>
              <a:ext uri="{FF2B5EF4-FFF2-40B4-BE49-F238E27FC236}">
                <a16:creationId xmlns:a16="http://schemas.microsoft.com/office/drawing/2014/main" id="{021BD236-23C7-4806-8522-C182F072CD2A}"/>
              </a:ext>
            </a:extLst>
          </p:cNvPr>
          <p:cNvSpPr/>
          <p:nvPr/>
        </p:nvSpPr>
        <p:spPr>
          <a:xfrm>
            <a:off x="5438091" y="614339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ylinder 156">
            <a:extLst>
              <a:ext uri="{FF2B5EF4-FFF2-40B4-BE49-F238E27FC236}">
                <a16:creationId xmlns:a16="http://schemas.microsoft.com/office/drawing/2014/main" id="{BF721248-9906-427C-B569-B2473F08FBCE}"/>
              </a:ext>
            </a:extLst>
          </p:cNvPr>
          <p:cNvSpPr/>
          <p:nvPr/>
        </p:nvSpPr>
        <p:spPr>
          <a:xfrm>
            <a:off x="5766914" y="6143394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ylinder 157">
            <a:extLst>
              <a:ext uri="{FF2B5EF4-FFF2-40B4-BE49-F238E27FC236}">
                <a16:creationId xmlns:a16="http://schemas.microsoft.com/office/drawing/2014/main" id="{9B141ABE-964A-4C51-BA4E-9828987D7454}"/>
              </a:ext>
            </a:extLst>
          </p:cNvPr>
          <p:cNvSpPr/>
          <p:nvPr/>
        </p:nvSpPr>
        <p:spPr>
          <a:xfrm>
            <a:off x="6077950" y="6151783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ylinder 158">
            <a:extLst>
              <a:ext uri="{FF2B5EF4-FFF2-40B4-BE49-F238E27FC236}">
                <a16:creationId xmlns:a16="http://schemas.microsoft.com/office/drawing/2014/main" id="{55C89CE8-30A9-4F48-BF2C-79F1D5AA7375}"/>
              </a:ext>
            </a:extLst>
          </p:cNvPr>
          <p:cNvSpPr/>
          <p:nvPr/>
        </p:nvSpPr>
        <p:spPr>
          <a:xfrm>
            <a:off x="6465037" y="6160942"/>
            <a:ext cx="174748" cy="2181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63E274E-FF24-4343-92E6-ED08B49B7BFD}"/>
              </a:ext>
            </a:extLst>
          </p:cNvPr>
          <p:cNvSpPr txBox="1"/>
          <p:nvPr/>
        </p:nvSpPr>
        <p:spPr>
          <a:xfrm>
            <a:off x="7437260" y="5941753"/>
            <a:ext cx="3829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405 feature matrices per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36811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8388-CAD2-46AB-9E82-7503B536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Rocky?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0C00-0441-4B18-8CE1-3F91565D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Deduce </a:t>
            </a:r>
            <a:r>
              <a:rPr lang="en-US" dirty="0" err="1"/>
              <a:t>ngram</a:t>
            </a:r>
            <a:r>
              <a:rPr lang="en-US" dirty="0"/>
              <a:t> of size x from </a:t>
            </a:r>
            <a:r>
              <a:rPr lang="en-US" dirty="0" err="1"/>
              <a:t>ngram</a:t>
            </a:r>
            <a:r>
              <a:rPr lang="en-US" dirty="0"/>
              <a:t> of size 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Implement multithreaded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Eliminate redundant feature matrix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Implement camel-case differentiation and extract feature matrices with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Implement “com” code folder heuristic.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66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4058-F444-4071-90F7-2B55B3D1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555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A253-802D-4B5E-BE0F-696DC2BD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Benign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CAB4-72AE-491E-9248-E39FD160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57071" cy="35100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https://github.com/nviennot/playdrone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snapshot of Google Play, taken over two weeks between 19/10/2014 – 31/10/2014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Contains download links to 1,402,894 apks as well as additional metadata, provided in </a:t>
            </a:r>
            <a:r>
              <a:rPr lang="en-US" dirty="0" err="1"/>
              <a:t>json</a:t>
            </a:r>
            <a:r>
              <a:rPr lang="en-US" dirty="0"/>
              <a:t>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no guarantee that every apk is benign – a small portion have already been classified as malicious by the local machine antivirus.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1F6DB-2AB8-49D8-9875-A64E6CE19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1" y="1845734"/>
            <a:ext cx="535204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9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2464-A309-405C-AEC8-5D0F4110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D22E-7209-4D67-847F-D008449B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expect to use 25,000 samples from the benign dataset and the whole malicious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Two possible directions: 1:1 ratio between benign samples and malicious samples, or 97:3 ratio between benign samples and malicious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1:1 ratio simulates an environment where samples are received after some filtration (heuristics, signature based, etc..)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97:3 ratio simulates the conditions in the android environment, where approximately 3% of all applications are malicious.</a:t>
            </a:r>
          </a:p>
        </p:txBody>
      </p:sp>
    </p:spTree>
    <p:extLst>
      <p:ext uri="{BB962C8B-B14F-4D97-AF65-F5344CB8AC3E}">
        <p14:creationId xmlns:p14="http://schemas.microsoft.com/office/powerpoint/2010/main" val="259808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6E6-6591-4BB5-983A-D457C59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r>
              <a:rPr lang="en-US" dirty="0"/>
              <a:t> and Groundwork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41938-D093-4214-972B-8B3EB32D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3680"/>
            <a:ext cx="615078" cy="5589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2B33F-F146-405B-9020-B8EADDCF931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712358" y="369650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101B719-7D50-43DA-818E-9F6464E03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97" y="3371353"/>
            <a:ext cx="650296" cy="6502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CE7575D-3D08-4512-9940-4834B846D8BA}"/>
              </a:ext>
            </a:extLst>
          </p:cNvPr>
          <p:cNvSpPr txBox="1"/>
          <p:nvPr/>
        </p:nvSpPr>
        <p:spPr>
          <a:xfrm>
            <a:off x="1683232" y="3388724"/>
            <a:ext cx="1007165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Decompile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12078C-7EA4-4C62-AFE5-12FEB40F2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98" y="3139387"/>
            <a:ext cx="806450" cy="806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C9A0731-B38C-40A9-AB2D-839AF272A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78" y="3217464"/>
            <a:ext cx="806450" cy="8064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AB33C7-DD13-4134-A29C-B11C6F725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18" y="3329371"/>
            <a:ext cx="806450" cy="8064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C277B30-DD41-4653-A7B1-01D09ED5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8" y="3542612"/>
            <a:ext cx="806450" cy="80645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AC5532-1785-438C-8B36-8201515DB3D9}"/>
              </a:ext>
            </a:extLst>
          </p:cNvPr>
          <p:cNvCxnSpPr>
            <a:cxnSpLocks/>
          </p:cNvCxnSpPr>
          <p:nvPr/>
        </p:nvCxnSpPr>
        <p:spPr>
          <a:xfrm>
            <a:off x="3340693" y="369650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2D3FD0E-CA64-4CDA-998A-13DB99E3784D}"/>
              </a:ext>
            </a:extLst>
          </p:cNvPr>
          <p:cNvSpPr txBox="1"/>
          <p:nvPr/>
        </p:nvSpPr>
        <p:spPr>
          <a:xfrm>
            <a:off x="3347635" y="3388724"/>
            <a:ext cx="978717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Extraction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0BCEA71-EBE1-488F-BD06-15F7D9500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3" y="3329371"/>
            <a:ext cx="806450" cy="80645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BFD556-642A-4E33-B85E-875C3DB88989}"/>
              </a:ext>
            </a:extLst>
          </p:cNvPr>
          <p:cNvCxnSpPr>
            <a:cxnSpLocks/>
          </p:cNvCxnSpPr>
          <p:nvPr/>
        </p:nvCxnSpPr>
        <p:spPr>
          <a:xfrm>
            <a:off x="5174628" y="3732596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A3EFABB-282D-4EA6-9DEA-E14C91CCB836}"/>
              </a:ext>
            </a:extLst>
          </p:cNvPr>
          <p:cNvSpPr txBox="1"/>
          <p:nvPr/>
        </p:nvSpPr>
        <p:spPr>
          <a:xfrm>
            <a:off x="5203754" y="3364513"/>
            <a:ext cx="72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Merger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D28F762-6B60-4726-8C8B-B6948DBA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81250"/>
            <a:ext cx="615078" cy="55899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820625-926E-458E-BC37-A47D1C6EAA3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12358" y="481407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A068626-CB9C-4FFC-B5FA-FF231CF87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97" y="4488923"/>
            <a:ext cx="650296" cy="65029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EC92452-0560-49FC-992F-AF99632D60BA}"/>
              </a:ext>
            </a:extLst>
          </p:cNvPr>
          <p:cNvSpPr txBox="1"/>
          <p:nvPr/>
        </p:nvSpPr>
        <p:spPr>
          <a:xfrm>
            <a:off x="1683232" y="4506294"/>
            <a:ext cx="100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Decompile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A4EF174-303F-45D5-B3A8-CC5EF637F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98" y="4256957"/>
            <a:ext cx="806450" cy="8064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CD4A0F-DB71-4382-BB4E-430C31BC6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78" y="4335034"/>
            <a:ext cx="806450" cy="8064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402B1C8-4C09-4254-A457-4BF547DF5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18" y="4446941"/>
            <a:ext cx="806450" cy="8064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C61C260-50E1-44A6-980C-4AE25933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8" y="4660182"/>
            <a:ext cx="806450" cy="80645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A35F63-1796-4A69-BD20-D24BE36AEADC}"/>
              </a:ext>
            </a:extLst>
          </p:cNvPr>
          <p:cNvCxnSpPr>
            <a:cxnSpLocks/>
          </p:cNvCxnSpPr>
          <p:nvPr/>
        </p:nvCxnSpPr>
        <p:spPr>
          <a:xfrm>
            <a:off x="3340693" y="481407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2866B02-523C-44C5-B329-EB30B2A36A60}"/>
              </a:ext>
            </a:extLst>
          </p:cNvPr>
          <p:cNvSpPr txBox="1"/>
          <p:nvPr/>
        </p:nvSpPr>
        <p:spPr>
          <a:xfrm>
            <a:off x="3340015" y="4488923"/>
            <a:ext cx="9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696DD20-8F73-456D-B805-456DF811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3" y="4446941"/>
            <a:ext cx="806450" cy="80645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F82360-BEF3-4681-A09C-FA571DFC358B}"/>
              </a:ext>
            </a:extLst>
          </p:cNvPr>
          <p:cNvCxnSpPr>
            <a:cxnSpLocks/>
          </p:cNvCxnSpPr>
          <p:nvPr/>
        </p:nvCxnSpPr>
        <p:spPr>
          <a:xfrm>
            <a:off x="5174628" y="4850166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0CC726-63B8-4761-B4F0-1402779DD374}"/>
              </a:ext>
            </a:extLst>
          </p:cNvPr>
          <p:cNvSpPr txBox="1"/>
          <p:nvPr/>
        </p:nvSpPr>
        <p:spPr>
          <a:xfrm>
            <a:off x="5203754" y="4482083"/>
            <a:ext cx="72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58BADE8-7EE4-4D96-8A31-FF068E75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09651"/>
            <a:ext cx="615078" cy="55899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653077-4D2B-43EF-B90D-0C4EAC6576F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712358" y="2642472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FCADFEF0-C84A-4FF3-8CED-09AC98E8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97" y="2317324"/>
            <a:ext cx="650296" cy="65029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F0AC18-0CE4-4E11-BBFA-E60F305171CD}"/>
              </a:ext>
            </a:extLst>
          </p:cNvPr>
          <p:cNvSpPr txBox="1"/>
          <p:nvPr/>
        </p:nvSpPr>
        <p:spPr>
          <a:xfrm>
            <a:off x="1683232" y="2334695"/>
            <a:ext cx="100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Decompile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4D9FF0F-1478-42E6-B154-E566E92F6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98" y="2085358"/>
            <a:ext cx="806450" cy="806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4A8655A-3939-4CA4-89C5-2EA12A3F0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78" y="2163435"/>
            <a:ext cx="806450" cy="806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DFAA902-A4D1-47DC-8876-16F75B5F9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18" y="2275342"/>
            <a:ext cx="806450" cy="806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61EF1F1-86F4-4BBD-840D-09F4F6F4C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8" y="2488583"/>
            <a:ext cx="806450" cy="80645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983720-926B-4FB2-9520-43070E2552D5}"/>
              </a:ext>
            </a:extLst>
          </p:cNvPr>
          <p:cNvCxnSpPr>
            <a:cxnSpLocks/>
          </p:cNvCxnSpPr>
          <p:nvPr/>
        </p:nvCxnSpPr>
        <p:spPr>
          <a:xfrm>
            <a:off x="3340693" y="2642472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E9675C9-C1DF-4B3A-AD18-8E84C57B387F}"/>
              </a:ext>
            </a:extLst>
          </p:cNvPr>
          <p:cNvSpPr txBox="1"/>
          <p:nvPr/>
        </p:nvSpPr>
        <p:spPr>
          <a:xfrm>
            <a:off x="3340015" y="2317324"/>
            <a:ext cx="9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Extraction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ADD7B42-DEE5-4350-BC7E-573909949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3" y="2275342"/>
            <a:ext cx="806450" cy="80645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61EB43-AB78-4666-9585-CC6D18DAE291}"/>
              </a:ext>
            </a:extLst>
          </p:cNvPr>
          <p:cNvCxnSpPr>
            <a:cxnSpLocks/>
          </p:cNvCxnSpPr>
          <p:nvPr/>
        </p:nvCxnSpPr>
        <p:spPr>
          <a:xfrm>
            <a:off x="5174628" y="2678567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73D48E5-F47A-49A4-B705-295409F42AD9}"/>
              </a:ext>
            </a:extLst>
          </p:cNvPr>
          <p:cNvSpPr txBox="1"/>
          <p:nvPr/>
        </p:nvSpPr>
        <p:spPr>
          <a:xfrm>
            <a:off x="5203754" y="2310484"/>
            <a:ext cx="72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CAE404-09AE-4B82-8532-FE23B2187C4C}"/>
              </a:ext>
            </a:extLst>
          </p:cNvPr>
          <p:cNvSpPr txBox="1"/>
          <p:nvPr/>
        </p:nvSpPr>
        <p:spPr>
          <a:xfrm>
            <a:off x="1314591" y="20232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3D8D51-A842-4DB4-BE44-A0991DE938EF}"/>
              </a:ext>
            </a:extLst>
          </p:cNvPr>
          <p:cNvSpPr txBox="1"/>
          <p:nvPr/>
        </p:nvSpPr>
        <p:spPr>
          <a:xfrm>
            <a:off x="1314591" y="18205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67B6BB-D330-419E-9768-23CA2FFF8462}"/>
              </a:ext>
            </a:extLst>
          </p:cNvPr>
          <p:cNvSpPr txBox="1"/>
          <p:nvPr/>
        </p:nvSpPr>
        <p:spPr>
          <a:xfrm>
            <a:off x="1314591" y="16545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EA93143-C1BA-4FE9-8105-8B940FE39CD3}"/>
              </a:ext>
            </a:extLst>
          </p:cNvPr>
          <p:cNvSpPr txBox="1"/>
          <p:nvPr/>
        </p:nvSpPr>
        <p:spPr>
          <a:xfrm>
            <a:off x="1283632" y="503053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FB510E-A5BB-43CF-9E2A-194F52952091}"/>
              </a:ext>
            </a:extLst>
          </p:cNvPr>
          <p:cNvSpPr txBox="1"/>
          <p:nvPr/>
        </p:nvSpPr>
        <p:spPr>
          <a:xfrm>
            <a:off x="1286738" y="522020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B7B1A7-EEF8-41CB-AFB5-3EB75812BB11}"/>
              </a:ext>
            </a:extLst>
          </p:cNvPr>
          <p:cNvSpPr txBox="1"/>
          <p:nvPr/>
        </p:nvSpPr>
        <p:spPr>
          <a:xfrm>
            <a:off x="1283632" y="54300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1338565-1E6C-4A3C-85C1-34657B59D641}"/>
              </a:ext>
            </a:extLst>
          </p:cNvPr>
          <p:cNvSpPr/>
          <p:nvPr/>
        </p:nvSpPr>
        <p:spPr>
          <a:xfrm>
            <a:off x="8413750" y="3295033"/>
            <a:ext cx="1936750" cy="9603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 Feature Extractor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3EA5C2E-F760-41A3-9C62-1BE9C9E86096}"/>
              </a:ext>
            </a:extLst>
          </p:cNvPr>
          <p:cNvCxnSpPr>
            <a:stCxn id="78" idx="3"/>
            <a:endCxn id="88" idx="1"/>
          </p:cNvCxnSpPr>
          <p:nvPr/>
        </p:nvCxnSpPr>
        <p:spPr>
          <a:xfrm>
            <a:off x="6988243" y="2678567"/>
            <a:ext cx="1425507" cy="109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D08DF3-A8C0-46B5-A4DD-5BFE4FDADCE6}"/>
              </a:ext>
            </a:extLst>
          </p:cNvPr>
          <p:cNvCxnSpPr>
            <a:stCxn id="52" idx="3"/>
            <a:endCxn id="88" idx="1"/>
          </p:cNvCxnSpPr>
          <p:nvPr/>
        </p:nvCxnSpPr>
        <p:spPr>
          <a:xfrm>
            <a:off x="6988243" y="3732596"/>
            <a:ext cx="1425507" cy="4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EE921D-236A-4FD2-98E9-63E9ECC83422}"/>
              </a:ext>
            </a:extLst>
          </p:cNvPr>
          <p:cNvCxnSpPr>
            <a:stCxn id="65" idx="3"/>
            <a:endCxn id="88" idx="1"/>
          </p:cNvCxnSpPr>
          <p:nvPr/>
        </p:nvCxnSpPr>
        <p:spPr>
          <a:xfrm flipV="1">
            <a:off x="6988243" y="3775202"/>
            <a:ext cx="1425507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47989D-4E2B-4897-B922-C5CD965E5E44}"/>
              </a:ext>
            </a:extLst>
          </p:cNvPr>
          <p:cNvCxnSpPr>
            <a:endCxn id="88" idx="1"/>
          </p:cNvCxnSpPr>
          <p:nvPr/>
        </p:nvCxnSpPr>
        <p:spPr>
          <a:xfrm flipV="1">
            <a:off x="7017369" y="3775202"/>
            <a:ext cx="1396381" cy="21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F059AE-9343-480A-8558-4BA1063BA69D}"/>
              </a:ext>
            </a:extLst>
          </p:cNvPr>
          <p:cNvCxnSpPr>
            <a:endCxn id="88" idx="1"/>
          </p:cNvCxnSpPr>
          <p:nvPr/>
        </p:nvCxnSpPr>
        <p:spPr>
          <a:xfrm>
            <a:off x="6967923" y="2005250"/>
            <a:ext cx="1445827" cy="176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4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3EDD-D7E7-46F1-9F0D-9136896C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r>
              <a:rPr lang="en-US" dirty="0"/>
              <a:t> and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AF5E-8A2B-4879-B4A9-3F8ED10C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We use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APKTOOL</a:t>
            </a:r>
            <a:r>
              <a:rPr lang="en-US" dirty="0"/>
              <a:t> to extract </a:t>
            </a:r>
            <a:r>
              <a:rPr lang="en-US" dirty="0" err="1"/>
              <a:t>smali</a:t>
            </a:r>
            <a:r>
              <a:rPr lang="en-US" dirty="0"/>
              <a:t> code, resources and permissions from the apk.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dex2jar</a:t>
            </a:r>
            <a:r>
              <a:rPr lang="en-US" dirty="0"/>
              <a:t> is used to extract source code from the apk.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time intensive process – approximately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apk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/ 2 minutes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 space intensive result –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7 times </a:t>
            </a:r>
            <a:r>
              <a:rPr lang="en-US" dirty="0"/>
              <a:t>the original disk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Our feature extractor only makes use of the source code generated by this method.</a:t>
            </a:r>
          </a:p>
        </p:txBody>
      </p:sp>
    </p:spTree>
    <p:extLst>
      <p:ext uri="{BB962C8B-B14F-4D97-AF65-F5344CB8AC3E}">
        <p14:creationId xmlns:p14="http://schemas.microsoft.com/office/powerpoint/2010/main" val="108367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F99D-2B77-4570-9678-0559DBAF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Decompiled APK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A721-B1BD-4996-978A-AA005EE8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Common characteristics of organized programming is present 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92% </a:t>
            </a:r>
            <a:r>
              <a:rPr lang="en-US" dirty="0">
                <a:solidFill>
                  <a:schemeClr val="tx1"/>
                </a:solidFill>
              </a:rPr>
              <a:t>of the</a:t>
            </a:r>
            <a:r>
              <a:rPr lang="en-US" dirty="0"/>
              <a:t> malicious apks.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Organized in a folder hierarchy into subfolders such as “Android”, “com”…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Heuristic – Only process files in the “com” folder.</a:t>
            </a:r>
          </a:p>
        </p:txBody>
      </p:sp>
    </p:spTree>
    <p:extLst>
      <p:ext uri="{BB962C8B-B14F-4D97-AF65-F5344CB8AC3E}">
        <p14:creationId xmlns:p14="http://schemas.microsoft.com/office/powerpoint/2010/main" val="262160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6E6-6591-4BB5-983A-D457C59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r>
              <a:rPr lang="en-US" dirty="0"/>
              <a:t> and Groundwork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41938-D093-4214-972B-8B3EB32DD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63680"/>
            <a:ext cx="615078" cy="5589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A2B33F-F146-405B-9020-B8EADDCF931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712358" y="369650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101B719-7D50-43DA-818E-9F6464E03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97" y="3371353"/>
            <a:ext cx="650296" cy="65029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12078C-7EA4-4C62-AFE5-12FEB40F2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98" y="3139387"/>
            <a:ext cx="806450" cy="806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C9A0731-B38C-40A9-AB2D-839AF272A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78" y="3217464"/>
            <a:ext cx="806450" cy="8064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AB33C7-DD13-4134-A29C-B11C6F725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18" y="3329371"/>
            <a:ext cx="806450" cy="8064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C277B30-DD41-4653-A7B1-01D09ED5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8" y="3542612"/>
            <a:ext cx="806450" cy="80645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AC5532-1785-438C-8B36-8201515DB3D9}"/>
              </a:ext>
            </a:extLst>
          </p:cNvPr>
          <p:cNvCxnSpPr>
            <a:cxnSpLocks/>
          </p:cNvCxnSpPr>
          <p:nvPr/>
        </p:nvCxnSpPr>
        <p:spPr>
          <a:xfrm>
            <a:off x="3340693" y="369650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0BCEA71-EBE1-488F-BD06-15F7D9500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3" y="3329371"/>
            <a:ext cx="806450" cy="80645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BFD556-642A-4E33-B85E-875C3DB88989}"/>
              </a:ext>
            </a:extLst>
          </p:cNvPr>
          <p:cNvCxnSpPr>
            <a:cxnSpLocks/>
          </p:cNvCxnSpPr>
          <p:nvPr/>
        </p:nvCxnSpPr>
        <p:spPr>
          <a:xfrm>
            <a:off x="5174628" y="3732596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A3EFABB-282D-4EA6-9DEA-E14C91CCB836}"/>
              </a:ext>
            </a:extLst>
          </p:cNvPr>
          <p:cNvSpPr txBox="1"/>
          <p:nvPr/>
        </p:nvSpPr>
        <p:spPr>
          <a:xfrm>
            <a:off x="5189868" y="3416590"/>
            <a:ext cx="724173" cy="307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Merger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D28F762-6B60-4726-8C8B-B6948DBA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81250"/>
            <a:ext cx="615078" cy="55899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820625-926E-458E-BC37-A47D1C6EAA3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12358" y="481407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A068626-CB9C-4FFC-B5FA-FF231CF87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97" y="4488923"/>
            <a:ext cx="650296" cy="65029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EC92452-0560-49FC-992F-AF99632D60BA}"/>
              </a:ext>
            </a:extLst>
          </p:cNvPr>
          <p:cNvSpPr txBox="1"/>
          <p:nvPr/>
        </p:nvSpPr>
        <p:spPr>
          <a:xfrm>
            <a:off x="1683232" y="4506294"/>
            <a:ext cx="100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Decompile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DA4EF174-303F-45D5-B3A8-CC5EF637F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98" y="4256957"/>
            <a:ext cx="806450" cy="8064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CD4A0F-DB71-4382-BB4E-430C31BC6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78" y="4335034"/>
            <a:ext cx="806450" cy="8064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402B1C8-4C09-4254-A457-4BF547DF5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18" y="4446941"/>
            <a:ext cx="806450" cy="8064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C61C260-50E1-44A6-980C-4AE25933C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8" y="4660182"/>
            <a:ext cx="806450" cy="80645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A35F63-1796-4A69-BD20-D24BE36AEADC}"/>
              </a:ext>
            </a:extLst>
          </p:cNvPr>
          <p:cNvCxnSpPr>
            <a:cxnSpLocks/>
          </p:cNvCxnSpPr>
          <p:nvPr/>
        </p:nvCxnSpPr>
        <p:spPr>
          <a:xfrm>
            <a:off x="3340693" y="4814071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2866B02-523C-44C5-B329-EB30B2A36A60}"/>
              </a:ext>
            </a:extLst>
          </p:cNvPr>
          <p:cNvSpPr txBox="1"/>
          <p:nvPr/>
        </p:nvSpPr>
        <p:spPr>
          <a:xfrm>
            <a:off x="3340015" y="4488923"/>
            <a:ext cx="9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Extraction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696DD20-8F73-456D-B805-456DF811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3" y="4446941"/>
            <a:ext cx="806450" cy="80645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F82360-BEF3-4681-A09C-FA571DFC358B}"/>
              </a:ext>
            </a:extLst>
          </p:cNvPr>
          <p:cNvCxnSpPr>
            <a:cxnSpLocks/>
          </p:cNvCxnSpPr>
          <p:nvPr/>
        </p:nvCxnSpPr>
        <p:spPr>
          <a:xfrm>
            <a:off x="5174628" y="4850166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0CC726-63B8-4761-B4F0-1402779DD374}"/>
              </a:ext>
            </a:extLst>
          </p:cNvPr>
          <p:cNvSpPr txBox="1"/>
          <p:nvPr/>
        </p:nvSpPr>
        <p:spPr>
          <a:xfrm>
            <a:off x="5203754" y="4482083"/>
            <a:ext cx="72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Merger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58BADE8-7EE4-4D96-8A31-FF068E75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09651"/>
            <a:ext cx="615078" cy="55899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653077-4D2B-43EF-B90D-0C4EAC6576F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712358" y="2642472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FCADFEF0-C84A-4FF3-8CED-09AC98E8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97" y="2317324"/>
            <a:ext cx="650296" cy="65029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F0AC18-0CE4-4E11-BBFA-E60F305171CD}"/>
              </a:ext>
            </a:extLst>
          </p:cNvPr>
          <p:cNvSpPr txBox="1"/>
          <p:nvPr/>
        </p:nvSpPr>
        <p:spPr>
          <a:xfrm>
            <a:off x="1683232" y="2334695"/>
            <a:ext cx="100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Decompile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4D9FF0F-1478-42E6-B154-E566E92F6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98" y="2085358"/>
            <a:ext cx="806450" cy="8064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4A8655A-3939-4CA4-89C5-2EA12A3F0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78" y="2163435"/>
            <a:ext cx="806450" cy="806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DFAA902-A4D1-47DC-8876-16F75B5F9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018" y="2275342"/>
            <a:ext cx="806450" cy="806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61EF1F1-86F4-4BBD-840D-09F4F6F4C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58" y="2488583"/>
            <a:ext cx="806450" cy="80645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983720-926B-4FB2-9520-43070E2552D5}"/>
              </a:ext>
            </a:extLst>
          </p:cNvPr>
          <p:cNvCxnSpPr>
            <a:cxnSpLocks/>
          </p:cNvCxnSpPr>
          <p:nvPr/>
        </p:nvCxnSpPr>
        <p:spPr>
          <a:xfrm>
            <a:off x="3340693" y="2642472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E9675C9-C1DF-4B3A-AD18-8E84C57B387F}"/>
              </a:ext>
            </a:extLst>
          </p:cNvPr>
          <p:cNvSpPr txBox="1"/>
          <p:nvPr/>
        </p:nvSpPr>
        <p:spPr>
          <a:xfrm>
            <a:off x="3328728" y="3379025"/>
            <a:ext cx="9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Extraction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ADD7B42-DEE5-4350-BC7E-573909949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93" y="2275342"/>
            <a:ext cx="806450" cy="80645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761EB43-AB78-4666-9585-CC6D18DAE291}"/>
              </a:ext>
            </a:extLst>
          </p:cNvPr>
          <p:cNvCxnSpPr>
            <a:cxnSpLocks/>
          </p:cNvCxnSpPr>
          <p:nvPr/>
        </p:nvCxnSpPr>
        <p:spPr>
          <a:xfrm>
            <a:off x="5174628" y="2678567"/>
            <a:ext cx="978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73D48E5-F47A-49A4-B705-295409F42AD9}"/>
              </a:ext>
            </a:extLst>
          </p:cNvPr>
          <p:cNvSpPr txBox="1"/>
          <p:nvPr/>
        </p:nvSpPr>
        <p:spPr>
          <a:xfrm>
            <a:off x="5203754" y="2310484"/>
            <a:ext cx="724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Merger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CAE404-09AE-4B82-8532-FE23B2187C4C}"/>
              </a:ext>
            </a:extLst>
          </p:cNvPr>
          <p:cNvSpPr txBox="1"/>
          <p:nvPr/>
        </p:nvSpPr>
        <p:spPr>
          <a:xfrm>
            <a:off x="1314591" y="20232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3D8D51-A842-4DB4-BE44-A0991DE938EF}"/>
              </a:ext>
            </a:extLst>
          </p:cNvPr>
          <p:cNvSpPr txBox="1"/>
          <p:nvPr/>
        </p:nvSpPr>
        <p:spPr>
          <a:xfrm>
            <a:off x="1314591" y="182058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67B6BB-D330-419E-9768-23CA2FFF8462}"/>
              </a:ext>
            </a:extLst>
          </p:cNvPr>
          <p:cNvSpPr txBox="1"/>
          <p:nvPr/>
        </p:nvSpPr>
        <p:spPr>
          <a:xfrm>
            <a:off x="1314591" y="16545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EA93143-C1BA-4FE9-8105-8B940FE39CD3}"/>
              </a:ext>
            </a:extLst>
          </p:cNvPr>
          <p:cNvSpPr txBox="1"/>
          <p:nvPr/>
        </p:nvSpPr>
        <p:spPr>
          <a:xfrm>
            <a:off x="1283632" y="503053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FB510E-A5BB-43CF-9E2A-194F52952091}"/>
              </a:ext>
            </a:extLst>
          </p:cNvPr>
          <p:cNvSpPr txBox="1"/>
          <p:nvPr/>
        </p:nvSpPr>
        <p:spPr>
          <a:xfrm>
            <a:off x="1286738" y="522020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B7B1A7-EEF8-41CB-AFB5-3EB75812BB11}"/>
              </a:ext>
            </a:extLst>
          </p:cNvPr>
          <p:cNvSpPr txBox="1"/>
          <p:nvPr/>
        </p:nvSpPr>
        <p:spPr>
          <a:xfrm>
            <a:off x="1283632" y="54300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1338565-1E6C-4A3C-85C1-34657B59D641}"/>
              </a:ext>
            </a:extLst>
          </p:cNvPr>
          <p:cNvSpPr/>
          <p:nvPr/>
        </p:nvSpPr>
        <p:spPr>
          <a:xfrm>
            <a:off x="8413750" y="3295033"/>
            <a:ext cx="1936750" cy="9603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 Feature Extractor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3EA5C2E-F760-41A3-9C62-1BE9C9E86096}"/>
              </a:ext>
            </a:extLst>
          </p:cNvPr>
          <p:cNvCxnSpPr>
            <a:stCxn id="78" idx="3"/>
            <a:endCxn id="88" idx="1"/>
          </p:cNvCxnSpPr>
          <p:nvPr/>
        </p:nvCxnSpPr>
        <p:spPr>
          <a:xfrm>
            <a:off x="6988243" y="2678567"/>
            <a:ext cx="1425507" cy="109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D08DF3-A8C0-46B5-A4DD-5BFE4FDADCE6}"/>
              </a:ext>
            </a:extLst>
          </p:cNvPr>
          <p:cNvCxnSpPr>
            <a:stCxn id="52" idx="3"/>
            <a:endCxn id="88" idx="1"/>
          </p:cNvCxnSpPr>
          <p:nvPr/>
        </p:nvCxnSpPr>
        <p:spPr>
          <a:xfrm>
            <a:off x="6988243" y="3732596"/>
            <a:ext cx="1425507" cy="4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CEE921D-236A-4FD2-98E9-63E9ECC83422}"/>
              </a:ext>
            </a:extLst>
          </p:cNvPr>
          <p:cNvCxnSpPr>
            <a:stCxn id="65" idx="3"/>
            <a:endCxn id="88" idx="1"/>
          </p:cNvCxnSpPr>
          <p:nvPr/>
        </p:nvCxnSpPr>
        <p:spPr>
          <a:xfrm flipV="1">
            <a:off x="6988243" y="3775202"/>
            <a:ext cx="1425507" cy="10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47989D-4E2B-4897-B922-C5CD965E5E44}"/>
              </a:ext>
            </a:extLst>
          </p:cNvPr>
          <p:cNvCxnSpPr>
            <a:endCxn id="88" idx="1"/>
          </p:cNvCxnSpPr>
          <p:nvPr/>
        </p:nvCxnSpPr>
        <p:spPr>
          <a:xfrm flipV="1">
            <a:off x="7017369" y="3775202"/>
            <a:ext cx="1396381" cy="210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F059AE-9343-480A-8558-4BA1063BA69D}"/>
              </a:ext>
            </a:extLst>
          </p:cNvPr>
          <p:cNvCxnSpPr>
            <a:endCxn id="88" idx="1"/>
          </p:cNvCxnSpPr>
          <p:nvPr/>
        </p:nvCxnSpPr>
        <p:spPr>
          <a:xfrm>
            <a:off x="6967923" y="2005250"/>
            <a:ext cx="1445827" cy="176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0B25460-04E7-4EB6-9050-2252B8C46AAC}"/>
              </a:ext>
            </a:extLst>
          </p:cNvPr>
          <p:cNvSpPr txBox="1"/>
          <p:nvPr/>
        </p:nvSpPr>
        <p:spPr>
          <a:xfrm>
            <a:off x="3345773" y="2329845"/>
            <a:ext cx="97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4070C7-373F-42B7-9DA3-ADA0743CE92F}"/>
              </a:ext>
            </a:extLst>
          </p:cNvPr>
          <p:cNvSpPr txBox="1"/>
          <p:nvPr/>
        </p:nvSpPr>
        <p:spPr>
          <a:xfrm>
            <a:off x="1683727" y="3387696"/>
            <a:ext cx="100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Decompile</a:t>
            </a:r>
          </a:p>
        </p:txBody>
      </p:sp>
    </p:spTree>
    <p:extLst>
      <p:ext uri="{BB962C8B-B14F-4D97-AF65-F5344CB8AC3E}">
        <p14:creationId xmlns:p14="http://schemas.microsoft.com/office/powerpoint/2010/main" val="810074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1239</TotalTime>
  <Words>1736</Words>
  <Application>Microsoft Office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Retrospect</vt:lpstr>
      <vt:lpstr>Rocky</vt:lpstr>
      <vt:lpstr>Table of Contents</vt:lpstr>
      <vt:lpstr>Malicious Dataset</vt:lpstr>
      <vt:lpstr>Benign Dataset</vt:lpstr>
      <vt:lpstr>Our Dataset</vt:lpstr>
      <vt:lpstr>Decompilation and Groundwork</vt:lpstr>
      <vt:lpstr>Decompilation and Extraction</vt:lpstr>
      <vt:lpstr>Decompiled APK Structure</vt:lpstr>
      <vt:lpstr>Decompilation and Groundwork</vt:lpstr>
      <vt:lpstr>Merging Source Files</vt:lpstr>
      <vt:lpstr>Our Extractor vs Other Tools</vt:lpstr>
      <vt:lpstr>The Feature Extraction Process</vt:lpstr>
      <vt:lpstr>The Feature Extraction Process</vt:lpstr>
      <vt:lpstr>Document Definition</vt:lpstr>
      <vt:lpstr>Token Delimiter</vt:lpstr>
      <vt:lpstr>Token Frequency Dictionary Creation</vt:lpstr>
      <vt:lpstr>The Feature Extraction Process</vt:lpstr>
      <vt:lpstr>Token Feature Matrix Creation – Stopword Definition</vt:lpstr>
      <vt:lpstr>Token Feature Matrix Creation – Vocabulary Definition</vt:lpstr>
      <vt:lpstr>Token Feature Matrix Creation – Longtail Definition</vt:lpstr>
      <vt:lpstr>The Feature Extraction Process</vt:lpstr>
      <vt:lpstr>Token Feature Matrix Creation – Feature Matrices</vt:lpstr>
      <vt:lpstr>Binary Feature Matrix</vt:lpstr>
      <vt:lpstr>Term Frequency Feature Matrix</vt:lpstr>
      <vt:lpstr>Normalized Term Frequency Feature Matrix</vt:lpstr>
      <vt:lpstr>tfidf Feature Matrix</vt:lpstr>
      <vt:lpstr>Normalized tfidf Feature Matrix</vt:lpstr>
      <vt:lpstr>The Feature Extraction Process</vt:lpstr>
      <vt:lpstr>Stopword and Token Count Configuration</vt:lpstr>
      <vt:lpstr>Token Dictionary Creation</vt:lpstr>
      <vt:lpstr>Ngram Frequency Dictionary Creation</vt:lpstr>
      <vt:lpstr>Ngram Feature Matrix Creation</vt:lpstr>
      <vt:lpstr>Number of Feature Matrices</vt:lpstr>
      <vt:lpstr>Illustration</vt:lpstr>
      <vt:lpstr>Optimization 1</vt:lpstr>
      <vt:lpstr>Optimization 2</vt:lpstr>
      <vt:lpstr>What’s next for Rocky?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Feature Extractor</dc:title>
  <dc:creator>Daniel Rejabek</dc:creator>
  <cp:lastModifiedBy>Daniel Rejabek</cp:lastModifiedBy>
  <cp:revision>62</cp:revision>
  <dcterms:created xsi:type="dcterms:W3CDTF">2017-10-03T11:59:51Z</dcterms:created>
  <dcterms:modified xsi:type="dcterms:W3CDTF">2017-10-15T21:11:10Z</dcterms:modified>
</cp:coreProperties>
</file>