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  <p:sldMasterId id="2147483895" r:id="rId2"/>
    <p:sldMasterId id="2147483897" r:id="rId3"/>
  </p:sldMasterIdLst>
  <p:notesMasterIdLst>
    <p:notesMasterId r:id="rId17"/>
  </p:notesMasterIdLst>
  <p:handoutMasterIdLst>
    <p:handoutMasterId r:id="rId18"/>
  </p:handoutMasterIdLst>
  <p:sldIdLst>
    <p:sldId id="532" r:id="rId4"/>
    <p:sldId id="656" r:id="rId5"/>
    <p:sldId id="657" r:id="rId6"/>
    <p:sldId id="676" r:id="rId7"/>
    <p:sldId id="677" r:id="rId8"/>
    <p:sldId id="678" r:id="rId9"/>
    <p:sldId id="679" r:id="rId10"/>
    <p:sldId id="652" r:id="rId11"/>
    <p:sldId id="651" r:id="rId12"/>
    <p:sldId id="653" r:id="rId13"/>
    <p:sldId id="680" r:id="rId14"/>
    <p:sldId id="681" r:id="rId15"/>
    <p:sldId id="68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2D78C04B-A168-479C-9541-E3B6372F0BA9}">
          <p14:sldIdLst>
            <p14:sldId id="532"/>
            <p14:sldId id="656"/>
            <p14:sldId id="657"/>
            <p14:sldId id="676"/>
            <p14:sldId id="677"/>
            <p14:sldId id="678"/>
            <p14:sldId id="679"/>
            <p14:sldId id="652"/>
            <p14:sldId id="651"/>
            <p14:sldId id="653"/>
            <p14:sldId id="680"/>
            <p14:sldId id="681"/>
            <p14:sldId id="6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4E7E"/>
    <a:srgbClr val="D55310"/>
    <a:srgbClr val="7BB21B"/>
    <a:srgbClr val="0095CD"/>
    <a:srgbClr val="0000FF"/>
    <a:srgbClr val="724670"/>
    <a:srgbClr val="9D1217"/>
    <a:srgbClr val="000000"/>
    <a:srgbClr val="F17C3F"/>
    <a:srgbClr val="008F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35" autoAdjust="0"/>
    <p:restoredTop sz="94257" autoAdjust="0"/>
  </p:normalViewPr>
  <p:slideViewPr>
    <p:cSldViewPr snapToGrid="0">
      <p:cViewPr>
        <p:scale>
          <a:sx n="141" d="100"/>
          <a:sy n="141" d="100"/>
        </p:scale>
        <p:origin x="0" y="1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48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47" Type="http://schemas.microsoft.com/office/2015/10/relationships/revisionInfo" Target="revisionInfo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FD4A49-3CDE-408A-892D-AEE0E002BB22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84AF13-6931-4C1B-8846-6C389DA81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90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FC15C-71A1-4B5E-B800-13FCAA9104CF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2863F-2181-40AA-9D10-26C0A01C7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78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</a:rPr>
              <a:t>© Copyright </a:t>
            </a:r>
            <a:r>
              <a:rPr lang="en-US" sz="1200" noProof="0" dirty="0" err="1">
                <a:solidFill>
                  <a:prstClr val="black"/>
                </a:solidFill>
              </a:rPr>
              <a:t>Showeet.com</a:t>
            </a:r>
            <a:r>
              <a:rPr lang="en-US" sz="1200">
                <a:solidFill>
                  <a:prstClr val="black"/>
                </a:solidFill>
              </a:rPr>
              <a:t>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41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43174"/>
            <a:ext cx="78867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större - a multipurpose PowerPoint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DBF4-37B7-4C4F-9728-A1C100B177E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6766560"/>
            <a:ext cx="9144000" cy="91440"/>
            <a:chOff x="0" y="4480421"/>
            <a:chExt cx="12192000" cy="91440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0" name="Rectangle 19"/>
          <p:cNvSpPr/>
          <p:nvPr userDrawn="1"/>
        </p:nvSpPr>
        <p:spPr>
          <a:xfrm>
            <a:off x="2" y="-9731"/>
            <a:ext cx="9143999" cy="118130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628650" y="244372"/>
            <a:ext cx="7886700" cy="6731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953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 preferRelativeResize="0"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148"/>
          <a:stretch/>
        </p:blipFill>
        <p:spPr>
          <a:xfrm>
            <a:off x="1" y="-2"/>
            <a:ext cx="9144000" cy="2907792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2" y="-1"/>
            <a:ext cx="9143999" cy="290852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0" y="3091408"/>
            <a:ext cx="1721358" cy="1728216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55661" y="3091408"/>
            <a:ext cx="1721358" cy="1728216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711321" y="3091408"/>
            <a:ext cx="1721358" cy="172821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5566982" y="3091408"/>
            <a:ext cx="1721358" cy="1728216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7422642" y="3091408"/>
            <a:ext cx="1721358" cy="1728216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" y="6357040"/>
            <a:ext cx="9143999" cy="50096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4271"/>
            <a:ext cx="2057400" cy="365125"/>
          </a:xfrm>
        </p:spPr>
        <p:txBody>
          <a:bodyPr/>
          <a:lstStyle>
            <a:lvl1pPr>
              <a:defRPr>
                <a:solidFill>
                  <a:srgbClr val="8C9CA6"/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24271"/>
            <a:ext cx="3086100" cy="365125"/>
          </a:xfrm>
        </p:spPr>
        <p:txBody>
          <a:bodyPr/>
          <a:lstStyle>
            <a:lvl1pPr>
              <a:defRPr>
                <a:solidFill>
                  <a:srgbClr val="8C9CA6"/>
                </a:solidFill>
              </a:defRPr>
            </a:lvl1pPr>
          </a:lstStyle>
          <a:p>
            <a:r>
              <a:rPr lang="en-US"/>
              <a:t>större - a multipurpose PowerPoint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424271"/>
            <a:ext cx="2057400" cy="365125"/>
          </a:xfrm>
        </p:spPr>
        <p:txBody>
          <a:bodyPr/>
          <a:lstStyle>
            <a:lvl1pPr>
              <a:defRPr>
                <a:solidFill>
                  <a:srgbClr val="8C9CA6"/>
                </a:solidFill>
              </a:defRPr>
            </a:lvl1pPr>
          </a:lstStyle>
          <a:p>
            <a:fld id="{6E18DBF4-37B7-4C4F-9728-A1C100B177E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4819624"/>
            <a:ext cx="9144000" cy="91440"/>
            <a:chOff x="0" y="4617581"/>
            <a:chExt cx="12192000" cy="91440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4617581"/>
              <a:ext cx="229514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2474214" y="4617581"/>
              <a:ext cx="2295144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4948428" y="4617581"/>
              <a:ext cx="229514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7422642" y="4617581"/>
              <a:ext cx="229514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9896856" y="4617581"/>
              <a:ext cx="229514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34" name="Rectangle 33"/>
          <p:cNvSpPr/>
          <p:nvPr userDrawn="1"/>
        </p:nvSpPr>
        <p:spPr>
          <a:xfrm>
            <a:off x="0" y="3091409"/>
            <a:ext cx="1721358" cy="1728216"/>
          </a:xfrm>
          <a:prstGeom prst="rect">
            <a:avLst/>
          </a:prstGeom>
          <a:solidFill>
            <a:srgbClr val="75BEE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Rectangle 34"/>
          <p:cNvSpPr/>
          <p:nvPr userDrawn="1"/>
        </p:nvSpPr>
        <p:spPr>
          <a:xfrm>
            <a:off x="1855661" y="3091409"/>
            <a:ext cx="1721358" cy="1728216"/>
          </a:xfrm>
          <a:prstGeom prst="rect">
            <a:avLst/>
          </a:prstGeom>
          <a:solidFill>
            <a:srgbClr val="1E708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Rectangle 35"/>
          <p:cNvSpPr/>
          <p:nvPr userDrawn="1"/>
        </p:nvSpPr>
        <p:spPr>
          <a:xfrm>
            <a:off x="3711321" y="3091409"/>
            <a:ext cx="1721358" cy="1728216"/>
          </a:xfrm>
          <a:prstGeom prst="rect">
            <a:avLst/>
          </a:prstGeom>
          <a:solidFill>
            <a:srgbClr val="F99D1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Rectangle 36"/>
          <p:cNvSpPr/>
          <p:nvPr userDrawn="1"/>
        </p:nvSpPr>
        <p:spPr>
          <a:xfrm>
            <a:off x="5566982" y="3091409"/>
            <a:ext cx="1721358" cy="1728216"/>
          </a:xfrm>
          <a:prstGeom prst="rect">
            <a:avLst/>
          </a:prstGeom>
          <a:solidFill>
            <a:srgbClr val="8AC74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8" name="Rectangle 37"/>
          <p:cNvSpPr/>
          <p:nvPr userDrawn="1"/>
        </p:nvSpPr>
        <p:spPr>
          <a:xfrm>
            <a:off x="7422642" y="3091409"/>
            <a:ext cx="1721358" cy="1728216"/>
          </a:xfrm>
          <a:prstGeom prst="rect">
            <a:avLst/>
          </a:prstGeom>
          <a:solidFill>
            <a:srgbClr val="8B4E9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5064"/>
            <a:ext cx="6858000" cy="1561058"/>
          </a:xfrm>
        </p:spPr>
        <p:txBody>
          <a:bodyPr anchor="b"/>
          <a:lstStyle>
            <a:lvl1pPr algn="r">
              <a:defRPr sz="45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647166"/>
            <a:ext cx="6858000" cy="1174065"/>
          </a:xfrm>
        </p:spPr>
        <p:txBody>
          <a:bodyPr/>
          <a:lstStyle>
            <a:lvl1pPr marL="0" indent="0" algn="r">
              <a:buNone/>
              <a:defRPr sz="1800">
                <a:solidFill>
                  <a:srgbClr val="576973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998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" y="-9731"/>
            <a:ext cx="9143999" cy="1181306"/>
          </a:xfrm>
          <a:prstGeom prst="rect">
            <a:avLst/>
          </a:prstGeom>
          <a:solidFill>
            <a:srgbClr val="202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4372"/>
            <a:ext cx="7886700" cy="6731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1950" y="6466115"/>
            <a:ext cx="2057400" cy="281437"/>
          </a:xfrm>
        </p:spPr>
        <p:txBody>
          <a:bodyPr/>
          <a:lstStyle>
            <a:lvl1pPr>
              <a:defRPr>
                <a:solidFill>
                  <a:srgbClr val="576973"/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66115"/>
            <a:ext cx="3086100" cy="281437"/>
          </a:xfrm>
        </p:spPr>
        <p:txBody>
          <a:bodyPr/>
          <a:lstStyle>
            <a:lvl1pPr>
              <a:defRPr>
                <a:solidFill>
                  <a:srgbClr val="576973"/>
                </a:solidFill>
              </a:defRPr>
            </a:lvl1pPr>
          </a:lstStyle>
          <a:p>
            <a:r>
              <a:rPr lang="en-US"/>
              <a:t>större - a multipurpose PowerPoint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24651" y="6466115"/>
            <a:ext cx="2057400" cy="281437"/>
          </a:xfrm>
        </p:spPr>
        <p:txBody>
          <a:bodyPr/>
          <a:lstStyle>
            <a:lvl1pPr algn="r">
              <a:defRPr>
                <a:solidFill>
                  <a:srgbClr val="576973"/>
                </a:solidFill>
              </a:defRPr>
            </a:lvl1pPr>
          </a:lstStyle>
          <a:p>
            <a:fld id="{6E18DBF4-37B7-4C4F-9728-A1C100B177E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6766560"/>
            <a:ext cx="9144000" cy="91440"/>
            <a:chOff x="0" y="4480421"/>
            <a:chExt cx="12192000" cy="9144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33645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trix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" y="-9731"/>
            <a:ext cx="9143999" cy="1181306"/>
          </a:xfrm>
          <a:prstGeom prst="rect">
            <a:avLst/>
          </a:prstGeom>
          <a:solidFill>
            <a:srgbClr val="202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4372"/>
            <a:ext cx="7886700" cy="6731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1950" y="6466115"/>
            <a:ext cx="2057400" cy="281437"/>
          </a:xfrm>
        </p:spPr>
        <p:txBody>
          <a:bodyPr/>
          <a:lstStyle>
            <a:lvl1pPr>
              <a:defRPr>
                <a:solidFill>
                  <a:srgbClr val="576973"/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66115"/>
            <a:ext cx="3086100" cy="281437"/>
          </a:xfrm>
        </p:spPr>
        <p:txBody>
          <a:bodyPr/>
          <a:lstStyle>
            <a:lvl1pPr>
              <a:defRPr>
                <a:solidFill>
                  <a:srgbClr val="576973"/>
                </a:solidFill>
              </a:defRPr>
            </a:lvl1pPr>
          </a:lstStyle>
          <a:p>
            <a:r>
              <a:rPr lang="en-US"/>
              <a:t>större - a multipurpose PowerPoint template</a:t>
            </a: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24651" y="6466115"/>
            <a:ext cx="2057400" cy="281437"/>
          </a:xfrm>
        </p:spPr>
        <p:txBody>
          <a:bodyPr/>
          <a:lstStyle>
            <a:lvl1pPr algn="r">
              <a:defRPr>
                <a:solidFill>
                  <a:srgbClr val="576973"/>
                </a:solidFill>
              </a:defRPr>
            </a:lvl1pPr>
          </a:lstStyle>
          <a:p>
            <a:fld id="{6E18DBF4-37B7-4C4F-9728-A1C100B177E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1239215" y="2173119"/>
            <a:ext cx="7410641" cy="4123944"/>
            <a:chOff x="1155573" y="2173119"/>
            <a:chExt cx="9880854" cy="4123944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6096000" y="2173119"/>
              <a:ext cx="0" cy="4123944"/>
            </a:xfrm>
            <a:prstGeom prst="line">
              <a:avLst/>
            </a:prstGeom>
            <a:ln w="28575">
              <a:solidFill>
                <a:schemeClr val="tx2">
                  <a:lumMod val="40000"/>
                  <a:lumOff val="6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1155573" y="4235091"/>
              <a:ext cx="9880854" cy="0"/>
            </a:xfrm>
            <a:prstGeom prst="line">
              <a:avLst/>
            </a:prstGeom>
            <a:ln w="28575">
              <a:solidFill>
                <a:schemeClr val="tx2">
                  <a:lumMod val="40000"/>
                  <a:lumOff val="6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 Placeholder 15"/>
          <p:cNvSpPr>
            <a:spLocks noGrp="1"/>
          </p:cNvSpPr>
          <p:nvPr>
            <p:ph type="body" sz="quarter" idx="28" hasCustomPrompt="1"/>
          </p:nvPr>
        </p:nvSpPr>
        <p:spPr>
          <a:xfrm rot="16200000">
            <a:off x="-1216811" y="3974423"/>
            <a:ext cx="3861238" cy="464363"/>
          </a:xfrm>
        </p:spPr>
        <p:txBody>
          <a:bodyPr anchor="ctr"/>
          <a:lstStyle>
            <a:lvl1pPr marL="0" indent="0" algn="ctr">
              <a:buNone/>
              <a:defRPr cap="all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0" name="Text Placeholder 15"/>
          <p:cNvSpPr>
            <a:spLocks noGrp="1"/>
          </p:cNvSpPr>
          <p:nvPr>
            <p:ph type="body" sz="quarter" idx="29" hasCustomPrompt="1"/>
          </p:nvPr>
        </p:nvSpPr>
        <p:spPr>
          <a:xfrm>
            <a:off x="1329247" y="1888241"/>
            <a:ext cx="3366662" cy="387743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41" name="Text Placeholder 15"/>
          <p:cNvSpPr>
            <a:spLocks noGrp="1"/>
          </p:cNvSpPr>
          <p:nvPr>
            <p:ph type="body" sz="quarter" idx="30" hasCustomPrompt="1"/>
          </p:nvPr>
        </p:nvSpPr>
        <p:spPr>
          <a:xfrm>
            <a:off x="1329248" y="1209791"/>
            <a:ext cx="7275173" cy="619151"/>
          </a:xfrm>
        </p:spPr>
        <p:txBody>
          <a:bodyPr anchor="ctr"/>
          <a:lstStyle>
            <a:lvl1pPr marL="0" indent="0" algn="ctr">
              <a:buNone/>
              <a:defRPr cap="all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2" name="Text Placeholder 15"/>
          <p:cNvSpPr>
            <a:spLocks noGrp="1"/>
          </p:cNvSpPr>
          <p:nvPr>
            <p:ph type="body" sz="quarter" idx="31" hasCustomPrompt="1"/>
          </p:nvPr>
        </p:nvSpPr>
        <p:spPr>
          <a:xfrm>
            <a:off x="5237758" y="1888241"/>
            <a:ext cx="3366662" cy="387743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44" name="Text Placeholder 15"/>
          <p:cNvSpPr>
            <a:spLocks noGrp="1"/>
          </p:cNvSpPr>
          <p:nvPr>
            <p:ph type="body" sz="quarter" idx="32" hasCustomPrompt="1"/>
          </p:nvPr>
        </p:nvSpPr>
        <p:spPr>
          <a:xfrm rot="16200000">
            <a:off x="303752" y="2964448"/>
            <a:ext cx="1667735" cy="290807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45" name="Text Placeholder 15"/>
          <p:cNvSpPr>
            <a:spLocks noGrp="1"/>
          </p:cNvSpPr>
          <p:nvPr>
            <p:ph type="body" sz="quarter" idx="33" hasCustomPrompt="1"/>
          </p:nvPr>
        </p:nvSpPr>
        <p:spPr>
          <a:xfrm rot="16200000">
            <a:off x="303751" y="5157950"/>
            <a:ext cx="1667735" cy="290807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7" name="Oval 16"/>
          <p:cNvSpPr/>
          <p:nvPr userDrawn="1"/>
        </p:nvSpPr>
        <p:spPr>
          <a:xfrm>
            <a:off x="4810793" y="4102503"/>
            <a:ext cx="267483" cy="26517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40000"/>
                <a:lumOff val="6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0" y="6766560"/>
            <a:ext cx="9144000" cy="91440"/>
            <a:chOff x="0" y="4480421"/>
            <a:chExt cx="12192000" cy="91440"/>
          </a:xfrm>
        </p:grpSpPr>
        <p:sp>
          <p:nvSpPr>
            <p:cNvPr id="35" name="Rectangle 34"/>
            <p:cNvSpPr/>
            <p:nvPr userDrawn="1"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Rectangle 37"/>
            <p:cNvSpPr/>
            <p:nvPr userDrawn="1"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249054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048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31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9144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43399" y="6216529"/>
            <a:ext cx="1627773" cy="4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72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hyperlink" Target="https://twitter.com/showeet" TargetMode="External"/><Relationship Id="rId12" Type="http://schemas.openxmlformats.org/officeDocument/2006/relationships/image" Target="../media/image7.png"/><Relationship Id="rId13" Type="http://schemas.openxmlformats.org/officeDocument/2006/relationships/hyperlink" Target="http://linhpham.me/" TargetMode="External"/><Relationship Id="rId14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2.xml"/><Relationship Id="rId3" Type="http://schemas.openxmlformats.org/officeDocument/2006/relationships/image" Target="../media/image2.png"/><Relationship Id="rId4" Type="http://schemas.openxmlformats.org/officeDocument/2006/relationships/hyperlink" Target="https://www.facebook.com/pages/Neetwork/240707325947259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hyperlink" Target="http://feeds.feedburner.com/showeet" TargetMode="External"/><Relationship Id="rId8" Type="http://schemas.openxmlformats.org/officeDocument/2006/relationships/image" Target="../media/image5.png"/><Relationship Id="rId9" Type="http://schemas.openxmlformats.org/officeDocument/2006/relationships/hyperlink" Target="http://pinterest.com/showeet" TargetMode="External"/><Relationship Id="rId10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större - a multipurpose PowerPoint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8DBF4-37B7-4C4F-9728-A1C100B177E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8678099" y="5823008"/>
            <a:ext cx="1430200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321575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84" r:id="rId2"/>
    <p:sldLayoutId id="2147483786" r:id="rId3"/>
    <p:sldLayoutId id="2147483899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3851920" cy="6858000"/>
          </a:xfrm>
          <a:prstGeom prst="rect">
            <a:avLst/>
          </a:prstGeom>
          <a:solidFill>
            <a:srgbClr val="1E26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401108" y="821049"/>
            <a:ext cx="432935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>
                <a:solidFill>
                  <a:srgbClr val="909DB3"/>
                </a:solidFill>
                <a:latin typeface="Calibri Light" panose="020F0302020204030204" pitchFamily="34" charset="0"/>
              </a:rPr>
              <a:t>Free creative templates, charts, diagrams and maps for your outstanding presentations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8884" y="102904"/>
            <a:ext cx="2185416" cy="603504"/>
          </a:xfrm>
          <a:prstGeom prst="rect">
            <a:avLst/>
          </a:prstGeom>
        </p:spPr>
      </p:pic>
      <p:grpSp>
        <p:nvGrpSpPr>
          <p:cNvPr id="17" name="Group 16"/>
          <p:cNvGrpSpPr/>
          <p:nvPr userDrawn="1"/>
        </p:nvGrpSpPr>
        <p:grpSpPr>
          <a:xfrm>
            <a:off x="326747" y="2952726"/>
            <a:ext cx="475488" cy="3067687"/>
            <a:chOff x="4820005" y="2954735"/>
            <a:chExt cx="475488" cy="3067687"/>
          </a:xfrm>
        </p:grpSpPr>
        <p:pic>
          <p:nvPicPr>
            <p:cNvPr id="18" name="Picture 17">
              <a:hlinkClick r:id="rId4"/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0005" y="3602785"/>
              <a:ext cx="470610" cy="47061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0005" y="2954735"/>
              <a:ext cx="470610" cy="470610"/>
            </a:xfrm>
            <a:prstGeom prst="rect">
              <a:avLst/>
            </a:prstGeom>
          </p:spPr>
        </p:pic>
        <p:pic>
          <p:nvPicPr>
            <p:cNvPr id="20" name="Picture 19">
              <a:hlinkClick r:id="rId7"/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0005" y="5551812"/>
              <a:ext cx="470610" cy="470610"/>
            </a:xfrm>
            <a:prstGeom prst="rect">
              <a:avLst/>
            </a:prstGeom>
          </p:spPr>
        </p:pic>
        <p:pic>
          <p:nvPicPr>
            <p:cNvPr id="21" name="Picture 20">
              <a:hlinkClick r:id="rId9"/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0005" y="4903763"/>
              <a:ext cx="470610" cy="470610"/>
            </a:xfrm>
            <a:prstGeom prst="rect">
              <a:avLst/>
            </a:prstGeom>
          </p:spPr>
        </p:pic>
        <p:pic>
          <p:nvPicPr>
            <p:cNvPr id="22" name="Picture 21">
              <a:hlinkClick r:id="rId11"/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0005" y="4250835"/>
              <a:ext cx="475488" cy="475488"/>
            </a:xfrm>
            <a:prstGeom prst="rect">
              <a:avLst/>
            </a:prstGeom>
          </p:spPr>
        </p:pic>
      </p:grpSp>
      <p:sp>
        <p:nvSpPr>
          <p:cNvPr id="23" name="TextBox 22"/>
          <p:cNvSpPr txBox="1"/>
          <p:nvPr userDrawn="1"/>
        </p:nvSpPr>
        <p:spPr>
          <a:xfrm>
            <a:off x="907580" y="3057225"/>
            <a:ext cx="1390124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100">
                <a:solidFill>
                  <a:prstClr val="white">
                    <a:lumMod val="85000"/>
                  </a:prstClr>
                </a:solidFill>
              </a:rPr>
              <a:t>showeet@ymail.com</a:t>
            </a:r>
          </a:p>
        </p:txBody>
      </p:sp>
      <p:pic>
        <p:nvPicPr>
          <p:cNvPr id="24" name="Picture 23">
            <a:hlinkClick r:id="rId13"/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6898038"/>
            <a:ext cx="2493480" cy="26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72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327C5-B821-4FE9-A59A-A60D9EB59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8473620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4256330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microsoft.com/office/2007/relationships/hdphoto" Target="../media/hdphoto3.wdp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eg"/><Relationship Id="rId4" Type="http://schemas.microsoft.com/office/2007/relationships/hdphoto" Target="../media/hdphoto1.wdp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microsoft.com/office/2007/relationships/hdphoto" Target="../media/hdphoto2.wdp"/><Relationship Id="rId9" Type="http://schemas.openxmlformats.org/officeDocument/2006/relationships/image" Target="../media/image15.png"/><Relationship Id="rId10" Type="http://schemas.openxmlformats.org/officeDocument/2006/relationships/image" Target="../media/image1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elated image"/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47032"/>
          <a:stretch/>
        </p:blipFill>
        <p:spPr bwMode="auto">
          <a:xfrm>
            <a:off x="0" y="9197"/>
            <a:ext cx="9144000" cy="289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ángulo 29"/>
          <p:cNvSpPr/>
          <p:nvPr/>
        </p:nvSpPr>
        <p:spPr>
          <a:xfrm>
            <a:off x="5563898" y="3108843"/>
            <a:ext cx="1717200" cy="172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Rectángulo 27"/>
          <p:cNvSpPr/>
          <p:nvPr/>
        </p:nvSpPr>
        <p:spPr>
          <a:xfrm>
            <a:off x="7423200" y="3091406"/>
            <a:ext cx="1720800" cy="172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Rectángulo 26"/>
          <p:cNvSpPr/>
          <p:nvPr/>
        </p:nvSpPr>
        <p:spPr>
          <a:xfrm>
            <a:off x="3711608" y="3091406"/>
            <a:ext cx="1720800" cy="172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Rectángulo 25"/>
          <p:cNvSpPr/>
          <p:nvPr/>
        </p:nvSpPr>
        <p:spPr>
          <a:xfrm>
            <a:off x="-3592" y="3091406"/>
            <a:ext cx="1724400" cy="172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1860762" y="3091406"/>
            <a:ext cx="1713600" cy="172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your date here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35889" y="1361401"/>
            <a:ext cx="5157553" cy="994383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Chemistries </a:t>
            </a:r>
            <a:b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-777" y="6343650"/>
            <a:ext cx="9144777" cy="514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/>
          <p:cNvSpPr txBox="1"/>
          <p:nvPr/>
        </p:nvSpPr>
        <p:spPr>
          <a:xfrm>
            <a:off x="5430217" y="5134451"/>
            <a:ext cx="357684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b="1" smtClean="0">
                <a:latin typeface="+mj-lt"/>
              </a:rPr>
              <a:t>Daniel Rodríguez Cárdenas</a:t>
            </a:r>
            <a:endParaRPr lang="es-CO" b="1">
              <a:latin typeface="+mj-lt"/>
            </a:endParaRPr>
          </a:p>
          <a:p>
            <a:pPr algn="r"/>
            <a:r>
              <a:rPr lang="es-CO" b="1" smtClean="0">
                <a:latin typeface="+mj-lt"/>
              </a:rPr>
              <a:t>Carlos Andrés Sierra</a:t>
            </a:r>
            <a:endParaRPr lang="es-CO" b="1">
              <a:latin typeface="+mj-lt"/>
            </a:endParaRPr>
          </a:p>
          <a:p>
            <a:pPr algn="r"/>
            <a:r>
              <a:rPr lang="es-CO" sz="14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Alife research group,</a:t>
            </a:r>
            <a:endParaRPr lang="es-CO" sz="1400">
              <a:solidFill>
                <a:schemeClr val="tx2">
                  <a:lumMod val="50000"/>
                </a:schemeClr>
              </a:solidFill>
              <a:latin typeface="+mj-lt"/>
            </a:endParaRPr>
          </a:p>
          <a:p>
            <a:pPr algn="r"/>
            <a:r>
              <a:rPr lang="es-CO" sz="14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Universidad Nacional,</a:t>
            </a:r>
            <a:endParaRPr lang="es-CO" sz="1400">
              <a:solidFill>
                <a:schemeClr val="tx2">
                  <a:lumMod val="50000"/>
                </a:schemeClr>
              </a:solidFill>
              <a:latin typeface="+mj-lt"/>
            </a:endParaRPr>
          </a:p>
          <a:p>
            <a:pPr algn="r"/>
            <a:r>
              <a:rPr lang="es-CO" sz="1400">
                <a:solidFill>
                  <a:schemeClr val="tx2">
                    <a:lumMod val="50000"/>
                  </a:schemeClr>
                </a:solidFill>
                <a:latin typeface="+mj-lt"/>
              </a:rPr>
              <a:t>Bogotá, Colombia</a:t>
            </a:r>
            <a:r>
              <a:rPr lang="es-CO" sz="14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.</a:t>
            </a:r>
            <a:endParaRPr lang="es-CO" sz="140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" name="Title 3"/>
          <p:cNvSpPr txBox="1">
            <a:spLocks/>
          </p:cNvSpPr>
          <p:nvPr/>
        </p:nvSpPr>
        <p:spPr>
          <a:xfrm>
            <a:off x="222617" y="1697881"/>
            <a:ext cx="5157553" cy="994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examples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5654" y="5487161"/>
            <a:ext cx="1282412" cy="1189395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522689"/>
            <a:ext cx="2540345" cy="1335310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6776" b="60985" l="4192" r="37724"/>
                    </a14:imgEffect>
                  </a14:imgLayer>
                </a14:imgProps>
              </a:ext>
            </a:extLst>
          </a:blip>
          <a:srcRect r="58084" b="32239"/>
          <a:stretch/>
        </p:blipFill>
        <p:spPr>
          <a:xfrm>
            <a:off x="0" y="3029151"/>
            <a:ext cx="1595045" cy="1699722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80077" y="3141243"/>
            <a:ext cx="1657890" cy="1657890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43154" y="2948458"/>
            <a:ext cx="2079356" cy="2079356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19302" y="3129902"/>
            <a:ext cx="1720185" cy="1618538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02475" y="3143329"/>
            <a:ext cx="1133514" cy="161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62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 smtClean="0"/>
              <a:t>A </a:t>
            </a:r>
            <a:r>
              <a:rPr lang="es-ES" sz="3600" dirty="0" err="1" smtClean="0"/>
              <a:t>constructive</a:t>
            </a:r>
            <a:r>
              <a:rPr lang="es-ES" sz="3600" dirty="0" smtClean="0"/>
              <a:t> </a:t>
            </a:r>
            <a:r>
              <a:rPr lang="es-ES" sz="3600" dirty="0" err="1" smtClean="0"/>
              <a:t>Implicit</a:t>
            </a:r>
            <a:r>
              <a:rPr lang="es-ES" sz="3600" dirty="0" smtClean="0"/>
              <a:t> </a:t>
            </a:r>
            <a:r>
              <a:rPr lang="es-ES" sz="3600" dirty="0" err="1" smtClean="0"/>
              <a:t>Chemistry</a:t>
            </a:r>
            <a:endParaRPr lang="es-ES" sz="36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DBF4-37B7-4C4F-9728-A1C100B177EE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896004" y="1847226"/>
                <a:ext cx="720830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:r>
                  <a:rPr lang="en-US" b="1" dirty="0" smtClean="0"/>
                  <a:t>Molecules:</a:t>
                </a:r>
                <a:r>
                  <a:rPr lang="en-US" dirty="0" smtClean="0"/>
                  <a:t>  The set of molecules S are all natural numbers greater than one: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charset="0"/>
                      </a:rPr>
                      <m:t>𝑆</m:t>
                    </m:r>
                    <m:r>
                      <a:rPr lang="es-ES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E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charset="0"/>
                          </a:rPr>
                          <m:t>2,3,4,…</m:t>
                        </m:r>
                      </m:e>
                    </m:d>
                    <m:r>
                      <a:rPr lang="es-ES" b="0" i="1" smtClean="0">
                        <a:latin typeface="Cambria Math" charset="0"/>
                      </a:rPr>
                      <m:t>. </m:t>
                    </m:r>
                  </m:oMath>
                </a14:m>
                <a:endParaRPr lang="es-ES" dirty="0" smtClean="0"/>
              </a:p>
              <a:p>
                <a:pPr marL="285750" indent="-285750">
                  <a:buFont typeface="Arial"/>
                  <a:buChar char="•"/>
                </a:pPr>
                <a:r>
                  <a:rPr lang="en-US" b="1" dirty="0" smtClean="0"/>
                  <a:t>Reactions:  </a:t>
                </a:r>
                <a:r>
                  <a:rPr lang="en-US" dirty="0" smtClean="0"/>
                  <a:t>Mathematical division is used to calculate the reaction product. If two molecules s1, s2 collide and s1 can divide s2 without remainder, s2 is transformed into s2/s1.</a:t>
                </a:r>
              </a:p>
              <a:p>
                <a:pPr marL="285750" indent="-285750">
                  <a:buFont typeface="Arial"/>
                  <a:buChar char="•"/>
                </a:pPr>
                <a:endParaRPr lang="en-US" dirty="0"/>
              </a:p>
              <a:p>
                <a:pPr marL="1200150" lvl="2" indent="-28575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s-ES" b="0" i="1" smtClean="0">
                        <a:latin typeface="Cambria Math" charset="0"/>
                      </a:rPr>
                      <m:t>𝑅</m:t>
                    </m:r>
                    <m:r>
                      <a:rPr lang="es-ES" b="0" i="1" smtClean="0">
                        <a:latin typeface="Cambria Math" charset="0"/>
                      </a:rPr>
                      <m:t>={</m:t>
                    </m:r>
                    <m:r>
                      <a:rPr lang="es-ES" b="0" i="1" smtClean="0">
                        <a:latin typeface="Cambria Math" charset="0"/>
                      </a:rPr>
                      <m:t>𝑠</m:t>
                    </m:r>
                    <m:r>
                      <a:rPr lang="es-ES" b="0" i="1" smtClean="0">
                        <a:latin typeface="Cambria Math" charset="0"/>
                      </a:rPr>
                      <m:t>1+</m:t>
                    </m:r>
                    <m:r>
                      <a:rPr lang="es-ES" b="0" i="1" smtClean="0">
                        <a:latin typeface="Cambria Math" charset="0"/>
                      </a:rPr>
                      <m:t>𝑠</m:t>
                    </m:r>
                    <m:r>
                      <a:rPr lang="es-ES" b="0" i="1" smtClean="0">
                        <a:latin typeface="Cambria Math" charset="0"/>
                      </a:rPr>
                      <m:t>2→</m:t>
                    </m:r>
                    <m:r>
                      <a:rPr lang="es-ES" b="0" i="1" smtClean="0">
                        <a:latin typeface="Cambria Math" charset="0"/>
                      </a:rPr>
                      <m:t>𝑠</m:t>
                    </m:r>
                    <m:r>
                      <a:rPr lang="es-ES" b="0" i="1" smtClean="0">
                        <a:latin typeface="Cambria Math" charset="0"/>
                      </a:rPr>
                      <m:t>1+</m:t>
                    </m:r>
                    <m:r>
                      <a:rPr lang="es-ES" b="0" i="1" smtClean="0">
                        <a:latin typeface="Cambria Math" charset="0"/>
                      </a:rPr>
                      <m:t>𝑠</m:t>
                    </m:r>
                    <m:r>
                      <a:rPr lang="es-ES" b="0" i="1" smtClean="0">
                        <a:latin typeface="Cambria Math" charset="0"/>
                      </a:rPr>
                      <m:t>3:</m:t>
                    </m:r>
                    <m:r>
                      <a:rPr lang="es-ES" b="0" i="1" smtClean="0">
                        <a:latin typeface="Cambria Math" charset="0"/>
                      </a:rPr>
                      <m:t>𝑠</m:t>
                    </m:r>
                    <m:r>
                      <a:rPr lang="es-ES" b="0" i="1" smtClean="0">
                        <a:latin typeface="Cambria Math" charset="0"/>
                      </a:rPr>
                      <m:t>1. </m:t>
                    </m:r>
                    <m:r>
                      <a:rPr lang="es-ES" b="0" i="1" smtClean="0">
                        <a:latin typeface="Cambria Math" charset="0"/>
                      </a:rPr>
                      <m:t>𝑠</m:t>
                    </m:r>
                    <m:r>
                      <a:rPr lang="es-ES" b="0" i="1" smtClean="0">
                        <a:latin typeface="Cambria Math" charset="0"/>
                      </a:rPr>
                      <m:t>2.</m:t>
                    </m:r>
                    <m:r>
                      <a:rPr lang="es-ES" b="0" i="1" smtClean="0">
                        <a:latin typeface="Cambria Math" charset="0"/>
                      </a:rPr>
                      <m:t>𝑠</m:t>
                    </m:r>
                    <m:r>
                      <a:rPr lang="es-ES" b="0" i="1" smtClean="0">
                        <a:latin typeface="Cambria Math" charset="0"/>
                      </a:rPr>
                      <m:t>3 ∈</m:t>
                    </m:r>
                    <m:r>
                      <a:rPr lang="es-E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s-E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s-E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E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</m:t>
                        </m:r>
                        <m:r>
                          <a:rPr lang="es-E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3=</m:t>
                        </m:r>
                        <m:r>
                          <a:rPr lang="es-E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</m:t>
                        </m:r>
                        <m:r>
                          <a:rPr lang="es-E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2/</m:t>
                        </m:r>
                        <m:r>
                          <a:rPr lang="es-E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</m:t>
                        </m:r>
                        <m:r>
                          <a:rPr lang="es-E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1}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285750" indent="-285750">
                  <a:buFont typeface="Arial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04" y="1847226"/>
                <a:ext cx="7208309" cy="2308324"/>
              </a:xfrm>
              <a:prstGeom prst="rect">
                <a:avLst/>
              </a:prstGeom>
              <a:blipFill rotWithShape="0">
                <a:blip r:embed="rId2"/>
                <a:stretch>
                  <a:fillRect l="-592" t="-3694" b="-10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193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 err="1" smtClean="0"/>
              <a:t>The</a:t>
            </a:r>
            <a:r>
              <a:rPr lang="es-ES" sz="3600" dirty="0" smtClean="0"/>
              <a:t> </a:t>
            </a:r>
            <a:r>
              <a:rPr lang="es-ES" sz="3600" dirty="0" err="1" smtClean="0"/>
              <a:t>numbers</a:t>
            </a:r>
            <a:r>
              <a:rPr lang="es-ES" sz="3600" dirty="0" smtClean="0"/>
              <a:t> </a:t>
            </a:r>
            <a:r>
              <a:rPr lang="es-ES" sz="3600" dirty="0" err="1" smtClean="0"/>
              <a:t>algorithm</a:t>
            </a:r>
            <a:endParaRPr lang="es-ES" sz="36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DBF4-37B7-4C4F-9728-A1C100B177E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CuadroTexto 5"/>
          <p:cNvSpPr txBox="1"/>
          <p:nvPr/>
        </p:nvSpPr>
        <p:spPr>
          <a:xfrm>
            <a:off x="896004" y="1847226"/>
            <a:ext cx="720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 smtClean="0"/>
              <a:t>Dynamics: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099334" y="2333685"/>
                <a:ext cx="3735318" cy="4524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While</a:t>
                </a:r>
                <a:r>
                  <a:rPr lang="en-US" dirty="0" smtClean="0"/>
                  <a:t> not terminate() </a:t>
                </a:r>
                <a:r>
                  <a:rPr lang="en-US" b="1" dirty="0" smtClean="0"/>
                  <a:t>do</a:t>
                </a:r>
              </a:p>
              <a:p>
                <a:r>
                  <a:rPr lang="en-US" dirty="0" smtClean="0"/>
                  <a:t>s1 := draw(P);</a:t>
                </a:r>
              </a:p>
              <a:p>
                <a:r>
                  <a:rPr lang="is-IS" dirty="0" smtClean="0"/>
                  <a:t>s2</a:t>
                </a:r>
                <a:r>
                  <a:rPr lang="en-US" dirty="0" smtClean="0"/>
                  <a:t> := draw(P);</a:t>
                </a:r>
              </a:p>
              <a:p>
                <a:r>
                  <a:rPr lang="en-US" b="1" dirty="0" smtClean="0"/>
                  <a:t>If</a:t>
                </a:r>
                <a:r>
                  <a:rPr lang="en-US" dirty="0" smtClean="0"/>
                  <a:t> (</a:t>
                </a:r>
                <a:r>
                  <a:rPr lang="en-US" dirty="0" smtClean="0"/>
                  <a:t>s2 &gt; s1)</a:t>
                </a:r>
                <a:endParaRPr lang="en-US" dirty="0" smtClean="0"/>
              </a:p>
              <a:p>
                <a:r>
                  <a:rPr lang="en-US" dirty="0"/>
                  <a:t>	</a:t>
                </a:r>
                <a:r>
                  <a:rPr lang="en-US" b="1" dirty="0" smtClean="0"/>
                  <a:t>then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s3:= s2/s1;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P:= remove(P,s2);</a:t>
                </a:r>
                <a:endParaRPr lang="en-US" dirty="0" smtClean="0"/>
              </a:p>
              <a:p>
                <a:r>
                  <a:rPr lang="en-US" dirty="0"/>
                  <a:t>	</a:t>
                </a:r>
                <a:r>
                  <a:rPr lang="en-US" dirty="0" smtClean="0"/>
                  <a:t>P:= </a:t>
                </a:r>
                <a:r>
                  <a:rPr lang="en-US" dirty="0" smtClean="0"/>
                  <a:t>insert(P,s3);</a:t>
                </a:r>
                <a:endParaRPr lang="en-US" dirty="0" smtClean="0"/>
              </a:p>
              <a:p>
                <a:r>
                  <a:rPr lang="en-US" b="1" dirty="0" smtClean="0"/>
                  <a:t>else</a:t>
                </a:r>
              </a:p>
              <a:p>
                <a:r>
                  <a:rPr lang="en-US" b="1" dirty="0" smtClean="0"/>
                  <a:t>	if </a:t>
                </a:r>
                <a:r>
                  <a:rPr lang="en-US" dirty="0" smtClean="0"/>
                  <a:t>(s2 &lt; s1)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(s1 mod s2 = 0)</a:t>
                </a:r>
              </a:p>
              <a:p>
                <a:r>
                  <a:rPr lang="en-US" b="1" dirty="0" smtClean="0"/>
                  <a:t>	</a:t>
                </a:r>
                <a:r>
                  <a:rPr lang="en-US" dirty="0" smtClean="0"/>
                  <a:t>s3:= s1/s2;</a:t>
                </a:r>
              </a:p>
              <a:p>
                <a:r>
                  <a:rPr lang="en-US" b="1" dirty="0"/>
                  <a:t>	</a:t>
                </a:r>
                <a:r>
                  <a:rPr lang="en-US" b="1" dirty="0" smtClean="0"/>
                  <a:t>P:= remove(P,s1);</a:t>
                </a:r>
              </a:p>
              <a:p>
                <a:r>
                  <a:rPr lang="en-US" b="1" dirty="0"/>
                  <a:t>	</a:t>
                </a:r>
                <a:r>
                  <a:rPr lang="en-US" b="1" dirty="0" smtClean="0"/>
                  <a:t>P:= insert(P,s3);</a:t>
                </a:r>
              </a:p>
              <a:p>
                <a:r>
                  <a:rPr lang="en-US" b="1" dirty="0"/>
                  <a:t>	</a:t>
                </a:r>
                <a:r>
                  <a:rPr lang="en-US" b="1" dirty="0" smtClean="0"/>
                  <a:t>fi</a:t>
                </a:r>
              </a:p>
              <a:p>
                <a:r>
                  <a:rPr lang="en-US" b="1" dirty="0"/>
                  <a:t>	</a:t>
                </a:r>
                <a:r>
                  <a:rPr lang="en-US" b="1" dirty="0" smtClean="0"/>
                  <a:t>fi</a:t>
                </a:r>
                <a:endParaRPr lang="en-US" b="1" dirty="0" smtClean="0"/>
              </a:p>
              <a:p>
                <a:r>
                  <a:rPr lang="en-US" dirty="0"/>
                  <a:t>	</a:t>
                </a:r>
                <a:r>
                  <a:rPr lang="en-US" b="1" dirty="0" smtClean="0"/>
                  <a:t>od</a:t>
                </a:r>
                <a:endParaRPr lang="en-US" b="1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334" y="2333685"/>
                <a:ext cx="3735318" cy="4524315"/>
              </a:xfrm>
              <a:prstGeom prst="rect">
                <a:avLst/>
              </a:prstGeom>
              <a:blipFill rotWithShape="0">
                <a:blip r:embed="rId2"/>
                <a:stretch>
                  <a:fillRect l="-1305" t="-809" r="-489" b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393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DBF4-37B7-4C4F-9728-A1C100B177EE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5" t="9354" r="12465" b="8819"/>
          <a:stretch/>
        </p:blipFill>
        <p:spPr>
          <a:xfrm>
            <a:off x="1227291" y="1587421"/>
            <a:ext cx="6526060" cy="4208745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212933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Primes emerge	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DBF4-37B7-4C4F-9728-A1C100B177E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2920" y="1647732"/>
            <a:ext cx="7387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From the initial status of the system, gradually more smaller numbers and primes are produces.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smaller numbers </a:t>
            </a:r>
            <a:r>
              <a:rPr lang="en-US" dirty="0" err="1" smtClean="0"/>
              <a:t>futher</a:t>
            </a:r>
            <a:r>
              <a:rPr lang="en-US" dirty="0" smtClean="0"/>
              <a:t> react until all </a:t>
            </a:r>
            <a:r>
              <a:rPr lang="en-US" smtClean="0"/>
              <a:t>numbers are divided into primes.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99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ge result for chamele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151" y="3412955"/>
            <a:ext cx="5924811" cy="3334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A </a:t>
            </a:r>
            <a:r>
              <a:rPr lang="es-ES" dirty="0" err="1" smtClean="0"/>
              <a:t>nonconstructive</a:t>
            </a:r>
            <a:r>
              <a:rPr lang="es-ES" dirty="0" smtClean="0"/>
              <a:t> </a:t>
            </a:r>
            <a:r>
              <a:rPr lang="es-ES" dirty="0" err="1" smtClean="0"/>
              <a:t>Explicit</a:t>
            </a:r>
            <a:r>
              <a:rPr lang="es-ES" dirty="0" smtClean="0"/>
              <a:t> </a:t>
            </a:r>
            <a:r>
              <a:rPr lang="es-ES" dirty="0" err="1" smtClean="0"/>
              <a:t>Chemistry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DBF4-37B7-4C4F-9728-A1C100B177E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uadroTexto 5"/>
          <p:cNvSpPr txBox="1"/>
          <p:nvPr/>
        </p:nvSpPr>
        <p:spPr>
          <a:xfrm>
            <a:off x="517363" y="2022707"/>
            <a:ext cx="76350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A colony of chameleons includes 20 </a:t>
            </a:r>
            <a:r>
              <a:rPr lang="en-US" dirty="0" smtClean="0">
                <a:solidFill>
                  <a:srgbClr val="C00000"/>
                </a:solidFill>
              </a:rPr>
              <a:t>red</a:t>
            </a:r>
            <a:r>
              <a:rPr lang="en-US" dirty="0" smtClean="0"/>
              <a:t>, 18 </a:t>
            </a:r>
            <a:r>
              <a:rPr lang="en-US" dirty="0" smtClean="0">
                <a:solidFill>
                  <a:srgbClr val="0070C0"/>
                </a:solidFill>
              </a:rPr>
              <a:t>blue</a:t>
            </a:r>
            <a:r>
              <a:rPr lang="en-US" dirty="0" smtClean="0"/>
              <a:t> and 16 </a:t>
            </a:r>
            <a:r>
              <a:rPr lang="en-US" dirty="0" smtClean="0">
                <a:solidFill>
                  <a:schemeClr val="accent4"/>
                </a:solidFill>
              </a:rPr>
              <a:t>green</a:t>
            </a:r>
            <a:r>
              <a:rPr lang="en-US" dirty="0" smtClean="0"/>
              <a:t> individuals.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Whenever two chameleons of different color meet, each changes to the third color.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Some time passes during which no chameleons born or die, nor do any enter or leave the colony.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Is it possible that at the end of this period all 54 chameleons are the same color?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  <a:p>
            <a:endParaRPr lang="es-ES" dirty="0"/>
          </a:p>
        </p:txBody>
      </p:sp>
      <p:sp>
        <p:nvSpPr>
          <p:cNvPr id="3" name="TextBox 2"/>
          <p:cNvSpPr txBox="1"/>
          <p:nvPr/>
        </p:nvSpPr>
        <p:spPr>
          <a:xfrm>
            <a:off x="3949192" y="3906573"/>
            <a:ext cx="77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1449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56898"/>
            <a:ext cx="7886700" cy="673100"/>
          </a:xfrm>
        </p:spPr>
        <p:txBody>
          <a:bodyPr>
            <a:normAutofit fontScale="90000"/>
          </a:bodyPr>
          <a:lstStyle/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chameleons</a:t>
            </a:r>
            <a:r>
              <a:rPr lang="es-ES" dirty="0" smtClean="0"/>
              <a:t> </a:t>
            </a:r>
            <a:r>
              <a:rPr lang="es-ES" dirty="0" err="1" smtClean="0"/>
              <a:t>problem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DBF4-37B7-4C4F-9728-A1C100B177EE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050" name="Picture 2" descr="mage result for chameleons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8650" y="1929010"/>
            <a:ext cx="1155125" cy="8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mage result for chameleons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8649" y="3265908"/>
            <a:ext cx="1155125" cy="8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mage result for chameleons"/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8648" y="4697068"/>
            <a:ext cx="1155125" cy="8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63621" y="21764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67211" y="3331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63621" y="48255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16</a:t>
            </a:r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256767" y="1503123"/>
            <a:ext cx="0" cy="4647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mage result for chameleons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28424" y="1929010"/>
            <a:ext cx="853786" cy="63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mage result for chameleons"/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53866" y="1929010"/>
            <a:ext cx="908320" cy="67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mage result for chameleons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433841" y="1929010"/>
            <a:ext cx="866046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mage result for chameleons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23148" y="1940238"/>
            <a:ext cx="866046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ross 11"/>
          <p:cNvSpPr/>
          <p:nvPr/>
        </p:nvSpPr>
        <p:spPr>
          <a:xfrm>
            <a:off x="4594736" y="2154476"/>
            <a:ext cx="327993" cy="328903"/>
          </a:xfrm>
          <a:prstGeom prst="plus">
            <a:avLst>
              <a:gd name="adj" fmla="val 440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ross 22"/>
          <p:cNvSpPr/>
          <p:nvPr/>
        </p:nvSpPr>
        <p:spPr>
          <a:xfrm>
            <a:off x="7397521" y="2196706"/>
            <a:ext cx="327993" cy="328903"/>
          </a:xfrm>
          <a:prstGeom prst="plus">
            <a:avLst>
              <a:gd name="adj" fmla="val 440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5962186" y="2154476"/>
            <a:ext cx="350932" cy="328903"/>
          </a:xfrm>
          <a:prstGeom prst="rightArrow">
            <a:avLst>
              <a:gd name="adj1" fmla="val 3476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" descr="mage result for chameleons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28424" y="3128122"/>
            <a:ext cx="853786" cy="63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 descr="mage result for chameleons"/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53866" y="3128122"/>
            <a:ext cx="908320" cy="67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mage result for chameleons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433841" y="3128122"/>
            <a:ext cx="866046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mage result for chameleons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23148" y="3139350"/>
            <a:ext cx="866046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ross 28"/>
          <p:cNvSpPr/>
          <p:nvPr/>
        </p:nvSpPr>
        <p:spPr>
          <a:xfrm>
            <a:off x="4594736" y="3353588"/>
            <a:ext cx="327993" cy="328903"/>
          </a:xfrm>
          <a:prstGeom prst="plus">
            <a:avLst>
              <a:gd name="adj" fmla="val 440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ross 29"/>
          <p:cNvSpPr/>
          <p:nvPr/>
        </p:nvSpPr>
        <p:spPr>
          <a:xfrm>
            <a:off x="7397521" y="3395818"/>
            <a:ext cx="327993" cy="328903"/>
          </a:xfrm>
          <a:prstGeom prst="plus">
            <a:avLst>
              <a:gd name="adj" fmla="val 440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5962186" y="3353588"/>
            <a:ext cx="350932" cy="328903"/>
          </a:xfrm>
          <a:prstGeom prst="rightArrow">
            <a:avLst>
              <a:gd name="adj1" fmla="val 3476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2" descr="mage result for chameleons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26108" y="4447102"/>
            <a:ext cx="853786" cy="63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 descr="mage result for chameleons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51550" y="4447102"/>
            <a:ext cx="908320" cy="67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mage result for chameleons"/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431525" y="4447102"/>
            <a:ext cx="866046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mage result for chameleons"/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20832" y="4458330"/>
            <a:ext cx="866046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Cross 35"/>
          <p:cNvSpPr/>
          <p:nvPr/>
        </p:nvSpPr>
        <p:spPr>
          <a:xfrm>
            <a:off x="4592420" y="4672568"/>
            <a:ext cx="327993" cy="328903"/>
          </a:xfrm>
          <a:prstGeom prst="plus">
            <a:avLst>
              <a:gd name="adj" fmla="val 440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ross 36"/>
          <p:cNvSpPr/>
          <p:nvPr/>
        </p:nvSpPr>
        <p:spPr>
          <a:xfrm>
            <a:off x="7395205" y="4714798"/>
            <a:ext cx="327993" cy="328903"/>
          </a:xfrm>
          <a:prstGeom prst="plus">
            <a:avLst>
              <a:gd name="adj" fmla="val 440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5959870" y="4672568"/>
            <a:ext cx="350932" cy="328903"/>
          </a:xfrm>
          <a:prstGeom prst="rightArrow">
            <a:avLst>
              <a:gd name="adj1" fmla="val 3476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6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Chameleons rules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DBF4-37B7-4C4F-9728-A1C100B177E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42585" y="2580362"/>
            <a:ext cx="17299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 + g -&gt; b + b</a:t>
            </a:r>
          </a:p>
          <a:p>
            <a:r>
              <a:rPr lang="en-US" sz="2400" dirty="0" smtClean="0"/>
              <a:t>r + b -&gt; g + g</a:t>
            </a:r>
          </a:p>
          <a:p>
            <a:r>
              <a:rPr lang="en-US" sz="2400" dirty="0" smtClean="0"/>
              <a:t>b +g -&gt; r +r 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56143" y="4459266"/>
                <a:ext cx="29028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𝑖</m:t>
                      </m:r>
                      <m:r>
                        <a:rPr lang="es-ES" b="0" i="1" smtClean="0">
                          <a:latin typeface="Cambria Math" charset="0"/>
                        </a:rPr>
                        <m:t>+</m:t>
                      </m:r>
                      <m:r>
                        <a:rPr lang="es-ES" b="0" i="1" smtClean="0">
                          <a:latin typeface="Cambria Math" charset="0"/>
                        </a:rPr>
                        <m:t>𝑗</m:t>
                      </m:r>
                      <m:r>
                        <a:rPr lang="es-ES" b="0" i="1" smtClean="0">
                          <a:latin typeface="Cambria Math" charset="0"/>
                        </a:rPr>
                        <m:t>→</m:t>
                      </m:r>
                      <m:r>
                        <a:rPr lang="es-ES" b="0" i="1" smtClean="0">
                          <a:latin typeface="Cambria Math" charset="0"/>
                        </a:rPr>
                        <m:t>𝑘</m:t>
                      </m:r>
                      <m:r>
                        <a:rPr lang="es-ES" b="0" i="1" smtClean="0">
                          <a:latin typeface="Cambria Math" charset="0"/>
                        </a:rPr>
                        <m:t>+</m:t>
                      </m:r>
                      <m:r>
                        <a:rPr lang="es-ES" b="0" i="1" smtClean="0">
                          <a:latin typeface="Cambria Math" charset="0"/>
                        </a:rPr>
                        <m:t>𝑘</m:t>
                      </m:r>
                      <m:r>
                        <a:rPr lang="es-ES" b="0" i="1" smtClean="0">
                          <a:latin typeface="Cambria Math" charset="0"/>
                        </a:rPr>
                        <m:t>   ∀ </m:t>
                      </m:r>
                      <m:r>
                        <a:rPr lang="es-E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𝑖</m:t>
                      </m:r>
                      <m:r>
                        <a:rPr lang="es-E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≠</m:t>
                      </m:r>
                      <m:r>
                        <a:rPr lang="es-E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𝑗</m:t>
                      </m:r>
                      <m:r>
                        <a:rPr lang="es-E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≠</m:t>
                      </m:r>
                      <m:r>
                        <a:rPr lang="es-E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143" y="4459266"/>
                <a:ext cx="2902846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98333" b="-1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39036" y="5443581"/>
            <a:ext cx="7776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 </a:t>
            </a:r>
            <a:r>
              <a:rPr lang="en-US" i="1" dirty="0" err="1" smtClean="0"/>
              <a:t>i</a:t>
            </a:r>
            <a:r>
              <a:rPr lang="en-US" dirty="0" smtClean="0"/>
              <a:t>  stands for any chameleon with color </a:t>
            </a:r>
            <a:r>
              <a:rPr lang="en-US" i="1" dirty="0" err="1" smtClean="0"/>
              <a:t>i</a:t>
            </a:r>
            <a:r>
              <a:rPr lang="en-US" dirty="0" smtClean="0"/>
              <a:t>  and indices</a:t>
            </a:r>
            <a:r>
              <a:rPr lang="en-US" i="1" dirty="0" smtClean="0"/>
              <a:t> </a:t>
            </a:r>
            <a:r>
              <a:rPr lang="en-US" i="1" dirty="0" err="1" smtClean="0"/>
              <a:t>i,j,k</a:t>
            </a:r>
            <a:r>
              <a:rPr lang="en-US" i="1" dirty="0" smtClean="0"/>
              <a:t> </a:t>
            </a:r>
            <a:r>
              <a:rPr lang="en-US" dirty="0" smtClean="0"/>
              <a:t>run through </a:t>
            </a:r>
            <a:r>
              <a:rPr lang="en-US" i="1" dirty="0" err="1" smtClean="0"/>
              <a:t>r,g,b</a:t>
            </a:r>
            <a:r>
              <a:rPr lang="en-US" dirty="0" smtClean="0"/>
              <a:t> colors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637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chameleons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DBF4-37B7-4C4F-9728-A1C100B177E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74282" y="2505205"/>
            <a:ext cx="299543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While</a:t>
            </a:r>
            <a:r>
              <a:rPr lang="en-US" dirty="0" smtClean="0"/>
              <a:t> not terminate() </a:t>
            </a:r>
            <a:r>
              <a:rPr lang="en-US" b="1" dirty="0" smtClean="0"/>
              <a:t>do</a:t>
            </a:r>
          </a:p>
          <a:p>
            <a:r>
              <a:rPr lang="en-US" dirty="0" smtClean="0"/>
              <a:t>s1 := draw(P);</a:t>
            </a:r>
          </a:p>
          <a:p>
            <a:r>
              <a:rPr lang="is-IS" dirty="0" smtClean="0"/>
              <a:t>s2</a:t>
            </a:r>
            <a:r>
              <a:rPr lang="en-US" dirty="0" smtClean="0"/>
              <a:t> := draw(P);</a:t>
            </a:r>
          </a:p>
          <a:p>
            <a:r>
              <a:rPr lang="en-US" b="1" dirty="0" smtClean="0"/>
              <a:t>If</a:t>
            </a:r>
            <a:r>
              <a:rPr lang="en-US" dirty="0" smtClean="0"/>
              <a:t> (s1 not equal s2)</a:t>
            </a:r>
          </a:p>
          <a:p>
            <a:r>
              <a:rPr lang="en-US" dirty="0"/>
              <a:t>	</a:t>
            </a:r>
            <a:r>
              <a:rPr lang="en-US" b="1" dirty="0" smtClean="0"/>
              <a:t>then</a:t>
            </a:r>
          </a:p>
          <a:p>
            <a:r>
              <a:rPr lang="en-US" dirty="0"/>
              <a:t>	</a:t>
            </a:r>
            <a:r>
              <a:rPr lang="en-US" dirty="0" smtClean="0"/>
              <a:t>P:= remove(P,s1,s2);</a:t>
            </a:r>
          </a:p>
          <a:p>
            <a:r>
              <a:rPr lang="en-US" dirty="0"/>
              <a:t>	</a:t>
            </a:r>
            <a:r>
              <a:rPr lang="en-US" dirty="0" smtClean="0"/>
              <a:t>P:= insert(P,s3,s3);</a:t>
            </a:r>
          </a:p>
          <a:p>
            <a:r>
              <a:rPr lang="en-US" dirty="0"/>
              <a:t>	</a:t>
            </a:r>
            <a:r>
              <a:rPr lang="en-US" b="1" dirty="0" smtClean="0"/>
              <a:t>fi</a:t>
            </a:r>
          </a:p>
          <a:p>
            <a:r>
              <a:rPr lang="en-US" dirty="0"/>
              <a:t>	</a:t>
            </a:r>
            <a:r>
              <a:rPr lang="en-US" b="1" dirty="0" smtClean="0"/>
              <a:t>od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92400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chameleons reaction table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DBF4-37B7-4C4F-9728-A1C100B177EE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82741"/>
              </p:ext>
            </p:extLst>
          </p:nvPr>
        </p:nvGraphicFramePr>
        <p:xfrm>
          <a:off x="1789134" y="2774436"/>
          <a:ext cx="5565731" cy="183471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8782"/>
                <a:gridCol w="683881"/>
                <a:gridCol w="784548"/>
                <a:gridCol w="784548"/>
                <a:gridCol w="622959"/>
                <a:gridCol w="1027134"/>
                <a:gridCol w="663879"/>
              </a:tblGrid>
              <a:tr h="3669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reactants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products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6943">
                <a:tc>
                  <a:txBody>
                    <a:bodyPr/>
                    <a:lstStyle/>
                    <a:p>
                      <a:r>
                        <a:rPr lang="en-US" dirty="0" smtClean="0"/>
                        <a:t>rules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6943">
                <a:tc>
                  <a:txBody>
                    <a:bodyPr/>
                    <a:lstStyle/>
                    <a:p>
                      <a:r>
                        <a:rPr lang="en-US" dirty="0" smtClean="0"/>
                        <a:t>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6943">
                <a:tc>
                  <a:txBody>
                    <a:bodyPr/>
                    <a:lstStyle/>
                    <a:p>
                      <a:r>
                        <a:rPr lang="en-US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6943">
                <a:tc>
                  <a:txBody>
                    <a:bodyPr/>
                    <a:lstStyle/>
                    <a:p>
                      <a:r>
                        <a:rPr lang="en-US" dirty="0" smtClean="0"/>
                        <a:t>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181612" y="4734838"/>
            <a:ext cx="305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The chameleons reaction rules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39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chameleons generations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DBF4-37B7-4C4F-9728-A1C100B177EE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759" y="1640909"/>
            <a:ext cx="4202481" cy="29417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79528" y="4982917"/>
            <a:ext cx="5396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total of 5400 chameleons is simulated, only read and blue chameleons are present </a:t>
            </a:r>
            <a:r>
              <a:rPr lang="en-US" smtClean="0"/>
              <a:t>at starting point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77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your date here</a:t>
            </a:r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större - a multipurpose PowerPoint template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DBF4-37B7-4C4F-9728-A1C100B177E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1115390" y="3092158"/>
            <a:ext cx="7089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bg1"/>
                </a:solidFill>
              </a:rPr>
              <a:t>|  </a:t>
            </a:r>
            <a:r>
              <a:rPr lang="es-ES" sz="3200" dirty="0" err="1" smtClean="0">
                <a:solidFill>
                  <a:schemeClr val="bg1"/>
                </a:solidFill>
              </a:rPr>
              <a:t>The</a:t>
            </a:r>
            <a:r>
              <a:rPr lang="es-ES" sz="3200" dirty="0" smtClean="0">
                <a:solidFill>
                  <a:schemeClr val="bg1"/>
                </a:solidFill>
              </a:rPr>
              <a:t> </a:t>
            </a:r>
            <a:r>
              <a:rPr lang="es-ES" sz="3200" dirty="0" err="1" smtClean="0">
                <a:solidFill>
                  <a:schemeClr val="bg1"/>
                </a:solidFill>
              </a:rPr>
              <a:t>model</a:t>
            </a:r>
            <a:r>
              <a:rPr lang="es-ES" sz="3200" dirty="0" smtClean="0">
                <a:solidFill>
                  <a:schemeClr val="bg1"/>
                </a:solidFill>
              </a:rPr>
              <a:t> </a:t>
            </a:r>
            <a:r>
              <a:rPr lang="es-ES" sz="3200" dirty="0" err="1" smtClean="0">
                <a:solidFill>
                  <a:schemeClr val="bg1"/>
                </a:solidFill>
              </a:rPr>
              <a:t>with</a:t>
            </a:r>
            <a:r>
              <a:rPr lang="es-ES" sz="3200" dirty="0" smtClean="0">
                <a:solidFill>
                  <a:schemeClr val="bg1"/>
                </a:solidFill>
              </a:rPr>
              <a:t> </a:t>
            </a:r>
            <a:r>
              <a:rPr lang="es-ES" sz="3200" dirty="0" err="1" smtClean="0">
                <a:solidFill>
                  <a:schemeClr val="bg1"/>
                </a:solidFill>
              </a:rPr>
              <a:t>diferential</a:t>
            </a:r>
            <a:r>
              <a:rPr lang="es-ES" sz="3200" dirty="0" smtClean="0">
                <a:solidFill>
                  <a:schemeClr val="bg1"/>
                </a:solidFill>
              </a:rPr>
              <a:t> </a:t>
            </a:r>
            <a:r>
              <a:rPr lang="es-ES" sz="3200" dirty="0" err="1" smtClean="0">
                <a:solidFill>
                  <a:schemeClr val="bg1"/>
                </a:solidFill>
              </a:rPr>
              <a:t>equations</a:t>
            </a:r>
            <a:endParaRPr lang="es-E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25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 err="1" smtClean="0"/>
              <a:t>Chameleons</a:t>
            </a:r>
            <a:r>
              <a:rPr lang="es-ES" sz="3200" dirty="0" smtClean="0"/>
              <a:t> </a:t>
            </a:r>
            <a:r>
              <a:rPr lang="es-ES" sz="3200" dirty="0" err="1" smtClean="0"/>
              <a:t>concentration</a:t>
            </a:r>
            <a:r>
              <a:rPr lang="es-ES" sz="3200" dirty="0" smtClean="0"/>
              <a:t> vector</a:t>
            </a:r>
            <a:endParaRPr lang="es-ES" sz="32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DBF4-37B7-4C4F-9728-A1C100B177EE}" type="slidenum">
              <a:rPr lang="en-US" smtClean="0"/>
              <a:pPr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006246" y="2642992"/>
                <a:ext cx="2843409" cy="4145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s-E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es-ES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es-ES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es-E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s-ES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charset="0"/>
                                </a:rPr>
                                <m:t>𝑔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s-ES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246" y="2642992"/>
                <a:ext cx="2843409" cy="414537"/>
              </a:xfrm>
              <a:prstGeom prst="rect">
                <a:avLst/>
              </a:prstGeom>
              <a:blipFill rotWithShape="0">
                <a:blip r:embed="rId2"/>
                <a:stretch>
                  <a:fillRect t="-8824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77403" y="3732756"/>
                <a:ext cx="7541808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s-ES" i="1">
                            <a:latin typeface="Cambria Math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charset="0"/>
                          </a:rPr>
                          <m:t>𝑔</m:t>
                        </m:r>
                      </m:sub>
                    </m:sSub>
                    <m:r>
                      <a:rPr lang="es-E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 smtClean="0"/>
                  <a:t> denote the concentration of chameleon types </a:t>
                </a:r>
                <a:r>
                  <a:rPr lang="en-US" i="1" dirty="0" err="1" smtClean="0"/>
                  <a:t>r,g,b</a:t>
                </a:r>
                <a:r>
                  <a:rPr lang="en-US" dirty="0" smtClean="0"/>
                  <a:t> at time </a:t>
                </a:r>
                <a:r>
                  <a:rPr lang="en-US" i="1" dirty="0" smtClean="0"/>
                  <a:t>t.</a:t>
                </a:r>
                <a:endParaRPr lang="en-US" i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403" y="3732756"/>
                <a:ext cx="7541808" cy="391902"/>
              </a:xfrm>
              <a:prstGeom prst="rect">
                <a:avLst/>
              </a:prstGeom>
              <a:blipFill rotWithShape="0">
                <a:blip r:embed="rId3"/>
                <a:stretch>
                  <a:fillRect l="-728" t="-615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06246" y="4506517"/>
                <a:ext cx="2894317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r>
                            <a:rPr lang="es-ES" b="0" i="1" smtClean="0"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s-ES" b="0" i="1" smtClean="0">
                          <a:latin typeface="Cambria Math" charset="0"/>
                        </a:rPr>
                        <m:t>=2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charset="0"/>
                            </a:rPr>
                            <m:t>𝑔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charset="0"/>
                            </a:rPr>
                            <m:t>𝑏</m:t>
                          </m:r>
                        </m:sub>
                      </m:sSub>
                      <m:r>
                        <a:rPr lang="es-ES" b="0" i="1" smtClean="0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s-ES" i="1">
                              <a:latin typeface="Cambria Math" charset="0"/>
                            </a:rPr>
                            <m:t>𝑏</m:t>
                          </m:r>
                          <m:r>
                            <a:rPr lang="es-ES" b="0" i="1" smtClean="0">
                              <a:latin typeface="Cambria Math" charset="0"/>
                            </a:rPr>
                            <m:t> </m:t>
                          </m:r>
                        </m:sub>
                      </m:sSub>
                      <m:r>
                        <a:rPr lang="es-ES" b="0" i="1" smtClean="0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246" y="4506517"/>
                <a:ext cx="2894317" cy="52591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80791" y="5151332"/>
                <a:ext cx="2892458" cy="5341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charset="0"/>
                                </a:rPr>
                                <m:t>𝑔</m:t>
                              </m:r>
                            </m:sub>
                          </m:sSub>
                        </m:num>
                        <m:den>
                          <m:r>
                            <a:rPr lang="es-ES" b="0" i="1" smtClean="0"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s-ES" b="0" i="1" smtClean="0">
                          <a:latin typeface="Cambria Math" charset="0"/>
                        </a:rPr>
                        <m:t>=2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charset="0"/>
                            </a:rPr>
                            <m:t>𝑏</m:t>
                          </m:r>
                        </m:sub>
                      </m:sSub>
                      <m:r>
                        <a:rPr lang="es-ES" b="0" i="1" smtClean="0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charset="0"/>
                            </a:rPr>
                            <m:t>𝑔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s-ES" i="1">
                              <a:latin typeface="Cambria Math" charset="0"/>
                            </a:rPr>
                            <m:t>𝑏</m:t>
                          </m:r>
                          <m:r>
                            <a:rPr lang="es-ES" b="0" i="1" smtClean="0">
                              <a:latin typeface="Cambria Math" charset="0"/>
                            </a:rPr>
                            <m:t> </m:t>
                          </m:r>
                        </m:sub>
                      </m:sSub>
                      <m:r>
                        <a:rPr lang="es-ES" b="0" i="1" smtClean="0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791" y="5151332"/>
                <a:ext cx="2892458" cy="5341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980791" y="5875948"/>
                <a:ext cx="2892458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r>
                            <a:rPr lang="es-ES" b="0" i="1" smtClean="0"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s-ES" b="0" i="1" smtClean="0">
                          <a:latin typeface="Cambria Math" charset="0"/>
                        </a:rPr>
                        <m:t>=2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charset="0"/>
                            </a:rPr>
                            <m:t>𝑔</m:t>
                          </m:r>
                        </m:sub>
                      </m:sSub>
                      <m:r>
                        <a:rPr lang="es-ES" b="0" i="1" smtClean="0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s-ES" b="0" i="1" smtClean="0">
                              <a:latin typeface="Cambria Math" charset="0"/>
                            </a:rPr>
                            <m:t> </m:t>
                          </m:r>
                        </m:sub>
                      </m:sSub>
                      <m:r>
                        <a:rPr lang="es-ES" b="0" i="1" smtClean="0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791" y="5875948"/>
                <a:ext cx="2892458" cy="52591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866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törre template">
      <a:dk1>
        <a:srgbClr val="273339"/>
      </a:dk1>
      <a:lt1>
        <a:sysClr val="window" lastClr="FFFFFF"/>
      </a:lt1>
      <a:dk2>
        <a:srgbClr val="40515A"/>
      </a:dk2>
      <a:lt2>
        <a:srgbClr val="8C9CA6"/>
      </a:lt2>
      <a:accent1>
        <a:srgbClr val="0095CD"/>
      </a:accent1>
      <a:accent2>
        <a:srgbClr val="324D5E"/>
      </a:accent2>
      <a:accent3>
        <a:srgbClr val="F17C3F"/>
      </a:accent3>
      <a:accent4>
        <a:srgbClr val="7BB21B"/>
      </a:accent4>
      <a:accent5>
        <a:srgbClr val="814E7E"/>
      </a:accent5>
      <a:accent6>
        <a:srgbClr val="9D121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Blank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ADB9CA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TL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46464</TotalTime>
  <Words>593</Words>
  <Application>Microsoft Macintosh PowerPoint</Application>
  <PresentationFormat>On-screen Show (4:3)</PresentationFormat>
  <Paragraphs>108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Calibri</vt:lpstr>
      <vt:lpstr>Calibri Light</vt:lpstr>
      <vt:lpstr>Cambria Math</vt:lpstr>
      <vt:lpstr>Mangal</vt:lpstr>
      <vt:lpstr>Arial</vt:lpstr>
      <vt:lpstr>Office Theme</vt:lpstr>
      <vt:lpstr>2_Blank</vt:lpstr>
      <vt:lpstr>TITLES</vt:lpstr>
      <vt:lpstr>Artificial Chemistries  </vt:lpstr>
      <vt:lpstr>A nonconstructive Explicit Chemistry</vt:lpstr>
      <vt:lpstr>The chameleons problem</vt:lpstr>
      <vt:lpstr>Chameleons rules</vt:lpstr>
      <vt:lpstr>The chameleons algorithm</vt:lpstr>
      <vt:lpstr>The chameleons reaction table</vt:lpstr>
      <vt:lpstr>The chameleons generations</vt:lpstr>
      <vt:lpstr>PowerPoint Presentation</vt:lpstr>
      <vt:lpstr>Chameleons concentration vector</vt:lpstr>
      <vt:lpstr>A constructive Implicit Chemistry</vt:lpstr>
      <vt:lpstr>The numbers algorithm</vt:lpstr>
      <vt:lpstr>PowerPoint Presentation</vt:lpstr>
      <vt:lpstr>Primes emerge 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större - a multipurpose PowerPoint template</dc:title>
  <dc:creator>showeet.com</dc:creator>
  <dc:description>© Copyright Showeet.com</dc:description>
  <cp:lastModifiedBy>Daniel Cardenas</cp:lastModifiedBy>
  <cp:revision>264</cp:revision>
  <dcterms:created xsi:type="dcterms:W3CDTF">2016-07-27T20:38:12Z</dcterms:created>
  <dcterms:modified xsi:type="dcterms:W3CDTF">2017-11-28T22:12:49Z</dcterms:modified>
  <cp:category>Templates</cp:category>
</cp:coreProperties>
</file>