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895" r:id="rId2"/>
    <p:sldMasterId id="2147483897" r:id="rId3"/>
  </p:sldMasterIdLst>
  <p:notesMasterIdLst>
    <p:notesMasterId r:id="rId17"/>
  </p:notesMasterIdLst>
  <p:handoutMasterIdLst>
    <p:handoutMasterId r:id="rId18"/>
  </p:handoutMasterIdLst>
  <p:sldIdLst>
    <p:sldId id="532" r:id="rId4"/>
    <p:sldId id="535" r:id="rId5"/>
    <p:sldId id="533" r:id="rId6"/>
    <p:sldId id="534" r:id="rId7"/>
    <p:sldId id="536" r:id="rId8"/>
    <p:sldId id="540" r:id="rId9"/>
    <p:sldId id="542" r:id="rId10"/>
    <p:sldId id="537" r:id="rId11"/>
    <p:sldId id="538" r:id="rId12"/>
    <p:sldId id="539" r:id="rId13"/>
    <p:sldId id="543" r:id="rId14"/>
    <p:sldId id="544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8C04B-A168-479C-9541-E3B6372F0BA9}">
          <p14:sldIdLst>
            <p14:sldId id="532"/>
            <p14:sldId id="535"/>
            <p14:sldId id="533"/>
            <p14:sldId id="534"/>
            <p14:sldId id="536"/>
            <p14:sldId id="540"/>
            <p14:sldId id="542"/>
            <p14:sldId id="537"/>
            <p14:sldId id="538"/>
            <p14:sldId id="539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E7E"/>
    <a:srgbClr val="D55310"/>
    <a:srgbClr val="7BB21B"/>
    <a:srgbClr val="0095CD"/>
    <a:srgbClr val="0000FF"/>
    <a:srgbClr val="724670"/>
    <a:srgbClr val="9D1217"/>
    <a:srgbClr val="000000"/>
    <a:srgbClr val="F17C3F"/>
    <a:srgbClr val="008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4" autoAdjust="0"/>
    <p:restoredTop sz="94225" autoAdjust="0"/>
  </p:normalViewPr>
  <p:slideViewPr>
    <p:cSldViewPr snapToGrid="0">
      <p:cViewPr varScale="1">
        <p:scale>
          <a:sx n="113" d="100"/>
          <a:sy n="113" d="100"/>
        </p:scale>
        <p:origin x="2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47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D4A49-3CDE-408A-892D-AEE0E002BB22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4AF13-6931-4C1B-8846-6C389DA8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C15C-71A1-4B5E-B800-13FCAA9104C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2863F-2181-40AA-9D10-26C0A01C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noProof="0" dirty="0" err="1">
                <a:solidFill>
                  <a:prstClr val="black"/>
                </a:solidFill>
              </a:rPr>
              <a:t>Showeet.com</a:t>
            </a:r>
            <a:r>
              <a:rPr lang="en-US" sz="1200">
                <a:solidFill>
                  <a:prstClr val="black"/>
                </a:solidFill>
              </a:rPr>
              <a:t>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3174"/>
            <a:ext cx="7886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5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9144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9143999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55661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711321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5566982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422642" y="3091408"/>
            <a:ext cx="1721358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9143999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4271"/>
            <a:ext cx="20574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4271"/>
            <a:ext cx="30861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24271"/>
            <a:ext cx="20574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9144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1721358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 userDrawn="1"/>
        </p:nvSpPr>
        <p:spPr>
          <a:xfrm>
            <a:off x="1855661" y="3091409"/>
            <a:ext cx="1721358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 userDrawn="1"/>
        </p:nvSpPr>
        <p:spPr>
          <a:xfrm>
            <a:off x="3711321" y="3091409"/>
            <a:ext cx="1721358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 userDrawn="1"/>
        </p:nvSpPr>
        <p:spPr>
          <a:xfrm>
            <a:off x="5566982" y="3091409"/>
            <a:ext cx="1721358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 userDrawn="1"/>
        </p:nvSpPr>
        <p:spPr>
          <a:xfrm>
            <a:off x="7422642" y="3091409"/>
            <a:ext cx="1721358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064"/>
            <a:ext cx="6858000" cy="1561058"/>
          </a:xfrm>
        </p:spPr>
        <p:txBody>
          <a:bodyPr anchor="b"/>
          <a:lstStyle>
            <a:lvl1pPr algn="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47166"/>
            <a:ext cx="6858000" cy="1174065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57697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trix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rgbClr val="20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66115"/>
            <a:ext cx="20574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6115"/>
            <a:ext cx="30861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651" y="6466115"/>
            <a:ext cx="20574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39215" y="2173119"/>
            <a:ext cx="7410641" cy="4123944"/>
            <a:chOff x="1155573" y="2173119"/>
            <a:chExt cx="9880854" cy="4123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6096000" y="2173119"/>
              <a:ext cx="0" cy="4123944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155573" y="4235091"/>
              <a:ext cx="9880854" cy="0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15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216811" y="3974423"/>
            <a:ext cx="3861238" cy="464363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1329247" y="1888241"/>
            <a:ext cx="3366662" cy="387743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1329248" y="1209791"/>
            <a:ext cx="7275173" cy="619151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5237758" y="1888241"/>
            <a:ext cx="3366662" cy="387743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303752" y="2964448"/>
            <a:ext cx="1667735" cy="29080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5" name="Text Placeholder 15"/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303751" y="5157950"/>
            <a:ext cx="1667735" cy="29080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4810793" y="4102503"/>
            <a:ext cx="267483" cy="265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35" name="Rectangle 3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490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hyperlink" Target="https://twitter.com/showeet" TargetMode="External"/><Relationship Id="rId12" Type="http://schemas.openxmlformats.org/officeDocument/2006/relationships/image" Target="../media/image7.png"/><Relationship Id="rId13" Type="http://schemas.openxmlformats.org/officeDocument/2006/relationships/hyperlink" Target="http://linhpham.me/" TargetMode="External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2.png"/><Relationship Id="rId4" Type="http://schemas.openxmlformats.org/officeDocument/2006/relationships/hyperlink" Target="https://www.facebook.com/pages/Neetwork/240707325947259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feeds.feedburner.com/showeet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://pinterest.com/showeet" TargetMode="External"/><Relationship Id="rId10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DBF4-37B7-4C4F-9728-A1C100B177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678099" y="5823008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215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84" r:id="rId2"/>
    <p:sldLayoutId id="214748389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401108" y="821049"/>
            <a:ext cx="43293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>
                <a:solidFill>
                  <a:srgbClr val="909DB3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884" y="102904"/>
            <a:ext cx="2185416" cy="60350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18" name="Picture 17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20" name="Picture 1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21" name="Picture 20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 userDrawn="1"/>
        </p:nvSpPr>
        <p:spPr>
          <a:xfrm>
            <a:off x="907580" y="3057225"/>
            <a:ext cx="139012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>
                <a:solidFill>
                  <a:prstClr val="white">
                    <a:lumMod val="85000"/>
                  </a:prstClr>
                </a:solidFill>
              </a:rPr>
              <a:t>showeet@ymail.com</a:t>
            </a:r>
          </a:p>
        </p:txBody>
      </p:sp>
      <p:pic>
        <p:nvPicPr>
          <p:cNvPr id="24" name="Picture 23">
            <a:hlinkClick r:id="rId13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563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microsoft.com/office/2007/relationships/hdphoto" Target="../media/hdphoto1.wdp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Relationship Id="rId11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result for origin of lif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83"/>
          <a:stretch/>
        </p:blipFill>
        <p:spPr bwMode="auto">
          <a:xfrm>
            <a:off x="0" y="0"/>
            <a:ext cx="9144000" cy="29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5563898" y="3108843"/>
            <a:ext cx="17172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23200" y="3091406"/>
            <a:ext cx="17208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11608" y="3091406"/>
            <a:ext cx="17208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-3592" y="3091406"/>
            <a:ext cx="17244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860762" y="3091406"/>
            <a:ext cx="1713600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889" y="1361401"/>
            <a:ext cx="5157553" cy="99438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Chemistries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-777" y="6343650"/>
            <a:ext cx="9144777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400994" y="5161895"/>
            <a:ext cx="3576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smtClean="0">
                <a:latin typeface="+mj-lt"/>
              </a:rPr>
              <a:t>Daniel Rodríguez Cárdenas</a:t>
            </a:r>
            <a:endParaRPr lang="es-CO" b="1">
              <a:latin typeface="+mj-lt"/>
            </a:endParaRPr>
          </a:p>
          <a:p>
            <a:pPr algn="r"/>
            <a:r>
              <a:rPr lang="es-CO" b="1" smtClean="0">
                <a:latin typeface="+mj-lt"/>
              </a:rPr>
              <a:t>Carlos Andrés Sierra</a:t>
            </a:r>
            <a:endParaRPr lang="es-CO" b="1">
              <a:latin typeface="+mj-lt"/>
            </a:endParaRPr>
          </a:p>
          <a:p>
            <a:pPr algn="r"/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Alife research group,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Universidad Nacional,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s-CO" sz="1400">
                <a:solidFill>
                  <a:schemeClr val="tx2">
                    <a:lumMod val="50000"/>
                  </a:schemeClr>
                </a:solidFill>
                <a:latin typeface="+mj-lt"/>
              </a:rPr>
              <a:t>Bogotá, Colombia</a:t>
            </a:r>
            <a:r>
              <a:rPr lang="es-CO" sz="14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  <a:endParaRPr lang="es-CO" sz="14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222617" y="1697881"/>
            <a:ext cx="5157553" cy="994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essence of life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830" y="5171656"/>
            <a:ext cx="1282412" cy="118939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2689"/>
            <a:ext cx="2540345" cy="133531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3154" y="2948458"/>
            <a:ext cx="2079356" cy="207935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475" y="3143329"/>
            <a:ext cx="1133514" cy="1618858"/>
          </a:xfrm>
          <a:prstGeom prst="rect">
            <a:avLst/>
          </a:prstGeom>
        </p:spPr>
      </p:pic>
      <p:pic>
        <p:nvPicPr>
          <p:cNvPr id="2052" name="Picture 4" descr="mage result for origin of lif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" y="3242257"/>
            <a:ext cx="1696625" cy="11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4" y="3340473"/>
            <a:ext cx="1596527" cy="11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origin of lif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77" y="3279650"/>
            <a:ext cx="1637042" cy="12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 descr="mage result for rna wor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51" y="1343379"/>
            <a:ext cx="6005782" cy="4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RNA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22" y="1265825"/>
            <a:ext cx="5903260" cy="537204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Auto-catalytic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7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Protocells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7" y="1438835"/>
            <a:ext cx="4891741" cy="4822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88106" y="1586753"/>
            <a:ext cx="2827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Cellular life today uses both self assembly and directed assembly process to grow. </a:t>
            </a:r>
          </a:p>
          <a:p>
            <a:endParaRPr lang="en-US" dirty="0"/>
          </a:p>
          <a:p>
            <a:r>
              <a:rPr lang="en-US" dirty="0" smtClean="0"/>
              <a:t>Self-assembly is essential for synthesis and stability of membrane structures and protein folding.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8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0" y="1199310"/>
            <a:ext cx="7051874" cy="43513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Protocell - </a:t>
            </a:r>
            <a:r>
              <a:rPr lang="en-US" dirty="0"/>
              <a:t>Lattice Artificial Chemistry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942" y="5593975"/>
            <a:ext cx="8333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a) Auto catalysts replicate themselves. b) Some </a:t>
            </a:r>
            <a:r>
              <a:rPr lang="en-US" sz="1400" dirty="0" err="1" smtClean="0"/>
              <a:t>autocatalysts</a:t>
            </a:r>
            <a:r>
              <a:rPr lang="en-US" sz="1400" dirty="0" smtClean="0"/>
              <a:t> additionally synthesize membrane particles. c) Membrane particles form clusters as a result of the hydrophobic interaction. d) </a:t>
            </a:r>
            <a:r>
              <a:rPr lang="en-US" sz="1400" dirty="0" err="1" smtClean="0"/>
              <a:t>Autocatalysts</a:t>
            </a:r>
            <a:r>
              <a:rPr lang="en-US" sz="1400" dirty="0" smtClean="0"/>
              <a:t> and membrane particles decay into wastes at a constant rate. e) Resources are supplied by an external driving force that recycles waste into resources </a:t>
            </a:r>
            <a:r>
              <a:rPr lang="en-US" sz="1400" smtClean="0"/>
              <a:t>uniformly across </a:t>
            </a:r>
            <a:r>
              <a:rPr lang="en-US" sz="1400" dirty="0" smtClean="0"/>
              <a:t>the space.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71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big </a:t>
            </a:r>
            <a:r>
              <a:rPr lang="en-US" dirty="0"/>
              <a:t>q</a:t>
            </a:r>
            <a:r>
              <a:rPr lang="en-US" dirty="0" smtClean="0"/>
              <a:t>uestion</a:t>
            </a:r>
            <a:endParaRPr lang="en-US" dirty="0"/>
          </a:p>
        </p:txBody>
      </p:sp>
      <p:pic>
        <p:nvPicPr>
          <p:cNvPr id="4098" name="Picture 2" descr="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1" y="1710391"/>
            <a:ext cx="7642959" cy="4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Primordial steps</a:t>
            </a:r>
            <a:endParaRPr lang="en-US" dirty="0"/>
          </a:p>
        </p:txBody>
      </p:sp>
      <p:pic>
        <p:nvPicPr>
          <p:cNvPr id="1026" name="Picture 2" descr="mage result for origin of lif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" y="2112836"/>
            <a:ext cx="8963829" cy="42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pic>
        <p:nvPicPr>
          <p:cNvPr id="3074" name="Picture 2" descr="mage result for origin of lif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1643063"/>
            <a:ext cx="2927751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Miller-Urey experiment</a:t>
            </a:r>
            <a:endParaRPr lang="en-US" dirty="0"/>
          </a:p>
        </p:txBody>
      </p:sp>
      <p:pic>
        <p:nvPicPr>
          <p:cNvPr id="5122" name="Picture 2" descr="mage result for origin of lif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5112"/>
            <a:ext cx="7886700" cy="306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chemoton</a:t>
            </a:r>
            <a:endParaRPr lang="en-US" dirty="0"/>
          </a:p>
        </p:txBody>
      </p:sp>
      <p:pic>
        <p:nvPicPr>
          <p:cNvPr id="9218" name="Picture 2" descr="mage result for the chemot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0"/>
          <a:stretch/>
        </p:blipFill>
        <p:spPr bwMode="auto">
          <a:xfrm>
            <a:off x="459317" y="1245322"/>
            <a:ext cx="7815439" cy="5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64089" y="1761066"/>
            <a:ext cx="107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Injection </a:t>
            </a:r>
            <a:r>
              <a:rPr lang="en-US" sz="1400" smtClean="0"/>
              <a:t>of nutrients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752521" y="1237846"/>
            <a:ext cx="107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Expelling of waste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9128" y="3693180"/>
            <a:ext cx="107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Template replication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79733" y="3954790"/>
            <a:ext cx="79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6650" y="5155570"/>
            <a:ext cx="1363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Production of </a:t>
            </a:r>
            <a:r>
              <a:rPr lang="en-US" sz="1400" smtClean="0"/>
              <a:t>membrane precursors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621867" y="5155570"/>
            <a:ext cx="1864783" cy="34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2693" y="5155570"/>
            <a:ext cx="136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Membrane formation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00310" y="5326629"/>
            <a:ext cx="671690" cy="9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7715" y="3196708"/>
            <a:ext cx="136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Autocatalytic metabolism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00310" y="3458318"/>
            <a:ext cx="46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“Self-production”</a:t>
            </a:r>
          </a:p>
          <a:p>
            <a:r>
              <a:rPr lang="en-US" sz="2400" dirty="0" smtClean="0"/>
              <a:t>Varela, </a:t>
            </a:r>
            <a:r>
              <a:rPr lang="en-US" sz="2400" dirty="0" err="1" smtClean="0"/>
              <a:t>Maturana</a:t>
            </a:r>
            <a:r>
              <a:rPr lang="en-US" sz="2400" dirty="0" smtClean="0"/>
              <a:t> emphasize the self-maintenance aspect of living systems, rather than their reproductive capabilities. </a:t>
            </a:r>
          </a:p>
          <a:p>
            <a:r>
              <a:rPr lang="en-US" sz="2400" dirty="0" smtClean="0"/>
              <a:t>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Identifiable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Constructive elements or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Mechanistic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Preferential interactions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Boundary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Inner components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Autopoiesis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Metabolism</a:t>
            </a:r>
            <a:endParaRPr lang="en-US" dirty="0"/>
          </a:p>
        </p:txBody>
      </p:sp>
      <p:pic>
        <p:nvPicPr>
          <p:cNvPr id="6148" name="Picture 4" descr="mage result for metabolis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17" y="1643063"/>
            <a:ext cx="6275966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0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energy?</a:t>
            </a:r>
            <a:endParaRPr lang="en-US" dirty="0"/>
          </a:p>
        </p:txBody>
      </p:sp>
      <p:pic>
        <p:nvPicPr>
          <p:cNvPr id="7170" name="Picture 2" descr="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0" y="1283528"/>
            <a:ext cx="6904676" cy="50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5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örre template">
      <a:dk1>
        <a:srgbClr val="273339"/>
      </a:dk1>
      <a:lt1>
        <a:sysClr val="window" lastClr="FFFFFF"/>
      </a:lt1>
      <a:dk2>
        <a:srgbClr val="40515A"/>
      </a:dk2>
      <a:lt2>
        <a:srgbClr val="8C9CA6"/>
      </a:lt2>
      <a:accent1>
        <a:srgbClr val="0095CD"/>
      </a:accent1>
      <a:accent2>
        <a:srgbClr val="324D5E"/>
      </a:accent2>
      <a:accent3>
        <a:srgbClr val="F17C3F"/>
      </a:accent3>
      <a:accent4>
        <a:srgbClr val="7BB21B"/>
      </a:accent4>
      <a:accent5>
        <a:srgbClr val="814E7E"/>
      </a:accent5>
      <a:accent6>
        <a:srgbClr val="9D121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46642</TotalTime>
  <Words>220</Words>
  <Application>Microsoft Macintosh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2_Blank</vt:lpstr>
      <vt:lpstr>TITLES</vt:lpstr>
      <vt:lpstr>Artificial Chemistries  </vt:lpstr>
      <vt:lpstr>A big question</vt:lpstr>
      <vt:lpstr>Primordial steps</vt:lpstr>
      <vt:lpstr>Some references</vt:lpstr>
      <vt:lpstr>The Miller-Urey experiment</vt:lpstr>
      <vt:lpstr>The chemoton</vt:lpstr>
      <vt:lpstr>Autopoiesis</vt:lpstr>
      <vt:lpstr>Metabolism</vt:lpstr>
      <vt:lpstr>How to get energy?</vt:lpstr>
      <vt:lpstr>The RNA world</vt:lpstr>
      <vt:lpstr>Auto-catalytic sets</vt:lpstr>
      <vt:lpstr>Protocells</vt:lpstr>
      <vt:lpstr>Protocell - Lattice Artificial Chemistry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större - a multipurpose PowerPoint template</dc:title>
  <dc:creator>showeet.com</dc:creator>
  <dc:description>© Copyright Showeet.com</dc:description>
  <cp:lastModifiedBy>Daniel Cardenas</cp:lastModifiedBy>
  <cp:revision>263</cp:revision>
  <dcterms:created xsi:type="dcterms:W3CDTF">2016-07-27T20:38:12Z</dcterms:created>
  <dcterms:modified xsi:type="dcterms:W3CDTF">2017-11-30T18:40:10Z</dcterms:modified>
  <cp:category>Templates</cp:category>
</cp:coreProperties>
</file>