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1EFAE-0930-F645-9FC4-11D369617A0F}"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27860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EFAE-0930-F645-9FC4-11D369617A0F}"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234868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EFAE-0930-F645-9FC4-11D369617A0F}"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201120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1EFAE-0930-F645-9FC4-11D369617A0F}"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168178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1EFAE-0930-F645-9FC4-11D369617A0F}"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51532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1EFAE-0930-F645-9FC4-11D369617A0F}"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428076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1EFAE-0930-F645-9FC4-11D369617A0F}"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19051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1EFAE-0930-F645-9FC4-11D369617A0F}"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86698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1EFAE-0930-F645-9FC4-11D369617A0F}"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68129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1EFAE-0930-F645-9FC4-11D369617A0F}"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155217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1EFAE-0930-F645-9FC4-11D369617A0F}"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1F38F-E034-374C-A6A0-B8B466A773D1}" type="slidenum">
              <a:rPr lang="en-US" smtClean="0"/>
              <a:t>‹#›</a:t>
            </a:fld>
            <a:endParaRPr lang="en-US"/>
          </a:p>
        </p:txBody>
      </p:sp>
    </p:spTree>
    <p:extLst>
      <p:ext uri="{BB962C8B-B14F-4D97-AF65-F5344CB8AC3E}">
        <p14:creationId xmlns:p14="http://schemas.microsoft.com/office/powerpoint/2010/main" val="30408344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1EFAE-0930-F645-9FC4-11D369617A0F}"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1F38F-E034-374C-A6A0-B8B466A773D1}" type="slidenum">
              <a:rPr lang="en-US" smtClean="0"/>
              <a:t>‹#›</a:t>
            </a:fld>
            <a:endParaRPr lang="en-US"/>
          </a:p>
        </p:txBody>
      </p:sp>
    </p:spTree>
    <p:extLst>
      <p:ext uri="{BB962C8B-B14F-4D97-AF65-F5344CB8AC3E}">
        <p14:creationId xmlns:p14="http://schemas.microsoft.com/office/powerpoint/2010/main" val="389821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97349"/>
            <a:ext cx="4040188" cy="639762"/>
          </a:xfrm>
        </p:spPr>
        <p:txBody>
          <a:bodyPr>
            <a:normAutofit fontScale="92500" lnSpcReduction="20000"/>
          </a:bodyPr>
          <a:lstStyle/>
          <a:p>
            <a:r>
              <a:rPr lang="en-US" dirty="0" smtClean="0"/>
              <a:t>Enamel resampling code in python</a:t>
            </a:r>
            <a:endParaRPr lang="en-US" dirty="0"/>
          </a:p>
        </p:txBody>
      </p:sp>
      <p:sp>
        <p:nvSpPr>
          <p:cNvPr id="4" name="Content Placeholder 3"/>
          <p:cNvSpPr>
            <a:spLocks noGrp="1"/>
          </p:cNvSpPr>
          <p:nvPr>
            <p:ph sz="half" idx="2"/>
          </p:nvPr>
        </p:nvSpPr>
        <p:spPr>
          <a:xfrm>
            <a:off x="457200" y="1217142"/>
            <a:ext cx="4040188" cy="5371301"/>
          </a:xfrm>
        </p:spPr>
        <p:txBody>
          <a:bodyPr>
            <a:normAutofit/>
          </a:bodyPr>
          <a:lstStyle/>
          <a:p>
            <a:pPr marL="0" indent="0">
              <a:buNone/>
            </a:pPr>
            <a:r>
              <a:rPr lang="en-US" sz="2000" dirty="0" smtClean="0"/>
              <a:t>Hi Paul,</a:t>
            </a:r>
          </a:p>
          <a:p>
            <a:pPr marL="0" indent="0">
              <a:buNone/>
            </a:pPr>
            <a:endParaRPr lang="en-US" sz="2000" dirty="0"/>
          </a:p>
          <a:p>
            <a:pPr marL="0" indent="0">
              <a:buNone/>
            </a:pPr>
            <a:r>
              <a:rPr lang="en-US" sz="2000" dirty="0" smtClean="0"/>
              <a:t>My brother Gregory has built this python code which can help with comparing mineralization in teeth as they grow larger. The following few slides will help explain what the code does.</a:t>
            </a:r>
          </a:p>
          <a:p>
            <a:pPr marL="0" indent="0">
              <a:buNone/>
            </a:pPr>
            <a:r>
              <a:rPr lang="en-US" sz="2000" dirty="0" smtClean="0"/>
              <a:t>I’d like the images and graphs produced by this code to contribute to a portion of the poster for AAPAs.</a:t>
            </a:r>
          </a:p>
          <a:p>
            <a:pPr marL="0" indent="0">
              <a:buNone/>
            </a:pPr>
            <a:r>
              <a:rPr lang="en-US" sz="2000" dirty="0" smtClean="0"/>
              <a:t>Because images produced using 13um scans look better, I’ll use these for display, but data graphs will likely be derived from 45um resolution scans. </a:t>
            </a:r>
          </a:p>
        </p:txBody>
      </p:sp>
      <p:pic>
        <p:nvPicPr>
          <p:cNvPr id="8" name="Content Placeholder 7" descr="Screen Shot 2013-03-31 at 4.13.14 PM.png"/>
          <p:cNvPicPr>
            <a:picLocks noGrp="1" noChangeAspect="1"/>
          </p:cNvPicPr>
          <p:nvPr>
            <p:ph sz="quarter" idx="4"/>
          </p:nvPr>
        </p:nvPicPr>
        <p:blipFill>
          <a:blip r:embed="rId2">
            <a:extLst>
              <a:ext uri="{28A0092B-C50C-407E-A947-70E740481C1C}">
                <a14:useLocalDpi xmlns:a14="http://schemas.microsoft.com/office/drawing/2010/main" val="0"/>
              </a:ext>
            </a:extLst>
          </a:blip>
          <a:srcRect t="-17251" b="-17251"/>
          <a:stretch>
            <a:fillRect/>
          </a:stretch>
        </p:blipFill>
        <p:spPr>
          <a:xfrm>
            <a:off x="4645025" y="132805"/>
            <a:ext cx="4041775" cy="6203950"/>
          </a:xfrm>
        </p:spPr>
      </p:pic>
      <p:sp>
        <p:nvSpPr>
          <p:cNvPr id="9" name="Text Placeholder 2"/>
          <p:cNvSpPr>
            <a:spLocks noGrp="1"/>
          </p:cNvSpPr>
          <p:nvPr>
            <p:ph type="body" idx="1"/>
          </p:nvPr>
        </p:nvSpPr>
        <p:spPr>
          <a:xfrm>
            <a:off x="4750849" y="5437115"/>
            <a:ext cx="4040188" cy="639762"/>
          </a:xfrm>
        </p:spPr>
        <p:txBody>
          <a:bodyPr>
            <a:normAutofit/>
          </a:bodyPr>
          <a:lstStyle/>
          <a:p>
            <a:r>
              <a:rPr lang="en-US" sz="1400" dirty="0" smtClean="0"/>
              <a:t>Sample of code that resamples enamel images into more standard arrays that can be compared.</a:t>
            </a:r>
            <a:endParaRPr lang="en-US" sz="1400" dirty="0"/>
          </a:p>
        </p:txBody>
      </p:sp>
    </p:spTree>
    <p:extLst>
      <p:ext uri="{BB962C8B-B14F-4D97-AF65-F5344CB8AC3E}">
        <p14:creationId xmlns:p14="http://schemas.microsoft.com/office/powerpoint/2010/main" val="143249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568"/>
            <a:ext cx="8229600" cy="1094554"/>
          </a:xfrm>
        </p:spPr>
        <p:txBody>
          <a:bodyPr>
            <a:normAutofit/>
          </a:bodyPr>
          <a:lstStyle/>
          <a:p>
            <a:r>
              <a:rPr lang="en-US" sz="2000" dirty="0" smtClean="0"/>
              <a:t>Before code is run, we locate the developmental plane in VG, capturing the </a:t>
            </a:r>
            <a:r>
              <a:rPr lang="en-US" sz="2000" dirty="0" err="1" smtClean="0"/>
              <a:t>Mes</a:t>
            </a:r>
            <a:r>
              <a:rPr lang="en-US" sz="2000" dirty="0" smtClean="0"/>
              <a:t>-Ling dentine horn, maximum average B-L breadth, and maximum extension:</a:t>
            </a:r>
            <a:endParaRPr lang="en-US" sz="2000" dirty="0"/>
          </a:p>
        </p:txBody>
      </p:sp>
      <p:pic>
        <p:nvPicPr>
          <p:cNvPr id="4" name="Content Placeholder 3"/>
          <p:cNvPicPr>
            <a:picLocks noGrp="1" noChangeAspect="1"/>
          </p:cNvPicPr>
          <p:nvPr>
            <p:ph idx="1"/>
          </p:nvPr>
        </p:nvPicPr>
        <p:blipFill>
          <a:blip r:embed="rId2"/>
          <a:srcRect t="-180869" b="-180869"/>
          <a:stretch>
            <a:fillRect/>
          </a:stretch>
        </p:blipFill>
        <p:spPr>
          <a:xfrm>
            <a:off x="457200" y="3274645"/>
            <a:ext cx="8229600" cy="4525962"/>
          </a:xfrm>
        </p:spPr>
      </p:pic>
      <p:pic>
        <p:nvPicPr>
          <p:cNvPr id="5" name="Picture 4"/>
          <p:cNvPicPr>
            <a:picLocks noChangeAspect="1"/>
          </p:cNvPicPr>
          <p:nvPr/>
        </p:nvPicPr>
        <p:blipFill>
          <a:blip r:embed="rId3"/>
          <a:stretch>
            <a:fillRect/>
          </a:stretch>
        </p:blipFill>
        <p:spPr>
          <a:xfrm>
            <a:off x="457200" y="1250122"/>
            <a:ext cx="8229600" cy="2518542"/>
          </a:xfrm>
          <a:prstGeom prst="rect">
            <a:avLst/>
          </a:prstGeom>
        </p:spPr>
      </p:pic>
      <p:sp>
        <p:nvSpPr>
          <p:cNvPr id="6" name="Title 1"/>
          <p:cNvSpPr txBox="1">
            <a:spLocks/>
          </p:cNvSpPr>
          <p:nvPr/>
        </p:nvSpPr>
        <p:spPr>
          <a:xfrm>
            <a:off x="457200" y="6019561"/>
            <a:ext cx="8229600" cy="7166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t>Pixel values outside enamel are set to zero.</a:t>
            </a:r>
            <a:endParaRPr lang="en-US" sz="2000" dirty="0"/>
          </a:p>
        </p:txBody>
      </p:sp>
      <p:cxnSp>
        <p:nvCxnSpPr>
          <p:cNvPr id="8" name="Straight Arrow Connector 7"/>
          <p:cNvCxnSpPr/>
          <p:nvPr/>
        </p:nvCxnSpPr>
        <p:spPr>
          <a:xfrm>
            <a:off x="4600702" y="4481599"/>
            <a:ext cx="0" cy="483926"/>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64092" y="3747733"/>
            <a:ext cx="8229600" cy="8562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t>We trace enamel edges in </a:t>
            </a:r>
            <a:r>
              <a:rPr lang="en-US" sz="2000" dirty="0" err="1" smtClean="0"/>
              <a:t>photoshop</a:t>
            </a:r>
            <a:r>
              <a:rPr lang="en-US" sz="2000" dirty="0" smtClean="0"/>
              <a:t>; this involves partial pixel sampling at periphery right now, though perhaps shouldn’t:</a:t>
            </a:r>
            <a:endParaRPr lang="en-US" sz="2000" dirty="0"/>
          </a:p>
        </p:txBody>
      </p:sp>
    </p:spTree>
    <p:extLst>
      <p:ext uri="{BB962C8B-B14F-4D97-AF65-F5344CB8AC3E}">
        <p14:creationId xmlns:p14="http://schemas.microsoft.com/office/powerpoint/2010/main" val="73026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57642"/>
            <a:ext cx="4040188" cy="2182479"/>
          </a:xfrm>
        </p:spPr>
        <p:txBody>
          <a:bodyPr>
            <a:normAutofit/>
          </a:bodyPr>
          <a:lstStyle/>
          <a:p>
            <a:r>
              <a:rPr lang="en-US" sz="2000" b="0" dirty="0" smtClean="0"/>
              <a:t>In the code, the upper and lower edges of the enamel are located, and a smoothed line is fitted to the lower edge using spline interpolation. Pixel values are then sampled perpendicular to the spline. </a:t>
            </a:r>
            <a:endParaRPr lang="en-US" sz="2000" b="0" dirty="0"/>
          </a:p>
        </p:txBody>
      </p:sp>
      <p:pic>
        <p:nvPicPr>
          <p:cNvPr id="7" name="Content Placeholder 6"/>
          <p:cNvPicPr>
            <a:picLocks noGrp="1" noChangeAspect="1"/>
          </p:cNvPicPr>
          <p:nvPr>
            <p:ph sz="half" idx="2"/>
          </p:nvPr>
        </p:nvPicPr>
        <p:blipFill>
          <a:blip r:embed="rId2"/>
          <a:srcRect t="-24470" b="-24470"/>
          <a:stretch>
            <a:fillRect/>
          </a:stretch>
        </p:blipFill>
        <p:spPr>
          <a:xfrm>
            <a:off x="126500" y="2042575"/>
            <a:ext cx="4040188" cy="3951288"/>
          </a:xfrm>
        </p:spPr>
      </p:pic>
      <p:sp>
        <p:nvSpPr>
          <p:cNvPr id="5" name="Text Placeholder 4"/>
          <p:cNvSpPr>
            <a:spLocks noGrp="1"/>
          </p:cNvSpPr>
          <p:nvPr>
            <p:ph type="body" sz="quarter" idx="3"/>
          </p:nvPr>
        </p:nvSpPr>
        <p:spPr>
          <a:xfrm>
            <a:off x="4645025" y="502725"/>
            <a:ext cx="4041775" cy="1156179"/>
          </a:xfrm>
        </p:spPr>
        <p:txBody>
          <a:bodyPr>
            <a:normAutofit/>
          </a:bodyPr>
          <a:lstStyle/>
          <a:p>
            <a:r>
              <a:rPr lang="en-US" sz="2000" b="0" dirty="0" smtClean="0"/>
              <a:t>Sampled pixel values are then transferred into a new, standardized array.</a:t>
            </a:r>
            <a:endParaRPr lang="en-US" sz="2000" b="0" dirty="0"/>
          </a:p>
        </p:txBody>
      </p:sp>
      <p:pic>
        <p:nvPicPr>
          <p:cNvPr id="9" name="Content Placeholder 8"/>
          <p:cNvPicPr>
            <a:picLocks noGrp="1" noChangeAspect="1"/>
          </p:cNvPicPr>
          <p:nvPr>
            <p:ph sz="quarter" idx="4"/>
          </p:nvPr>
        </p:nvPicPr>
        <p:blipFill>
          <a:blip r:embed="rId3"/>
          <a:srcRect t="-66439" b="-66439"/>
          <a:stretch>
            <a:fillRect/>
          </a:stretch>
        </p:blipFill>
        <p:spPr>
          <a:xfrm>
            <a:off x="4645025" y="719594"/>
            <a:ext cx="4041775" cy="3951288"/>
          </a:xfrm>
        </p:spPr>
      </p:pic>
      <p:sp>
        <p:nvSpPr>
          <p:cNvPr id="8" name="Text Placeholder 2"/>
          <p:cNvSpPr txBox="1">
            <a:spLocks/>
          </p:cNvSpPr>
          <p:nvPr/>
        </p:nvSpPr>
        <p:spPr>
          <a:xfrm>
            <a:off x="450864" y="5331605"/>
            <a:ext cx="4040188" cy="959417"/>
          </a:xfrm>
          <a:prstGeom prst="rect">
            <a:avLst/>
          </a:prstGeom>
        </p:spPr>
        <p:txBody>
          <a:bodyPr vert="horz" lIns="91440" tIns="45720" rIns="91440" bIns="45720" rtlCol="0" anchor="b">
            <a:normAutofit lnSpcReduction="10000"/>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sz="2000" b="0" dirty="0" smtClean="0"/>
              <a:t>Another possibility (not coded) is to sample average areas instead of individual pixels.</a:t>
            </a:r>
            <a:endParaRPr lang="en-US" sz="2000" b="0" dirty="0"/>
          </a:p>
        </p:txBody>
      </p:sp>
      <p:sp>
        <p:nvSpPr>
          <p:cNvPr id="10" name="Text Placeholder 2"/>
          <p:cNvSpPr txBox="1">
            <a:spLocks/>
          </p:cNvSpPr>
          <p:nvPr/>
        </p:nvSpPr>
        <p:spPr>
          <a:xfrm>
            <a:off x="4645025" y="3963953"/>
            <a:ext cx="4040188" cy="2426981"/>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sz="2000" b="0" dirty="0" smtClean="0"/>
              <a:t>The fineness of sampling in both x and y directions can be specified.</a:t>
            </a:r>
          </a:p>
          <a:p>
            <a:endParaRPr lang="en-US" sz="2000" b="0" dirty="0"/>
          </a:p>
          <a:p>
            <a:r>
              <a:rPr lang="en-US" sz="2000" b="0" dirty="0" smtClean="0"/>
              <a:t>This resampling makes enamel in different teeth far more comparable, but does not remove all variation.</a:t>
            </a:r>
          </a:p>
          <a:p>
            <a:endParaRPr lang="en-US" sz="2000" b="0" dirty="0" smtClean="0"/>
          </a:p>
        </p:txBody>
      </p:sp>
      <p:cxnSp>
        <p:nvCxnSpPr>
          <p:cNvPr id="11" name="Straight Arrow Connector 10"/>
          <p:cNvCxnSpPr/>
          <p:nvPr/>
        </p:nvCxnSpPr>
        <p:spPr>
          <a:xfrm>
            <a:off x="6095490" y="1306446"/>
            <a:ext cx="0" cy="483926"/>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67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95346"/>
            <a:ext cx="4038600" cy="5755728"/>
          </a:xfrm>
        </p:spPr>
        <p:txBody>
          <a:bodyPr>
            <a:normAutofit/>
          </a:bodyPr>
          <a:lstStyle/>
          <a:p>
            <a:pPr marL="0" indent="0">
              <a:buNone/>
            </a:pPr>
            <a:r>
              <a:rPr lang="en-US" sz="2000" dirty="0" smtClean="0"/>
              <a:t>At right are nine 45um resolution resampled enamel arrays, with highly mineralized enamel to the left (</a:t>
            </a:r>
            <a:r>
              <a:rPr lang="en-US" sz="2000" dirty="0" err="1" smtClean="0"/>
              <a:t>cuspal</a:t>
            </a:r>
            <a:r>
              <a:rPr lang="en-US" sz="2000" dirty="0" smtClean="0"/>
              <a:t>) in red, and developing enamel in yellow and green.</a:t>
            </a:r>
          </a:p>
          <a:p>
            <a:pPr marL="0" indent="0">
              <a:buNone/>
            </a:pPr>
            <a:endParaRPr lang="en-US" sz="2000" dirty="0"/>
          </a:p>
          <a:p>
            <a:pPr marL="0" indent="0">
              <a:buNone/>
            </a:pPr>
            <a:r>
              <a:rPr lang="en-US" sz="2000" dirty="0" smtClean="0"/>
              <a:t>Even when standardized, there’s still substantial shape variation, which makes the teeth difficult to compare, especially moving away from the EDJ and towards the outer enamel surface.</a:t>
            </a:r>
          </a:p>
          <a:p>
            <a:pPr marL="0" indent="0">
              <a:buNone/>
            </a:pPr>
            <a:endParaRPr lang="en-US" sz="2000" dirty="0"/>
          </a:p>
          <a:p>
            <a:pPr marL="0" indent="0">
              <a:buNone/>
            </a:pPr>
            <a:r>
              <a:rPr lang="en-US" sz="2000" dirty="0" smtClean="0"/>
              <a:t>There is also variation in growth rates, so that sometimes older teeth are actually smaller than younger ones.</a:t>
            </a:r>
            <a:endParaRPr lang="en-US" sz="2000" dirty="0"/>
          </a:p>
        </p:txBody>
      </p:sp>
      <p:pic>
        <p:nvPicPr>
          <p:cNvPr id="5" name="Content Placeholder 4" descr="Screen Shot 2013-03-31 at 3.35.49 PM.png"/>
          <p:cNvPicPr>
            <a:picLocks noGrp="1" noChangeAspect="1"/>
          </p:cNvPicPr>
          <p:nvPr>
            <p:ph sz="half" idx="2"/>
          </p:nvPr>
        </p:nvPicPr>
        <p:blipFill>
          <a:blip r:embed="rId2">
            <a:extLst>
              <a:ext uri="{28A0092B-C50C-407E-A947-70E740481C1C}">
                <a14:useLocalDpi xmlns:a14="http://schemas.microsoft.com/office/drawing/2010/main" val="0"/>
              </a:ext>
            </a:extLst>
          </a:blip>
          <a:srcRect l="-15238" r="-15238"/>
          <a:stretch>
            <a:fillRect/>
          </a:stretch>
        </p:blipFill>
        <p:spPr>
          <a:xfrm>
            <a:off x="4199030" y="595346"/>
            <a:ext cx="5135942" cy="5755728"/>
          </a:xfrm>
        </p:spPr>
      </p:pic>
    </p:spTree>
    <p:extLst>
      <p:ext uri="{BB962C8B-B14F-4D97-AF65-F5344CB8AC3E}">
        <p14:creationId xmlns:p14="http://schemas.microsoft.com/office/powerpoint/2010/main" val="251606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49812"/>
            <a:ext cx="4038600" cy="5994504"/>
          </a:xfrm>
        </p:spPr>
        <p:txBody>
          <a:bodyPr>
            <a:normAutofit/>
          </a:bodyPr>
          <a:lstStyle/>
          <a:p>
            <a:pPr marL="0" indent="0">
              <a:buNone/>
            </a:pPr>
            <a:r>
              <a:rPr lang="en-US" sz="2000" dirty="0" smtClean="0"/>
              <a:t>The differences in shape are especially apparent when you subtract one shape (from a younger individual) from another (from an older individual). Red, orange and yellow at right represent mineralized tissue in the older tooth not present in the younger; blue represents tissue present in the younger, not the older. Material should only be added as teeth grow, but the different shapes result in apparent loss.</a:t>
            </a:r>
            <a:endParaRPr lang="en-US" sz="2000" dirty="0"/>
          </a:p>
        </p:txBody>
      </p:sp>
      <p:pic>
        <p:nvPicPr>
          <p:cNvPr id="7" name="Content Placeholder 6" descr="Screen Shot 2013-03-31 at 3.53.37 PM.png"/>
          <p:cNvPicPr>
            <a:picLocks noGrp="1" noChangeAspect="1"/>
          </p:cNvPicPr>
          <p:nvPr>
            <p:ph sz="half" idx="2"/>
          </p:nvPr>
        </p:nvPicPr>
        <p:blipFill>
          <a:blip r:embed="rId2">
            <a:extLst>
              <a:ext uri="{28A0092B-C50C-407E-A947-70E740481C1C}">
                <a14:useLocalDpi xmlns:a14="http://schemas.microsoft.com/office/drawing/2010/main" val="0"/>
              </a:ext>
            </a:extLst>
          </a:blip>
          <a:srcRect l="-30389" r="-30389"/>
          <a:stretch>
            <a:fillRect/>
          </a:stretch>
        </p:blipFill>
        <p:spPr>
          <a:xfrm>
            <a:off x="3862633" y="449812"/>
            <a:ext cx="5864907" cy="5994504"/>
          </a:xfrm>
        </p:spPr>
      </p:pic>
    </p:spTree>
    <p:extLst>
      <p:ext uri="{BB962C8B-B14F-4D97-AF65-F5344CB8AC3E}">
        <p14:creationId xmlns:p14="http://schemas.microsoft.com/office/powerpoint/2010/main" val="38136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19592"/>
            <a:ext cx="4038600" cy="6322898"/>
          </a:xfrm>
        </p:spPr>
        <p:txBody>
          <a:bodyPr>
            <a:normAutofit/>
          </a:bodyPr>
          <a:lstStyle/>
          <a:p>
            <a:pPr marL="0" indent="0">
              <a:buNone/>
            </a:pPr>
            <a:r>
              <a:rPr lang="en-US" sz="2000" dirty="0" smtClean="0"/>
              <a:t>It’s possible, for any point in the resampled arrays, to measure pixel scores as they increase (or sometimes decrease) from younger to older teeth (above right).</a:t>
            </a:r>
          </a:p>
          <a:p>
            <a:pPr marL="0" indent="0">
              <a:buNone/>
            </a:pPr>
            <a:endParaRPr lang="en-US" sz="2000" dirty="0"/>
          </a:p>
          <a:p>
            <a:pPr marL="0" indent="0">
              <a:buNone/>
            </a:pPr>
            <a:r>
              <a:rPr lang="en-US" sz="2000" dirty="0" smtClean="0"/>
              <a:t>It’s also possible to measure “added pixel value” as teeth become older (below right). With all 40 first molars at 45um resolution sampled, and sampling closer to the EDJ, we might be able to build a better picture of how mineral is being added over time at any given point.</a:t>
            </a:r>
          </a:p>
          <a:p>
            <a:pPr marL="0" indent="0">
              <a:buNone/>
            </a:pPr>
            <a:endParaRPr lang="en-US" sz="2000" dirty="0"/>
          </a:p>
          <a:p>
            <a:pPr marL="0" indent="0">
              <a:buNone/>
            </a:pPr>
            <a:r>
              <a:rPr lang="en-US" sz="2000" dirty="0" smtClean="0"/>
              <a:t>We’ll need to calibrate pixel scores to densities for the poster.</a:t>
            </a:r>
            <a:endParaRPr lang="en-US" sz="2000" dirty="0"/>
          </a:p>
        </p:txBody>
      </p:sp>
      <p:pic>
        <p:nvPicPr>
          <p:cNvPr id="7" name="Picture 6"/>
          <p:cNvPicPr>
            <a:picLocks noChangeAspect="1"/>
          </p:cNvPicPr>
          <p:nvPr/>
        </p:nvPicPr>
        <p:blipFill>
          <a:blip r:embed="rId2"/>
          <a:stretch>
            <a:fillRect/>
          </a:stretch>
        </p:blipFill>
        <p:spPr>
          <a:xfrm>
            <a:off x="5567132" y="319591"/>
            <a:ext cx="3439029" cy="3067242"/>
          </a:xfrm>
          <a:prstGeom prst="rect">
            <a:avLst/>
          </a:prstGeom>
        </p:spPr>
      </p:pic>
      <p:pic>
        <p:nvPicPr>
          <p:cNvPr id="8" name="Picture 7"/>
          <p:cNvPicPr>
            <a:picLocks noChangeAspect="1"/>
          </p:cNvPicPr>
          <p:nvPr/>
        </p:nvPicPr>
        <p:blipFill>
          <a:blip r:embed="rId3"/>
          <a:stretch>
            <a:fillRect/>
          </a:stretch>
        </p:blipFill>
        <p:spPr>
          <a:xfrm>
            <a:off x="5569076" y="3702594"/>
            <a:ext cx="3437084" cy="2939896"/>
          </a:xfrm>
          <a:prstGeom prst="rect">
            <a:avLst/>
          </a:prstGeom>
        </p:spPr>
      </p:pic>
      <p:cxnSp>
        <p:nvCxnSpPr>
          <p:cNvPr id="9" name="Straight Arrow Connector 8"/>
          <p:cNvCxnSpPr/>
          <p:nvPr/>
        </p:nvCxnSpPr>
        <p:spPr>
          <a:xfrm>
            <a:off x="3770040" y="1759564"/>
            <a:ext cx="2142970" cy="1018695"/>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338853" y="3916022"/>
            <a:ext cx="1666754" cy="833478"/>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82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TotalTime>
  <Words>529</Words>
  <Application>Microsoft Macintosh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Before code is run, we locate the developmental plane in VG, capturing the Mes-Ling dentine horn, maximum average B-L breadth, and maximum extension: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Green</dc:creator>
  <cp:lastModifiedBy>Daniel Green</cp:lastModifiedBy>
  <cp:revision>10</cp:revision>
  <dcterms:created xsi:type="dcterms:W3CDTF">2013-03-31T17:37:10Z</dcterms:created>
  <dcterms:modified xsi:type="dcterms:W3CDTF">2013-03-31T20:18:55Z</dcterms:modified>
</cp:coreProperties>
</file>