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1E4FD95-2788-46C0-A428-20D797954AD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E91C16-F093-45F9-9C55-04BF840BE7B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D2B3A7-0A94-4C13-B275-9E72B8580F5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>
            <a:alphaModFix amt="20000"/>
          </a:blip>
          <a:stretch/>
        </p:blipFill>
        <p:spPr>
          <a:xfrm rot="16200000">
            <a:off x="-9245520" y="16459560"/>
            <a:ext cx="15366600" cy="156168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>
            <a:alphaModFix amt="20000"/>
          </a:blip>
          <a:stretch/>
        </p:blipFill>
        <p:spPr>
          <a:xfrm rot="5400000">
            <a:off x="37770120" y="16459200"/>
            <a:ext cx="15366600" cy="156168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>
            <a:alphaModFix amt="20000"/>
          </a:blip>
          <a:stretch/>
        </p:blipFill>
        <p:spPr>
          <a:xfrm>
            <a:off x="57240" y="33426360"/>
            <a:ext cx="43776720" cy="20188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5240" cy="126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0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New picture" descr=""/>
          <p:cNvPicPr/>
          <p:nvPr/>
        </p:nvPicPr>
        <p:blipFill>
          <a:blip r:embed="rId2">
            <a:alphaModFix amt="20000"/>
          </a:blip>
          <a:stretch/>
        </p:blipFill>
        <p:spPr>
          <a:xfrm rot="16200000">
            <a:off x="-9245520" y="16459560"/>
            <a:ext cx="15366600" cy="1561680"/>
          </a:xfrm>
          <a:prstGeom prst="rect">
            <a:avLst/>
          </a:prstGeom>
          <a:ln>
            <a:noFill/>
          </a:ln>
        </p:spPr>
      </p:pic>
      <p:pic>
        <p:nvPicPr>
          <p:cNvPr id="43" name="New picture" descr=""/>
          <p:cNvPicPr/>
          <p:nvPr/>
        </p:nvPicPr>
        <p:blipFill>
          <a:blip r:embed="rId3">
            <a:alphaModFix amt="20000"/>
          </a:blip>
          <a:stretch/>
        </p:blipFill>
        <p:spPr>
          <a:xfrm rot="5400000">
            <a:off x="37770120" y="16459200"/>
            <a:ext cx="15366600" cy="1561680"/>
          </a:xfrm>
          <a:prstGeom prst="rect">
            <a:avLst/>
          </a:prstGeom>
          <a:ln>
            <a:noFill/>
          </a:ln>
        </p:spPr>
      </p:pic>
      <p:pic>
        <p:nvPicPr>
          <p:cNvPr id="44" name="New picture" descr=""/>
          <p:cNvPicPr/>
          <p:nvPr/>
        </p:nvPicPr>
        <p:blipFill>
          <a:blip r:embed="rId4">
            <a:alphaModFix amt="20000"/>
          </a:blip>
          <a:stretch/>
        </p:blipFill>
        <p:spPr>
          <a:xfrm>
            <a:off x="57240" y="33426360"/>
            <a:ext cx="43776720" cy="20188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57240" y="33998040"/>
            <a:ext cx="21945240" cy="126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e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m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p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l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a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e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I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D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: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g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r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e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e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n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a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p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p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l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e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S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i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z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e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: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 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3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6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x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4</a:t>
            </a: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0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0560" y="76320"/>
            <a:ext cx="43730640" cy="3885840"/>
          </a:xfrm>
          <a:prstGeom prst="rect">
            <a:avLst/>
          </a:prstGeom>
          <a:solidFill>
            <a:srgbClr val="1c1c1c">
              <a:alpha val="20000"/>
            </a:srgbClr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Dance Music Generation using LSTM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Daniel Riggi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0" y="434340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6240" y="2313432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1064240" y="14447520"/>
            <a:ext cx="2185416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1155680" y="23203080"/>
            <a:ext cx="2185416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33375600" y="2320308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33533280" y="436644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Future Work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609840" y="6217920"/>
            <a:ext cx="9448560" cy="9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"/>
          <p:cNvSpPr/>
          <p:nvPr/>
        </p:nvSpPr>
        <p:spPr>
          <a:xfrm>
            <a:off x="-721080" y="23443200"/>
            <a:ext cx="9956520" cy="95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Featurize MIDI’s in a way that is interpretable by computers, allow the model to predict not only note sequences, but also rests, volume, and duration  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Train a LSTM to be able to predict a melody given a sequence of random musical events. 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Create music with a human-like expressivness.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17176680" y="23391720"/>
            <a:ext cx="3530160" cy="32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33731280" y="26289000"/>
            <a:ext cx="9753120" cy="49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 marL="343080" indent="-3427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tarSymbol"/>
              <a:buAutoNum type="arabicPeriod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You can place your organizations logos on either side of the title of the poster. Insert your text here. </a:t>
            </a:r>
            <a:endParaRPr b="0" lang="en-US" sz="4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tarSymbol"/>
              <a:buAutoNum type="arabicPeriod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Insert your text here. Remember to size your font to fit your information into the space. 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838080" y="603000"/>
            <a:ext cx="1523520" cy="2825640"/>
          </a:xfrm>
          <a:prstGeom prst="rect">
            <a:avLst/>
          </a:prstGeom>
          <a:ln>
            <a:noFill/>
          </a:ln>
        </p:spPr>
      </p:pic>
      <p:sp>
        <p:nvSpPr>
          <p:cNvPr id="102" name="CustomShape 12"/>
          <p:cNvSpPr/>
          <p:nvPr/>
        </p:nvSpPr>
        <p:spPr>
          <a:xfrm>
            <a:off x="34930080" y="702360"/>
            <a:ext cx="5624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github.com/danielriggi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3" name="Picture 387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33722280" y="671400"/>
            <a:ext cx="699840" cy="699840"/>
          </a:xfrm>
          <a:prstGeom prst="rect">
            <a:avLst/>
          </a:prstGeom>
          <a:ln>
            <a:noFill/>
          </a:ln>
        </p:spPr>
      </p:pic>
      <p:pic>
        <p:nvPicPr>
          <p:cNvPr id="104" name="Picture 388" descr=""/>
          <p:cNvPicPr/>
          <p:nvPr/>
        </p:nvPicPr>
        <p:blipFill>
          <a:blip r:embed="rId3">
            <a:alphaModFix amt="20000"/>
          </a:blip>
          <a:stretch/>
        </p:blipFill>
        <p:spPr>
          <a:xfrm>
            <a:off x="33756120" y="2940480"/>
            <a:ext cx="705960" cy="534240"/>
          </a:xfrm>
          <a:prstGeom prst="rect">
            <a:avLst/>
          </a:prstGeom>
          <a:ln>
            <a:noFill/>
          </a:ln>
        </p:spPr>
      </p:pic>
      <p:sp>
        <p:nvSpPr>
          <p:cNvPr id="105" name="CustomShape 13"/>
          <p:cNvSpPr/>
          <p:nvPr/>
        </p:nvSpPr>
        <p:spPr>
          <a:xfrm>
            <a:off x="34834320" y="1708200"/>
            <a:ext cx="67755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linkedin.com/in/daniel-riggi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34861680" y="2834640"/>
            <a:ext cx="62863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daniel.l.riggi@gmail.com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TextShape 15"/>
          <p:cNvSpPr txBox="1"/>
          <p:nvPr/>
        </p:nvSpPr>
        <p:spPr>
          <a:xfrm>
            <a:off x="609840" y="5384520"/>
            <a:ext cx="9357120" cy="349164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4000" spc="-1" strike="noStrike">
                <a:latin typeface="Arial"/>
              </a:rPr>
              <a:t>“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h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m</a:t>
            </a:r>
            <a:r>
              <a:rPr b="1" i="1" lang="en-US" sz="4000" spc="-1" strike="noStrike">
                <a:latin typeface="Arial"/>
              </a:rPr>
              <a:t>u</a:t>
            </a:r>
            <a:r>
              <a:rPr b="1" i="1" lang="en-US" sz="4000" spc="-1" strike="noStrike">
                <a:latin typeface="Arial"/>
              </a:rPr>
              <a:t>s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c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s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o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h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o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s</a:t>
            </a:r>
            <a:r>
              <a:rPr b="1" i="1" lang="en-US" sz="4000" spc="-1" strike="noStrike">
                <a:latin typeface="Arial"/>
              </a:rPr>
              <a:t>,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b</a:t>
            </a:r>
            <a:r>
              <a:rPr b="1" i="1" lang="en-US" sz="4000" spc="-1" strike="noStrike">
                <a:latin typeface="Arial"/>
              </a:rPr>
              <a:t>u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h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s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l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c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b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w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h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m</a:t>
            </a:r>
            <a:r>
              <a:rPr b="1" lang="en-US" sz="4000" spc="-1" strike="noStrike">
                <a:latin typeface="Arial"/>
              </a:rPr>
              <a:t>.</a:t>
            </a:r>
            <a:r>
              <a:rPr b="1" lang="en-US" sz="4000" spc="-1" strike="noStrike">
                <a:latin typeface="Arial"/>
              </a:rPr>
              <a:t>”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 </a:t>
            </a:r>
            <a:r>
              <a:rPr b="1" lang="en-US" sz="4000" spc="-1" strike="noStrike">
                <a:latin typeface="Arial"/>
              </a:rPr>
              <a:t>-</a:t>
            </a:r>
            <a:r>
              <a:rPr b="1" lang="en-US" sz="4000" spc="-1" strike="noStrike">
                <a:latin typeface="Arial"/>
              </a:rPr>
              <a:t> </a:t>
            </a:r>
            <a:r>
              <a:rPr b="1" lang="en-US" sz="4000" spc="-1" strike="noStrike">
                <a:latin typeface="Arial"/>
              </a:rPr>
              <a:t>C</a:t>
            </a:r>
            <a:r>
              <a:rPr b="1" lang="en-US" sz="4000" spc="-1" strike="noStrike">
                <a:latin typeface="Arial"/>
              </a:rPr>
              <a:t>l</a:t>
            </a:r>
            <a:r>
              <a:rPr b="1" lang="en-US" sz="4000" spc="-1" strike="noStrike">
                <a:latin typeface="Arial"/>
              </a:rPr>
              <a:t>a</a:t>
            </a:r>
            <a:r>
              <a:rPr b="1" lang="en-US" sz="4000" spc="-1" strike="noStrike">
                <a:latin typeface="Arial"/>
              </a:rPr>
              <a:t>u</a:t>
            </a:r>
            <a:r>
              <a:rPr b="1" lang="en-US" sz="4000" spc="-1" strike="noStrike">
                <a:latin typeface="Arial"/>
              </a:rPr>
              <a:t>d</a:t>
            </a:r>
            <a:r>
              <a:rPr b="1" lang="en-US" sz="4000" spc="-1" strike="noStrike">
                <a:latin typeface="Arial"/>
              </a:rPr>
              <a:t>e</a:t>
            </a:r>
            <a:r>
              <a:rPr b="1" lang="en-US" sz="4000" spc="-1" strike="noStrike">
                <a:latin typeface="Arial"/>
              </a:rPr>
              <a:t> </a:t>
            </a:r>
            <a:r>
              <a:rPr b="1" lang="en-US" sz="4000" spc="-1" strike="noStrike">
                <a:latin typeface="Arial"/>
              </a:rPr>
              <a:t>D</a:t>
            </a:r>
            <a:r>
              <a:rPr b="1" lang="en-US" sz="4000" spc="-1" strike="noStrike">
                <a:latin typeface="Arial"/>
              </a:rPr>
              <a:t>e</a:t>
            </a:r>
            <a:r>
              <a:rPr b="1" lang="en-US" sz="4000" spc="-1" strike="noStrike">
                <a:latin typeface="Arial"/>
              </a:rPr>
              <a:t>b</a:t>
            </a:r>
            <a:r>
              <a:rPr b="1" lang="en-US" sz="4000" spc="-1" strike="noStrike">
                <a:latin typeface="Arial"/>
              </a:rPr>
              <a:t>u</a:t>
            </a:r>
            <a:r>
              <a:rPr b="1" lang="en-US" sz="4000" spc="-1" strike="noStrike">
                <a:latin typeface="Arial"/>
              </a:rPr>
              <a:t>s</a:t>
            </a:r>
            <a:r>
              <a:rPr b="1" lang="en-US" sz="4000" spc="-1" strike="noStrike">
                <a:latin typeface="Arial"/>
              </a:rPr>
              <a:t>s</a:t>
            </a:r>
            <a:r>
              <a:rPr b="1" lang="en-US" sz="4000" spc="-1" strike="noStrike">
                <a:latin typeface="Arial"/>
              </a:rPr>
              <a:t>y</a:t>
            </a:r>
            <a:r>
              <a:rPr b="1" lang="en-US" sz="4000" spc="-1" strike="noStrike">
                <a:latin typeface="Arial"/>
              </a:rPr>
              <a:t>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4000" spc="-1" strike="noStrike">
                <a:latin typeface="Arial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4">
            <a:alphaModFix amt="20000"/>
          </a:blip>
          <a:stretch/>
        </p:blipFill>
        <p:spPr>
          <a:xfrm>
            <a:off x="11064240" y="24688800"/>
            <a:ext cx="6560640" cy="7004160"/>
          </a:xfrm>
          <a:prstGeom prst="rect">
            <a:avLst/>
          </a:prstGeom>
          <a:ln w="219600">
            <a:noFill/>
          </a:ln>
        </p:spPr>
      </p:pic>
      <p:pic>
        <p:nvPicPr>
          <p:cNvPr id="109" name="" descr=""/>
          <p:cNvPicPr/>
          <p:nvPr/>
        </p:nvPicPr>
        <p:blipFill>
          <a:blip r:embed="rId5">
            <a:alphaModFix amt="20000"/>
          </a:blip>
          <a:stretch/>
        </p:blipFill>
        <p:spPr>
          <a:xfrm>
            <a:off x="18288000" y="24780240"/>
            <a:ext cx="5429880" cy="6766560"/>
          </a:xfrm>
          <a:prstGeom prst="rect">
            <a:avLst/>
          </a:prstGeom>
          <a:ln w="219600">
            <a:noFill/>
          </a:ln>
        </p:spPr>
      </p:pic>
      <p:sp>
        <p:nvSpPr>
          <p:cNvPr id="110" name="TextShape 16"/>
          <p:cNvSpPr txBox="1"/>
          <p:nvPr/>
        </p:nvSpPr>
        <p:spPr>
          <a:xfrm>
            <a:off x="550080" y="8291160"/>
            <a:ext cx="10088640" cy="551628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njaliOldLipi"/>
              </a:rPr>
              <a:t>	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b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x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v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?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b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,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q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.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b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k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.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q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b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x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q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.</a:t>
            </a:r>
            <a:r>
              <a:rPr b="0" lang="en-US" sz="4000" spc="-1" strike="noStrike">
                <a:latin typeface="AnjaliOldLipi"/>
              </a:rPr>
              <a:t> </a:t>
            </a:r>
            <a:endParaRPr b="0" lang="en-US" sz="4000" spc="-1" strike="noStrike">
              <a:latin typeface="AnjaliOldLipi"/>
            </a:endParaRPr>
          </a:p>
        </p:txBody>
      </p:sp>
      <p:sp>
        <p:nvSpPr>
          <p:cNvPr id="111" name="CustomShape 17"/>
          <p:cNvSpPr/>
          <p:nvPr/>
        </p:nvSpPr>
        <p:spPr>
          <a:xfrm>
            <a:off x="0" y="1442484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12" name="TextShape 18"/>
          <p:cNvSpPr txBox="1"/>
          <p:nvPr/>
        </p:nvSpPr>
        <p:spPr>
          <a:xfrm>
            <a:off x="457200" y="15819120"/>
            <a:ext cx="10424160" cy="958572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njaliOldLipi"/>
              </a:rPr>
              <a:t>There are many representations of music, </a:t>
            </a:r>
            <a:r>
              <a:rPr b="0" lang="en-US" sz="4000" spc="-1" strike="noStrike">
                <a:latin typeface="AnjaliOldLipi"/>
              </a:rPr>
              <a:t>from sheet music, piano rolls (think player </a:t>
            </a:r>
            <a:r>
              <a:rPr b="0" lang="en-US" sz="4000" spc="-1" strike="noStrike">
                <a:latin typeface="AnjaliOldLipi"/>
              </a:rPr>
              <a:t>piano), ABC format, and MIDI (Musical </a:t>
            </a:r>
            <a:r>
              <a:rPr b="0" lang="en-US" sz="4000" spc="-1" strike="noStrike">
                <a:latin typeface="AnjaliOldLipi"/>
              </a:rPr>
              <a:t>Instrument Digital Interface). I used a </a:t>
            </a:r>
            <a:r>
              <a:rPr b="0" lang="en-US" sz="4000" spc="-1" strike="noStrike">
                <a:latin typeface="AnjaliOldLipi"/>
              </a:rPr>
              <a:t>collection of  74 Electronic Dance Music </a:t>
            </a:r>
            <a:r>
              <a:rPr b="0" lang="en-US" sz="4000" spc="-1" strike="noStrike">
                <a:latin typeface="AnjaliOldLipi"/>
              </a:rPr>
              <a:t>songs in MIDI format from some of my </a:t>
            </a:r>
            <a:r>
              <a:rPr b="0" lang="en-US" sz="4000" spc="-1" strike="noStrike">
                <a:latin typeface="AnjaliOldLipi"/>
              </a:rPr>
              <a:t>favorite artists. A few of my favorites are:</a:t>
            </a:r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r>
              <a:rPr b="0" lang="en-US" sz="4000" spc="-1" strike="noStrike">
                <a:latin typeface="AnjaliOldLipi"/>
              </a:rPr>
              <a:t>Mako – Smoke Filled Room</a:t>
            </a:r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r>
              <a:rPr b="0" lang="en-US" sz="4000" spc="-1" strike="noStrike">
                <a:latin typeface="AnjaliOldLipi"/>
              </a:rPr>
              <a:t>Avicii – Heart Upon My Sleeve</a:t>
            </a:r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r>
              <a:rPr b="0" lang="en-US" sz="4000" spc="-1" strike="noStrike">
                <a:latin typeface="AnjaliOldLipi"/>
              </a:rPr>
              <a:t>Tritonal – Anchor</a:t>
            </a:r>
            <a:endParaRPr b="0" lang="en-US" sz="4000" spc="-1" strike="noStrike">
              <a:latin typeface="AnjaliOldLipi"/>
            </a:endParaRPr>
          </a:p>
          <a:p>
            <a:endParaRPr b="0" lang="en-US" sz="4000" spc="-1" strike="noStrike">
              <a:latin typeface="AnjaliOldLipi"/>
            </a:endParaRPr>
          </a:p>
          <a:p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endParaRPr b="0" lang="en-US" sz="4000" spc="-1" strike="noStrike">
              <a:latin typeface="AnjaliOldLipi"/>
            </a:endParaRPr>
          </a:p>
        </p:txBody>
      </p:sp>
      <p:sp>
        <p:nvSpPr>
          <p:cNvPr id="113" name="CustomShape 19"/>
          <p:cNvSpPr/>
          <p:nvPr/>
        </p:nvSpPr>
        <p:spPr>
          <a:xfrm>
            <a:off x="11155680" y="4389120"/>
            <a:ext cx="2157984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 Preparation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6">
            <a:alphaModFix amt="20000"/>
          </a:blip>
          <a:stretch/>
        </p:blipFill>
        <p:spPr>
          <a:xfrm>
            <a:off x="44439840" y="-4206240"/>
            <a:ext cx="7669800" cy="7206120"/>
          </a:xfrm>
          <a:prstGeom prst="rect">
            <a:avLst/>
          </a:prstGeom>
          <a:ln w="219600">
            <a:noFill/>
          </a:ln>
        </p:spPr>
      </p:pic>
      <p:sp>
        <p:nvSpPr>
          <p:cNvPr id="115" name="CustomShape 20"/>
          <p:cNvSpPr/>
          <p:nvPr/>
        </p:nvSpPr>
        <p:spPr>
          <a:xfrm>
            <a:off x="10251720" y="4788720"/>
            <a:ext cx="9956520" cy="82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Extract the main melody from song   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Process song into a series of one-hot encoded arrays, each representing an event in the song 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Transpose each song up a major third and down a major third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33192720" y="4754880"/>
            <a:ext cx="9956520" cy="67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Use similar one-hot encoding approach to represent an entire song, not just the melody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Train a new model to develop an accompaniment for the predicted melody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endParaRPr b="0" lang="en-US" sz="4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7">
            <a:alphaModFix amt="20000"/>
          </a:blip>
          <a:stretch/>
        </p:blipFill>
        <p:spPr>
          <a:xfrm>
            <a:off x="20756880" y="5760720"/>
            <a:ext cx="8504640" cy="5120640"/>
          </a:xfrm>
          <a:prstGeom prst="rect">
            <a:avLst/>
          </a:prstGeom>
          <a:ln w="219600">
            <a:noFill/>
          </a:ln>
        </p:spPr>
      </p:pic>
      <p:sp>
        <p:nvSpPr>
          <p:cNvPr id="118" name="CustomShape 22"/>
          <p:cNvSpPr/>
          <p:nvPr/>
        </p:nvSpPr>
        <p:spPr>
          <a:xfrm>
            <a:off x="20772360" y="10882800"/>
            <a:ext cx="83970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Arial"/>
              </a:rPr>
              <a:t>Figure 1. One Hot Encoding Representation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0" y="0"/>
            <a:ext cx="12344400" cy="8229600"/>
          </a:xfrm>
          <a:prstGeom prst="rect">
            <a:avLst/>
          </a:prstGeom>
          <a:ln w="219600"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12344400" y="0"/>
            <a:ext cx="10374480" cy="813816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endParaRPr b="1" lang="en-US" sz="40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 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N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O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T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E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-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O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N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 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S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E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T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-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V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E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L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O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C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I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T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Y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latin typeface="AnjaliOldLipi"/>
              </a:rPr>
              <a:t>T</a:t>
            </a:r>
            <a:r>
              <a:rPr b="1" lang="en-US" sz="6600" spc="-1" strike="noStrike">
                <a:latin typeface="AnjaliOldLipi"/>
              </a:rPr>
              <a:t>I</a:t>
            </a:r>
            <a:r>
              <a:rPr b="1" lang="en-US" sz="6600" spc="-1" strike="noStrike">
                <a:latin typeface="AnjaliOldLipi"/>
              </a:rPr>
              <a:t>M</a:t>
            </a:r>
            <a:r>
              <a:rPr b="1" lang="en-US" sz="6600" spc="-1" strike="noStrike">
                <a:latin typeface="AnjaliOldLipi"/>
              </a:rPr>
              <a:t>E</a:t>
            </a:r>
            <a:r>
              <a:rPr b="1" lang="en-US" sz="6600" spc="-1" strike="noStrike">
                <a:latin typeface="AnjaliOldLipi"/>
              </a:rPr>
              <a:t>-</a:t>
            </a:r>
            <a:r>
              <a:rPr b="1" lang="en-US" sz="6600" spc="-1" strike="noStrike">
                <a:latin typeface="AnjaliOldLipi"/>
              </a:rPr>
              <a:t>S</a:t>
            </a:r>
            <a:r>
              <a:rPr b="1" lang="en-US" sz="6600" spc="-1" strike="noStrike">
                <a:latin typeface="AnjaliOldLipi"/>
              </a:rPr>
              <a:t>H</a:t>
            </a:r>
            <a:r>
              <a:rPr b="1" lang="en-US" sz="6600" spc="-1" strike="noStrike">
                <a:latin typeface="AnjaliOldLipi"/>
              </a:rPr>
              <a:t>I</a:t>
            </a:r>
            <a:r>
              <a:rPr b="1" lang="en-US" sz="6600" spc="-1" strike="noStrike">
                <a:latin typeface="AnjaliOldLipi"/>
              </a:rPr>
              <a:t>F</a:t>
            </a:r>
            <a:r>
              <a:rPr b="1" lang="en-US" sz="6600" spc="-1" strike="noStrike">
                <a:latin typeface="AnjaliOldLipi"/>
              </a:rPr>
              <a:t>T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latin typeface="AnjaliOldLipi"/>
              </a:rPr>
              <a:t>N</a:t>
            </a:r>
            <a:r>
              <a:rPr b="1" lang="en-US" sz="6600" spc="-1" strike="noStrike">
                <a:latin typeface="AnjaliOldLipi"/>
              </a:rPr>
              <a:t>O</a:t>
            </a:r>
            <a:r>
              <a:rPr b="1" lang="en-US" sz="6600" spc="-1" strike="noStrike">
                <a:latin typeface="AnjaliOldLipi"/>
              </a:rPr>
              <a:t>T</a:t>
            </a:r>
            <a:r>
              <a:rPr b="1" lang="en-US" sz="6600" spc="-1" strike="noStrike">
                <a:latin typeface="AnjaliOldLipi"/>
              </a:rPr>
              <a:t>E</a:t>
            </a:r>
            <a:r>
              <a:rPr b="1" lang="en-US" sz="6600" spc="-1" strike="noStrike">
                <a:latin typeface="AnjaliOldLipi"/>
              </a:rPr>
              <a:t>-</a:t>
            </a:r>
            <a:r>
              <a:rPr b="1" lang="en-US" sz="6600" spc="-1" strike="noStrike">
                <a:latin typeface="AnjaliOldLipi"/>
              </a:rPr>
              <a:t>O</a:t>
            </a:r>
            <a:r>
              <a:rPr b="1" lang="en-US" sz="6600" spc="-1" strike="noStrike">
                <a:latin typeface="AnjaliOldLipi"/>
              </a:rPr>
              <a:t>F</a:t>
            </a:r>
            <a:r>
              <a:rPr b="1" lang="en-US" sz="6600" spc="-1" strike="noStrike">
                <a:latin typeface="AnjaliOldLipi"/>
              </a:rPr>
              <a:t>F</a:t>
            </a:r>
            <a:endParaRPr b="1" lang="en-US" sz="6600" spc="-1" strike="noStrike">
              <a:latin typeface="AnjaliOldLip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19842480" y="0"/>
            <a:ext cx="12252960" cy="8229600"/>
          </a:xfrm>
          <a:prstGeom prst="rect">
            <a:avLst/>
          </a:prstGeom>
          <a:ln w="219600"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23591520" y="5943600"/>
            <a:ext cx="3383280" cy="1280160"/>
          </a:xfrm>
          <a:custGeom>
            <a:avLst/>
            <a:gdLst/>
            <a:ahLst/>
            <a:rect l="0" t="0" r="r" b="b"/>
            <a:pathLst>
              <a:path w="9400" h="3558">
                <a:moveTo>
                  <a:pt x="0" y="889"/>
                </a:moveTo>
                <a:lnTo>
                  <a:pt x="7049" y="889"/>
                </a:lnTo>
                <a:lnTo>
                  <a:pt x="7049" y="0"/>
                </a:lnTo>
                <a:lnTo>
                  <a:pt x="9399" y="1778"/>
                </a:lnTo>
                <a:lnTo>
                  <a:pt x="7049" y="3557"/>
                </a:lnTo>
                <a:lnTo>
                  <a:pt x="7049" y="2667"/>
                </a:lnTo>
                <a:lnTo>
                  <a:pt x="0" y="2667"/>
                </a:lnTo>
                <a:lnTo>
                  <a:pt x="0" y="889"/>
                </a:lnTo>
              </a:path>
            </a:pathLst>
          </a:custGeom>
          <a:solidFill>
            <a:srgbClr val="ed1c24">
              <a:alpha val="20000"/>
            </a:srgbClr>
          </a:solidFill>
          <a:ln w="9144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3"/>
          <p:cNvSpPr txBox="1"/>
          <p:nvPr/>
        </p:nvSpPr>
        <p:spPr>
          <a:xfrm>
            <a:off x="32095440" y="-91440"/>
            <a:ext cx="10374480" cy="813816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endParaRPr b="1" lang="en-US" sz="40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 </a:t>
            </a:r>
            <a:r>
              <a:rPr b="1" lang="en-US" sz="6600" spc="-1" strike="noStrike">
                <a:latin typeface="AnjaliOldLipi"/>
              </a:rPr>
              <a:t>NOTE-ON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latin typeface="AnjaliOldLipi"/>
              </a:rPr>
              <a:t>SET-VELOCITY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TIME-SHIFT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 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NOTE-OFF</a:t>
            </a:r>
            <a:endParaRPr b="1" lang="en-US" sz="6600" spc="-1" strike="noStrike">
              <a:latin typeface="AnjaliOldLipi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3">
            <a:alphaModFix amt="20000"/>
          </a:blip>
          <a:stretch/>
        </p:blipFill>
        <p:spPr>
          <a:xfrm>
            <a:off x="0" y="8595360"/>
            <a:ext cx="12344400" cy="8229600"/>
          </a:xfrm>
          <a:prstGeom prst="rect">
            <a:avLst/>
          </a:prstGeom>
          <a:ln w="219600">
            <a:noFill/>
          </a:ln>
        </p:spPr>
      </p:pic>
      <p:sp>
        <p:nvSpPr>
          <p:cNvPr id="125" name="TextShape 4"/>
          <p:cNvSpPr txBox="1"/>
          <p:nvPr/>
        </p:nvSpPr>
        <p:spPr>
          <a:xfrm>
            <a:off x="12302640" y="8686800"/>
            <a:ext cx="10374480" cy="813816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endParaRPr b="1" lang="en-US" sz="40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latin typeface="AnjaliOldLipi"/>
              </a:rPr>
              <a:t>N</a:t>
            </a:r>
            <a:r>
              <a:rPr b="1" lang="en-US" sz="6600" spc="-1" strike="noStrike">
                <a:latin typeface="AnjaliOldLipi"/>
              </a:rPr>
              <a:t>O</a:t>
            </a:r>
            <a:r>
              <a:rPr b="1" lang="en-US" sz="6600" spc="-1" strike="noStrike">
                <a:latin typeface="AnjaliOldLipi"/>
              </a:rPr>
              <a:t>T</a:t>
            </a:r>
            <a:r>
              <a:rPr b="1" lang="en-US" sz="6600" spc="-1" strike="noStrike">
                <a:latin typeface="AnjaliOldLipi"/>
              </a:rPr>
              <a:t>E</a:t>
            </a:r>
            <a:r>
              <a:rPr b="1" lang="en-US" sz="6600" spc="-1" strike="noStrike">
                <a:latin typeface="AnjaliOldLipi"/>
              </a:rPr>
              <a:t>-</a:t>
            </a:r>
            <a:r>
              <a:rPr b="1" lang="en-US" sz="6600" spc="-1" strike="noStrike">
                <a:latin typeface="AnjaliOldLipi"/>
              </a:rPr>
              <a:t>O</a:t>
            </a:r>
            <a:r>
              <a:rPr b="1" lang="en-US" sz="6600" spc="-1" strike="noStrike">
                <a:latin typeface="AnjaliOldLipi"/>
              </a:rPr>
              <a:t>N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latin typeface="AnjaliOldLipi"/>
              </a:rPr>
              <a:t>S</a:t>
            </a:r>
            <a:r>
              <a:rPr b="1" lang="en-US" sz="6600" spc="-1" strike="noStrike">
                <a:latin typeface="AnjaliOldLipi"/>
              </a:rPr>
              <a:t>E</a:t>
            </a:r>
            <a:r>
              <a:rPr b="1" lang="en-US" sz="6600" spc="-1" strike="noStrike">
                <a:latin typeface="AnjaliOldLipi"/>
              </a:rPr>
              <a:t>T</a:t>
            </a:r>
            <a:r>
              <a:rPr b="1" lang="en-US" sz="6600" spc="-1" strike="noStrike">
                <a:latin typeface="AnjaliOldLipi"/>
              </a:rPr>
              <a:t>-</a:t>
            </a:r>
            <a:r>
              <a:rPr b="1" lang="en-US" sz="6600" spc="-1" strike="noStrike">
                <a:latin typeface="AnjaliOldLipi"/>
              </a:rPr>
              <a:t>V</a:t>
            </a:r>
            <a:r>
              <a:rPr b="1" lang="en-US" sz="6600" spc="-1" strike="noStrike">
                <a:latin typeface="AnjaliOldLipi"/>
              </a:rPr>
              <a:t>E</a:t>
            </a:r>
            <a:r>
              <a:rPr b="1" lang="en-US" sz="6600" spc="-1" strike="noStrike">
                <a:latin typeface="AnjaliOldLipi"/>
              </a:rPr>
              <a:t>L</a:t>
            </a:r>
            <a:r>
              <a:rPr b="1" lang="en-US" sz="6600" spc="-1" strike="noStrike">
                <a:latin typeface="AnjaliOldLipi"/>
              </a:rPr>
              <a:t>O</a:t>
            </a:r>
            <a:r>
              <a:rPr b="1" lang="en-US" sz="6600" spc="-1" strike="noStrike">
                <a:latin typeface="AnjaliOldLipi"/>
              </a:rPr>
              <a:t>C</a:t>
            </a:r>
            <a:r>
              <a:rPr b="1" lang="en-US" sz="6600" spc="-1" strike="noStrike">
                <a:latin typeface="AnjaliOldLipi"/>
              </a:rPr>
              <a:t>I</a:t>
            </a:r>
            <a:r>
              <a:rPr b="1" lang="en-US" sz="6600" spc="-1" strike="noStrike">
                <a:latin typeface="AnjaliOldLipi"/>
              </a:rPr>
              <a:t>T</a:t>
            </a:r>
            <a:r>
              <a:rPr b="1" lang="en-US" sz="6600" spc="-1" strike="noStrike">
                <a:latin typeface="AnjaliOldLipi"/>
              </a:rPr>
              <a:t>Y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T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I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M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E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-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S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H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I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F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T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latin typeface="AnjaliOldLipi"/>
              </a:rPr>
              <a:t>N</a:t>
            </a:r>
            <a:r>
              <a:rPr b="1" lang="en-US" sz="6600" spc="-1" strike="noStrike">
                <a:latin typeface="AnjaliOldLipi"/>
              </a:rPr>
              <a:t>O</a:t>
            </a:r>
            <a:r>
              <a:rPr b="1" lang="en-US" sz="6600" spc="-1" strike="noStrike">
                <a:latin typeface="AnjaliOldLipi"/>
              </a:rPr>
              <a:t>T</a:t>
            </a:r>
            <a:r>
              <a:rPr b="1" lang="en-US" sz="6600" spc="-1" strike="noStrike">
                <a:latin typeface="AnjaliOldLipi"/>
              </a:rPr>
              <a:t>E</a:t>
            </a:r>
            <a:r>
              <a:rPr b="1" lang="en-US" sz="6600" spc="-1" strike="noStrike">
                <a:latin typeface="AnjaliOldLipi"/>
              </a:rPr>
              <a:t>-</a:t>
            </a:r>
            <a:r>
              <a:rPr b="1" lang="en-US" sz="6600" spc="-1" strike="noStrike">
                <a:latin typeface="AnjaliOldLipi"/>
              </a:rPr>
              <a:t>O</a:t>
            </a:r>
            <a:r>
              <a:rPr b="1" lang="en-US" sz="6600" spc="-1" strike="noStrike">
                <a:latin typeface="AnjaliOldLipi"/>
              </a:rPr>
              <a:t>F</a:t>
            </a:r>
            <a:r>
              <a:rPr b="1" lang="en-US" sz="6600" spc="-1" strike="noStrike">
                <a:latin typeface="AnjaliOldLipi"/>
              </a:rPr>
              <a:t>F</a:t>
            </a:r>
            <a:endParaRPr b="1" lang="en-US" sz="6600" spc="-1" strike="noStrike">
              <a:latin typeface="AnjaliOldLipi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7498080" y="13533120"/>
            <a:ext cx="1371600" cy="1554480"/>
          </a:xfrm>
          <a:custGeom>
            <a:avLst/>
            <a:gdLst/>
            <a:ahLst/>
            <a:rect l="0" t="0" r="r" b="b"/>
            <a:pathLst>
              <a:path w="3812" h="4320">
                <a:moveTo>
                  <a:pt x="0" y="3240"/>
                </a:moveTo>
                <a:lnTo>
                  <a:pt x="2858" y="3240"/>
                </a:lnTo>
                <a:lnTo>
                  <a:pt x="2858" y="4319"/>
                </a:lnTo>
                <a:lnTo>
                  <a:pt x="3811" y="2160"/>
                </a:lnTo>
                <a:lnTo>
                  <a:pt x="2858" y="0"/>
                </a:lnTo>
                <a:lnTo>
                  <a:pt x="2858" y="1080"/>
                </a:lnTo>
                <a:lnTo>
                  <a:pt x="0" y="1080"/>
                </a:lnTo>
                <a:lnTo>
                  <a:pt x="0" y="3240"/>
                </a:lnTo>
              </a:path>
            </a:pathLst>
          </a:custGeom>
          <a:solidFill>
            <a:srgbClr val="ed1c24">
              <a:alpha val="20000"/>
            </a:srgbClr>
          </a:solidFill>
          <a:ln w="9144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4">
            <a:alphaModFix amt="20000"/>
          </a:blip>
          <a:stretch/>
        </p:blipFill>
        <p:spPr>
          <a:xfrm>
            <a:off x="19751040" y="8686800"/>
            <a:ext cx="12252960" cy="8229600"/>
          </a:xfrm>
          <a:prstGeom prst="rect">
            <a:avLst/>
          </a:prstGeom>
          <a:ln w="219600">
            <a:noFill/>
          </a:ln>
        </p:spPr>
      </p:pic>
      <p:sp>
        <p:nvSpPr>
          <p:cNvPr id="128" name="CustomShape 6"/>
          <p:cNvSpPr/>
          <p:nvPr/>
        </p:nvSpPr>
        <p:spPr>
          <a:xfrm>
            <a:off x="27249120" y="10424160"/>
            <a:ext cx="1920240" cy="23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ed1c24">
              <a:alpha val="20000"/>
            </a:srgbClr>
          </a:solidFill>
          <a:ln w="9144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2468880" y="3749040"/>
            <a:ext cx="1920240" cy="23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ed1c24">
              <a:alpha val="20000"/>
            </a:srgbClr>
          </a:solidFill>
          <a:ln w="9144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8"/>
          <p:cNvSpPr txBox="1"/>
          <p:nvPr/>
        </p:nvSpPr>
        <p:spPr>
          <a:xfrm>
            <a:off x="32004000" y="8595360"/>
            <a:ext cx="10374480" cy="813816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endParaRPr b="1" lang="en-US" sz="40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N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O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T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E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-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O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N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 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S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E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T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-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V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E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L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O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C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I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T</a:t>
            </a:r>
            <a:r>
              <a:rPr b="1" lang="en-US" sz="6600" spc="-1" strike="noStrike">
                <a:solidFill>
                  <a:srgbClr val="ed1c24"/>
                </a:solidFill>
                <a:latin typeface="AnjaliOldLipi"/>
              </a:rPr>
              <a:t>Y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latin typeface="AnjaliOldLipi"/>
              </a:rPr>
              <a:t>T</a:t>
            </a:r>
            <a:r>
              <a:rPr b="1" lang="en-US" sz="6600" spc="-1" strike="noStrike">
                <a:latin typeface="AnjaliOldLipi"/>
              </a:rPr>
              <a:t>I</a:t>
            </a:r>
            <a:r>
              <a:rPr b="1" lang="en-US" sz="6600" spc="-1" strike="noStrike">
                <a:latin typeface="AnjaliOldLipi"/>
              </a:rPr>
              <a:t>M</a:t>
            </a:r>
            <a:r>
              <a:rPr b="1" lang="en-US" sz="6600" spc="-1" strike="noStrike">
                <a:latin typeface="AnjaliOldLipi"/>
              </a:rPr>
              <a:t>E</a:t>
            </a:r>
            <a:r>
              <a:rPr b="1" lang="en-US" sz="6600" spc="-1" strike="noStrike">
                <a:latin typeface="AnjaliOldLipi"/>
              </a:rPr>
              <a:t>-</a:t>
            </a:r>
            <a:r>
              <a:rPr b="1" lang="en-US" sz="6600" spc="-1" strike="noStrike">
                <a:latin typeface="AnjaliOldLipi"/>
              </a:rPr>
              <a:t>S</a:t>
            </a:r>
            <a:r>
              <a:rPr b="1" lang="en-US" sz="6600" spc="-1" strike="noStrike">
                <a:latin typeface="AnjaliOldLipi"/>
              </a:rPr>
              <a:t>H</a:t>
            </a:r>
            <a:r>
              <a:rPr b="1" lang="en-US" sz="6600" spc="-1" strike="noStrike">
                <a:latin typeface="AnjaliOldLipi"/>
              </a:rPr>
              <a:t>I</a:t>
            </a:r>
            <a:r>
              <a:rPr b="1" lang="en-US" sz="6600" spc="-1" strike="noStrike">
                <a:latin typeface="AnjaliOldLipi"/>
              </a:rPr>
              <a:t>F</a:t>
            </a:r>
            <a:r>
              <a:rPr b="1" lang="en-US" sz="6600" spc="-1" strike="noStrike">
                <a:latin typeface="AnjaliOldLipi"/>
              </a:rPr>
              <a:t>T</a:t>
            </a:r>
            <a:endParaRPr b="1" lang="en-US" sz="6600" spc="-1" strike="noStrike">
              <a:latin typeface="AnjaliOldLipi"/>
            </a:endParaRPr>
          </a:p>
          <a:p>
            <a:pPr marL="216000" indent="-216000">
              <a:buClr>
                <a:srgbClr val="000000"/>
              </a:buClr>
              <a:buFont typeface="Liberation Serif"/>
              <a:buAutoNum type="arabicPeriod"/>
            </a:pPr>
            <a:r>
              <a:rPr b="1" lang="en-US" sz="6600" spc="-1" strike="noStrike">
                <a:latin typeface="AnjaliOldLipi"/>
              </a:rPr>
              <a:t> </a:t>
            </a:r>
            <a:r>
              <a:rPr b="1" lang="en-US" sz="6600" spc="-1" strike="noStrike">
                <a:latin typeface="AnjaliOldLipi"/>
              </a:rPr>
              <a:t>N</a:t>
            </a:r>
            <a:r>
              <a:rPr b="1" lang="en-US" sz="6600" spc="-1" strike="noStrike">
                <a:latin typeface="AnjaliOldLipi"/>
              </a:rPr>
              <a:t>O</a:t>
            </a:r>
            <a:r>
              <a:rPr b="1" lang="en-US" sz="6600" spc="-1" strike="noStrike">
                <a:latin typeface="AnjaliOldLipi"/>
              </a:rPr>
              <a:t>T</a:t>
            </a:r>
            <a:r>
              <a:rPr b="1" lang="en-US" sz="6600" spc="-1" strike="noStrike">
                <a:latin typeface="AnjaliOldLipi"/>
              </a:rPr>
              <a:t>E</a:t>
            </a:r>
            <a:r>
              <a:rPr b="1" lang="en-US" sz="6600" spc="-1" strike="noStrike">
                <a:latin typeface="AnjaliOldLipi"/>
              </a:rPr>
              <a:t>-</a:t>
            </a:r>
            <a:r>
              <a:rPr b="1" lang="en-US" sz="6600" spc="-1" strike="noStrike">
                <a:latin typeface="AnjaliOldLipi"/>
              </a:rPr>
              <a:t>O</a:t>
            </a:r>
            <a:r>
              <a:rPr b="1" lang="en-US" sz="6600" spc="-1" strike="noStrike">
                <a:latin typeface="AnjaliOldLipi"/>
              </a:rPr>
              <a:t>F</a:t>
            </a:r>
            <a:r>
              <a:rPr b="1" lang="en-US" sz="6600" spc="-1" strike="noStrike">
                <a:latin typeface="AnjaliOldLipi"/>
              </a:rPr>
              <a:t>F</a:t>
            </a:r>
            <a:endParaRPr b="1" lang="en-US" sz="6600" spc="-1" strike="noStrike">
              <a:latin typeface="AnjaliOldLip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400" y="76320"/>
            <a:ext cx="43730640" cy="388584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C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r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a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t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 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M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l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o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d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i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s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 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w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i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t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h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 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L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S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T</a:t>
            </a: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M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a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n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i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e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l 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R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i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g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g</a:t>
            </a: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i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0" y="434340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k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u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-25200" y="2356884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j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v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881360" y="4389120"/>
            <a:ext cx="2093976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P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3467040" y="448056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u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33532920" y="2446020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f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10972800" y="14721840"/>
            <a:ext cx="208483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33731280" y="26289000"/>
            <a:ext cx="9753120" cy="49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 marL="343080" indent="-3427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tarSymbol"/>
              <a:buAutoNum type="arabicPeriod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You can place your organizations logos on either side of the title of the poster. Insert your text here. </a:t>
            </a:r>
            <a:endParaRPr b="0" lang="en-US" sz="4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tarSymbol"/>
              <a:buAutoNum type="arabicPeriod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Insert your text here. Remember to size your font to fit your information into the space. 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838080" y="603000"/>
            <a:ext cx="1523520" cy="2825640"/>
          </a:xfrm>
          <a:prstGeom prst="rect">
            <a:avLst/>
          </a:prstGeom>
          <a:ln>
            <a:noFill/>
          </a:ln>
        </p:spPr>
      </p:pic>
      <p:sp>
        <p:nvSpPr>
          <p:cNvPr id="140" name="CustomShape 9"/>
          <p:cNvSpPr/>
          <p:nvPr/>
        </p:nvSpPr>
        <p:spPr>
          <a:xfrm>
            <a:off x="34353000" y="602280"/>
            <a:ext cx="57801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/github.com/danielriggi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1" name="Picture 387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33022440" y="671400"/>
            <a:ext cx="699840" cy="699840"/>
          </a:xfrm>
          <a:prstGeom prst="rect">
            <a:avLst/>
          </a:prstGeom>
          <a:ln>
            <a:noFill/>
          </a:ln>
        </p:spPr>
      </p:pic>
      <p:pic>
        <p:nvPicPr>
          <p:cNvPr id="142" name="Picture 388" descr=""/>
          <p:cNvPicPr/>
          <p:nvPr/>
        </p:nvPicPr>
        <p:blipFill>
          <a:blip r:embed="rId3">
            <a:alphaModFix amt="20000"/>
          </a:blip>
          <a:stretch/>
        </p:blipFill>
        <p:spPr>
          <a:xfrm>
            <a:off x="33050160" y="2826720"/>
            <a:ext cx="705960" cy="534240"/>
          </a:xfrm>
          <a:prstGeom prst="rect">
            <a:avLst/>
          </a:prstGeom>
          <a:ln>
            <a:noFill/>
          </a:ln>
        </p:spPr>
      </p:pic>
      <p:sp>
        <p:nvSpPr>
          <p:cNvPr id="143" name="CustomShape 10"/>
          <p:cNvSpPr/>
          <p:nvPr/>
        </p:nvSpPr>
        <p:spPr>
          <a:xfrm>
            <a:off x="33070680" y="1600200"/>
            <a:ext cx="1294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34365600" y="1600200"/>
            <a:ext cx="38203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-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34354440" y="2622600"/>
            <a:ext cx="62863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@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TextShape 13"/>
          <p:cNvSpPr txBox="1"/>
          <p:nvPr/>
        </p:nvSpPr>
        <p:spPr>
          <a:xfrm>
            <a:off x="426960" y="8656920"/>
            <a:ext cx="10088640" cy="551628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njaliOldLipi"/>
              </a:rPr>
              <a:t>	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b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x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v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?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b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,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q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.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b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k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.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q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b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x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q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.</a:t>
            </a:r>
            <a:r>
              <a:rPr b="0" lang="en-US" sz="4000" spc="-1" strike="noStrike">
                <a:latin typeface="AnjaliOldLipi"/>
              </a:rPr>
              <a:t> </a:t>
            </a:r>
            <a:endParaRPr b="0" lang="en-US" sz="4000" spc="-1" strike="noStrike">
              <a:latin typeface="AnjaliOldLipi"/>
            </a:endParaRPr>
          </a:p>
        </p:txBody>
      </p:sp>
      <p:sp>
        <p:nvSpPr>
          <p:cNvPr id="147" name="TextShape 14"/>
          <p:cNvSpPr txBox="1"/>
          <p:nvPr/>
        </p:nvSpPr>
        <p:spPr>
          <a:xfrm>
            <a:off x="609840" y="5384880"/>
            <a:ext cx="9357120" cy="349164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4000" spc="-1" strike="noStrike">
                <a:latin typeface="Arial"/>
              </a:rPr>
              <a:t>“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h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m</a:t>
            </a:r>
            <a:r>
              <a:rPr b="1" i="1" lang="en-US" sz="4000" spc="-1" strike="noStrike">
                <a:latin typeface="Arial"/>
              </a:rPr>
              <a:t>u</a:t>
            </a:r>
            <a:r>
              <a:rPr b="1" i="1" lang="en-US" sz="4000" spc="-1" strike="noStrike">
                <a:latin typeface="Arial"/>
              </a:rPr>
              <a:t>s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c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s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o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h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o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s</a:t>
            </a:r>
            <a:r>
              <a:rPr b="1" i="1" lang="en-US" sz="4000" spc="-1" strike="noStrike">
                <a:latin typeface="Arial"/>
              </a:rPr>
              <a:t>,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b</a:t>
            </a:r>
            <a:r>
              <a:rPr b="1" i="1" lang="en-US" sz="4000" spc="-1" strike="noStrike">
                <a:latin typeface="Arial"/>
              </a:rPr>
              <a:t>u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h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s</a:t>
            </a:r>
            <a:r>
              <a:rPr b="1" i="1" lang="en-US" sz="4000" spc="-1" strike="noStrike">
                <a:latin typeface="Arial"/>
              </a:rPr>
              <a:t>i</a:t>
            </a:r>
            <a:r>
              <a:rPr b="1" i="1" lang="en-US" sz="4000" spc="-1" strike="noStrike">
                <a:latin typeface="Arial"/>
              </a:rPr>
              <a:t>l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c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b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w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n</a:t>
            </a:r>
            <a:r>
              <a:rPr b="1" i="1" lang="en-US" sz="4000" spc="-1" strike="noStrike">
                <a:latin typeface="Arial"/>
              </a:rPr>
              <a:t> </a:t>
            </a:r>
            <a:r>
              <a:rPr b="1" i="1" lang="en-US" sz="4000" spc="-1" strike="noStrike">
                <a:latin typeface="Arial"/>
              </a:rPr>
              <a:t>t</a:t>
            </a:r>
            <a:r>
              <a:rPr b="1" i="1" lang="en-US" sz="4000" spc="-1" strike="noStrike">
                <a:latin typeface="Arial"/>
              </a:rPr>
              <a:t>h</a:t>
            </a:r>
            <a:r>
              <a:rPr b="1" i="1" lang="en-US" sz="4000" spc="-1" strike="noStrike">
                <a:latin typeface="Arial"/>
              </a:rPr>
              <a:t>e</a:t>
            </a:r>
            <a:r>
              <a:rPr b="1" i="1" lang="en-US" sz="4000" spc="-1" strike="noStrike">
                <a:latin typeface="Arial"/>
              </a:rPr>
              <a:t>m</a:t>
            </a:r>
            <a:r>
              <a:rPr b="1" lang="en-US" sz="4000" spc="-1" strike="noStrike">
                <a:latin typeface="Arial"/>
              </a:rPr>
              <a:t>.</a:t>
            </a:r>
            <a:r>
              <a:rPr b="1" lang="en-US" sz="4000" spc="-1" strike="noStrike">
                <a:latin typeface="Arial"/>
              </a:rPr>
              <a:t>”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	</a:t>
            </a:r>
            <a:r>
              <a:rPr b="1" lang="en-US" sz="4000" spc="-1" strike="noStrike">
                <a:latin typeface="Arial"/>
              </a:rPr>
              <a:t> </a:t>
            </a:r>
            <a:r>
              <a:rPr b="1" lang="en-US" sz="4000" spc="-1" strike="noStrike">
                <a:latin typeface="Arial"/>
              </a:rPr>
              <a:t>-</a:t>
            </a:r>
            <a:r>
              <a:rPr b="1" lang="en-US" sz="4000" spc="-1" strike="noStrike">
                <a:latin typeface="Arial"/>
              </a:rPr>
              <a:t> </a:t>
            </a:r>
            <a:r>
              <a:rPr b="1" lang="en-US" sz="4000" spc="-1" strike="noStrike">
                <a:latin typeface="Arial"/>
              </a:rPr>
              <a:t>C</a:t>
            </a:r>
            <a:r>
              <a:rPr b="1" lang="en-US" sz="4000" spc="-1" strike="noStrike">
                <a:latin typeface="Arial"/>
              </a:rPr>
              <a:t>l</a:t>
            </a:r>
            <a:r>
              <a:rPr b="1" lang="en-US" sz="4000" spc="-1" strike="noStrike">
                <a:latin typeface="Arial"/>
              </a:rPr>
              <a:t>a</a:t>
            </a:r>
            <a:r>
              <a:rPr b="1" lang="en-US" sz="4000" spc="-1" strike="noStrike">
                <a:latin typeface="Arial"/>
              </a:rPr>
              <a:t>u</a:t>
            </a:r>
            <a:r>
              <a:rPr b="1" lang="en-US" sz="4000" spc="-1" strike="noStrike">
                <a:latin typeface="Arial"/>
              </a:rPr>
              <a:t>d</a:t>
            </a:r>
            <a:r>
              <a:rPr b="1" lang="en-US" sz="4000" spc="-1" strike="noStrike">
                <a:latin typeface="Arial"/>
              </a:rPr>
              <a:t>e</a:t>
            </a:r>
            <a:r>
              <a:rPr b="1" lang="en-US" sz="4000" spc="-1" strike="noStrike">
                <a:latin typeface="Arial"/>
              </a:rPr>
              <a:t> </a:t>
            </a:r>
            <a:r>
              <a:rPr b="1" lang="en-US" sz="4000" spc="-1" strike="noStrike">
                <a:latin typeface="Arial"/>
              </a:rPr>
              <a:t>D</a:t>
            </a:r>
            <a:r>
              <a:rPr b="1" lang="en-US" sz="4000" spc="-1" strike="noStrike">
                <a:latin typeface="Arial"/>
              </a:rPr>
              <a:t>e</a:t>
            </a:r>
            <a:r>
              <a:rPr b="1" lang="en-US" sz="4000" spc="-1" strike="noStrike">
                <a:latin typeface="Arial"/>
              </a:rPr>
              <a:t>b</a:t>
            </a:r>
            <a:r>
              <a:rPr b="1" lang="en-US" sz="4000" spc="-1" strike="noStrike">
                <a:latin typeface="Arial"/>
              </a:rPr>
              <a:t>u</a:t>
            </a:r>
            <a:r>
              <a:rPr b="1" lang="en-US" sz="4000" spc="-1" strike="noStrike">
                <a:latin typeface="Arial"/>
              </a:rPr>
              <a:t>s</a:t>
            </a:r>
            <a:r>
              <a:rPr b="1" lang="en-US" sz="4000" spc="-1" strike="noStrike">
                <a:latin typeface="Arial"/>
              </a:rPr>
              <a:t>s</a:t>
            </a:r>
            <a:r>
              <a:rPr b="1" lang="en-US" sz="4000" spc="-1" strike="noStrike">
                <a:latin typeface="Arial"/>
              </a:rPr>
              <a:t>y</a:t>
            </a:r>
            <a:r>
              <a:rPr b="1" lang="en-US" sz="4000" spc="-1" strike="noStrike">
                <a:latin typeface="Arial"/>
              </a:rPr>
              <a:t>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4000" spc="-1" strike="noStrike">
                <a:latin typeface="Arial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4">
            <a:alphaModFix amt="20000"/>
          </a:blip>
          <a:stretch/>
        </p:blipFill>
        <p:spPr>
          <a:xfrm>
            <a:off x="23225760" y="5852160"/>
            <a:ext cx="8504640" cy="5120640"/>
          </a:xfrm>
          <a:prstGeom prst="rect">
            <a:avLst/>
          </a:prstGeom>
          <a:ln w="219600">
            <a:noFill/>
          </a:ln>
        </p:spPr>
      </p:pic>
      <p:sp>
        <p:nvSpPr>
          <p:cNvPr id="149" name="CustomShape 15"/>
          <p:cNvSpPr/>
          <p:nvPr/>
        </p:nvSpPr>
        <p:spPr>
          <a:xfrm>
            <a:off x="23317200" y="10972800"/>
            <a:ext cx="83970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Arial"/>
              </a:rPr>
              <a:t>Figure 1. One Hot Encoding Representation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10881360" y="5029200"/>
            <a:ext cx="11693880" cy="62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000" spc="-1" strike="noStrike">
                <a:solidFill>
                  <a:srgbClr val="393939"/>
                </a:solidFill>
                <a:latin typeface="AnjaliOldLipi"/>
                <a:ea typeface="Arial"/>
              </a:rPr>
              <a:t>Extract the main melody from song   </a:t>
            </a:r>
            <a:endParaRPr b="0" lang="en-US" sz="40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000" spc="-1" strike="noStrike">
                <a:solidFill>
                  <a:srgbClr val="393939"/>
                </a:solidFill>
                <a:latin typeface="AnjaliOldLipi"/>
                <a:ea typeface="Arial"/>
              </a:rPr>
              <a:t>Process song into a series of one-hot encoded arrays, each representing an event in the song </a:t>
            </a:r>
            <a:endParaRPr b="0" lang="en-US" sz="40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000" spc="-1" strike="noStrike">
                <a:solidFill>
                  <a:srgbClr val="393939"/>
                </a:solidFill>
                <a:latin typeface="AnjaliOldLipi"/>
                <a:ea typeface="Arial"/>
              </a:rPr>
              <a:t>Transpose each song up and down a major third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.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151" name="CustomShape 17"/>
          <p:cNvSpPr/>
          <p:nvPr/>
        </p:nvSpPr>
        <p:spPr>
          <a:xfrm>
            <a:off x="-446760" y="23999400"/>
            <a:ext cx="9956520" cy="95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Featurize MIDI’s in a way that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is interpretable by computers,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allow the model to predict not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only note sequences, but also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rests, volume, and duration  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Train a LSTM to be able to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predict a melody given a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sequence of random musical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events. 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Create music with a human-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like expressiveness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66240" y="14699160"/>
            <a:ext cx="10357920" cy="10285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</a:t>
            </a: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153" name="TextShape 19"/>
          <p:cNvSpPr txBox="1"/>
          <p:nvPr/>
        </p:nvSpPr>
        <p:spPr>
          <a:xfrm>
            <a:off x="365760" y="16184880"/>
            <a:ext cx="10424160" cy="9585720"/>
          </a:xfrm>
          <a:prstGeom prst="rect">
            <a:avLst/>
          </a:prstGeom>
          <a:noFill/>
          <a:ln w="219600"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,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,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(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k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)</a:t>
            </a:r>
            <a:r>
              <a:rPr b="0" lang="en-US" sz="4000" spc="-1" strike="noStrike">
                <a:latin typeface="AnjaliOldLipi"/>
              </a:rPr>
              <a:t>,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B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,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(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)</a:t>
            </a:r>
            <a:r>
              <a:rPr b="0" lang="en-US" sz="4000" spc="-1" strike="noStrike">
                <a:latin typeface="AnjaliOldLipi"/>
              </a:rPr>
              <a:t>.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7</a:t>
            </a:r>
            <a:r>
              <a:rPr b="0" lang="en-US" sz="4000" spc="-1" strike="noStrike">
                <a:latin typeface="AnjaliOldLipi"/>
              </a:rPr>
              <a:t>4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g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v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.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w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v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:</a:t>
            </a:r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k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–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k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F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d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m</a:t>
            </a:r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v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–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U</a:t>
            </a:r>
            <a:r>
              <a:rPr b="0" lang="en-US" sz="4000" spc="-1" strike="noStrike">
                <a:latin typeface="AnjaliOldLipi"/>
              </a:rPr>
              <a:t>p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M</a:t>
            </a:r>
            <a:r>
              <a:rPr b="0" lang="en-US" sz="4000" spc="-1" strike="noStrike">
                <a:latin typeface="AnjaliOldLipi"/>
              </a:rPr>
              <a:t>y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S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e</a:t>
            </a:r>
            <a:r>
              <a:rPr b="0" lang="en-US" sz="4000" spc="-1" strike="noStrike">
                <a:latin typeface="AnjaliOldLipi"/>
              </a:rPr>
              <a:t>v</a:t>
            </a:r>
            <a:r>
              <a:rPr b="0" lang="en-US" sz="4000" spc="-1" strike="noStrike">
                <a:latin typeface="AnjaliOldLipi"/>
              </a:rPr>
              <a:t>e</a:t>
            </a:r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r</a:t>
            </a:r>
            <a:r>
              <a:rPr b="0" lang="en-US" sz="4000" spc="-1" strike="noStrike">
                <a:latin typeface="AnjaliOldLipi"/>
              </a:rPr>
              <a:t>i</a:t>
            </a:r>
            <a:r>
              <a:rPr b="0" lang="en-US" sz="4000" spc="-1" strike="noStrike">
                <a:latin typeface="AnjaliOldLipi"/>
              </a:rPr>
              <a:t>t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l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–</a:t>
            </a:r>
            <a:r>
              <a:rPr b="0" lang="en-US" sz="4000" spc="-1" strike="noStrike">
                <a:latin typeface="AnjaliOldLipi"/>
              </a:rPr>
              <a:t> </a:t>
            </a:r>
            <a:r>
              <a:rPr b="0" lang="en-US" sz="4000" spc="-1" strike="noStrike">
                <a:latin typeface="AnjaliOldLipi"/>
              </a:rPr>
              <a:t>A</a:t>
            </a:r>
            <a:r>
              <a:rPr b="0" lang="en-US" sz="4000" spc="-1" strike="noStrike">
                <a:latin typeface="AnjaliOldLipi"/>
              </a:rPr>
              <a:t>n</a:t>
            </a:r>
            <a:r>
              <a:rPr b="0" lang="en-US" sz="4000" spc="-1" strike="noStrike">
                <a:latin typeface="AnjaliOldLipi"/>
              </a:rPr>
              <a:t>c</a:t>
            </a:r>
            <a:r>
              <a:rPr b="0" lang="en-US" sz="4000" spc="-1" strike="noStrike">
                <a:latin typeface="AnjaliOldLipi"/>
              </a:rPr>
              <a:t>h</a:t>
            </a:r>
            <a:r>
              <a:rPr b="0" lang="en-US" sz="4000" spc="-1" strike="noStrike">
                <a:latin typeface="AnjaliOldLipi"/>
              </a:rPr>
              <a:t>o</a:t>
            </a:r>
            <a:r>
              <a:rPr b="0" lang="en-US" sz="4000" spc="-1" strike="noStrike">
                <a:latin typeface="AnjaliOldLipi"/>
              </a:rPr>
              <a:t>r</a:t>
            </a:r>
            <a:endParaRPr b="0" lang="en-US" sz="4000" spc="-1" strike="noStrike">
              <a:latin typeface="AnjaliOldLipi"/>
            </a:endParaRPr>
          </a:p>
          <a:p>
            <a:endParaRPr b="0" lang="en-US" sz="4000" spc="-1" strike="noStrike">
              <a:latin typeface="AnjaliOldLipi"/>
            </a:endParaRPr>
          </a:p>
          <a:p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endParaRPr b="0" lang="en-US" sz="4000" spc="-1" strike="noStrike">
              <a:latin typeface="AnjaliOldLipi"/>
            </a:endParaRPr>
          </a:p>
          <a:p>
            <a:r>
              <a:rPr b="0" lang="en-US" sz="4000" spc="-1" strike="noStrike">
                <a:latin typeface="AnjaliOldLipi"/>
              </a:rPr>
              <a:t>	</a:t>
            </a:r>
            <a:endParaRPr b="0" lang="en-US" sz="4000" spc="-1" strike="noStrike">
              <a:latin typeface="AnjaliOldLipi"/>
            </a:endParaRPr>
          </a:p>
        </p:txBody>
      </p:sp>
      <p:sp>
        <p:nvSpPr>
          <p:cNvPr id="154" name="CustomShape 20"/>
          <p:cNvSpPr/>
          <p:nvPr/>
        </p:nvSpPr>
        <p:spPr>
          <a:xfrm>
            <a:off x="32369760" y="13841280"/>
            <a:ext cx="9956520" cy="67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/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-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g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g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,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j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y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w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v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y</a:t>
            </a:r>
            <a:endParaRPr b="0" lang="en-US" sz="4200" spc="-1" strike="noStrike">
              <a:latin typeface="Arial"/>
            </a:endParaRPr>
          </a:p>
          <a:p>
            <a:pPr lvl="1" marL="1271520" indent="-4140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 charset="2"/>
              <a:buChar char=""/>
            </a:pP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Application>LibreOffice/6.0.7.3$Linux_X86_64 LibreOffice_project/00m0$Build-3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2019-11-08T15:27:56Z</dcterms:modified>
  <cp:revision>53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