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</a:t>
            </a:r>
            <a:r>
              <a:rPr b="0" lang="en-US" sz="2000" spc="-1" strike="noStrike">
                <a:latin typeface="Arial"/>
              </a:rPr>
              <a:t>it </a:t>
            </a: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no</a:t>
            </a:r>
            <a:r>
              <a:rPr b="0" lang="en-US" sz="2000" spc="-1" strike="noStrike">
                <a:latin typeface="Arial"/>
              </a:rPr>
              <a:t>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</a:t>
            </a:r>
            <a:r>
              <a:rPr b="0" lang="en-US" sz="2000" spc="-1" strike="noStrike">
                <a:latin typeface="Arial"/>
              </a:rPr>
              <a:t>rm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34B42F-9DE5-4878-A3FB-3633A85A604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01CDC5-59B0-475D-A2BB-51CF84801C4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0280"/>
            <a:ext cx="15365880" cy="156096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0840" y="16459200"/>
            <a:ext cx="15365880" cy="156096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6000" cy="201816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0280"/>
            <a:ext cx="15365880" cy="1560960"/>
          </a:xfrm>
          <a:prstGeom prst="rect">
            <a:avLst/>
          </a:prstGeom>
          <a:ln>
            <a:noFill/>
          </a:ln>
        </p:spPr>
      </p:pic>
      <p:pic>
        <p:nvPicPr>
          <p:cNvPr id="43" name="New picture" descr=""/>
          <p:cNvPicPr/>
          <p:nvPr/>
        </p:nvPicPr>
        <p:blipFill>
          <a:blip r:embed="rId3"/>
          <a:stretch/>
        </p:blipFill>
        <p:spPr>
          <a:xfrm rot="5400000">
            <a:off x="37770840" y="16459200"/>
            <a:ext cx="15365880" cy="1560960"/>
          </a:xfrm>
          <a:prstGeom prst="rect">
            <a:avLst/>
          </a:prstGeom>
          <a:ln>
            <a:noFill/>
          </a:ln>
        </p:spPr>
      </p:pic>
      <p:pic>
        <p:nvPicPr>
          <p:cNvPr id="44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6000" cy="201816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5724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" y="0"/>
            <a:ext cx="43890840" cy="388512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Generate Melodies with an LSTM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Daniel Riggi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0" y="2359152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1612880" y="4366440"/>
            <a:ext cx="2075616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 Processing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3467040" y="2366064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Future Work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11612880" y="14699160"/>
            <a:ext cx="2075616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838080" y="603000"/>
            <a:ext cx="1522800" cy="2824920"/>
          </a:xfrm>
          <a:prstGeom prst="rect">
            <a:avLst/>
          </a:prstGeom>
          <a:ln>
            <a:noFill/>
          </a:ln>
        </p:spPr>
      </p:pic>
      <p:sp>
        <p:nvSpPr>
          <p:cNvPr id="97" name="CustomShape 7"/>
          <p:cNvSpPr/>
          <p:nvPr/>
        </p:nvSpPr>
        <p:spPr>
          <a:xfrm>
            <a:off x="36484560" y="640080"/>
            <a:ext cx="57794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/github.com/danielriggi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8" name="Picture 387" descr=""/>
          <p:cNvPicPr/>
          <p:nvPr/>
        </p:nvPicPr>
        <p:blipFill>
          <a:blip r:embed="rId2"/>
          <a:stretch/>
        </p:blipFill>
        <p:spPr>
          <a:xfrm>
            <a:off x="34930080" y="731520"/>
            <a:ext cx="699120" cy="699120"/>
          </a:xfrm>
          <a:prstGeom prst="rect">
            <a:avLst/>
          </a:prstGeom>
          <a:ln>
            <a:noFill/>
          </a:ln>
        </p:spPr>
      </p:pic>
      <p:pic>
        <p:nvPicPr>
          <p:cNvPr id="99" name="Picture 388" descr=""/>
          <p:cNvPicPr/>
          <p:nvPr/>
        </p:nvPicPr>
        <p:blipFill>
          <a:blip r:embed="rId3"/>
          <a:stretch/>
        </p:blipFill>
        <p:spPr>
          <a:xfrm>
            <a:off x="34930080" y="2834640"/>
            <a:ext cx="705240" cy="533520"/>
          </a:xfrm>
          <a:prstGeom prst="rect">
            <a:avLst/>
          </a:prstGeom>
          <a:ln>
            <a:noFill/>
          </a:ln>
        </p:spPr>
      </p:pic>
      <p:sp>
        <p:nvSpPr>
          <p:cNvPr id="100" name="CustomShape 8"/>
          <p:cNvSpPr/>
          <p:nvPr/>
        </p:nvSpPr>
        <p:spPr>
          <a:xfrm>
            <a:off x="34930080" y="1546920"/>
            <a:ext cx="1294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36503280" y="1710360"/>
            <a:ext cx="38196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/in//daniel-riggi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36439200" y="2751480"/>
            <a:ext cx="68850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daniel.l.riggi@gmail.com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71640" y="7498080"/>
            <a:ext cx="10626840" cy="5698800"/>
          </a:xfrm>
          <a:prstGeom prst="rect">
            <a:avLst/>
          </a:prstGeom>
          <a:noFill/>
          <a:ln w="219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Can  deep learning models be  to capture the emotion and expressiveness in music? As Debussy indicates,  music is more than a simple sequence of notes. It is a combination of timing, dynamics, and sound. This presents a unique challenge,  is it possible to train a recurrent neural network to predict more than the next note in a sequence, but also note duration, rests, and varying volumes.</a:t>
            </a:r>
            <a:r>
              <a:rPr b="0" lang="en-US" sz="4000" spc="-1" strike="noStrike">
                <a:solidFill>
                  <a:srgbClr val="000000"/>
                </a:solidFill>
                <a:latin typeface="AnjaliOldLipi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CustomShape 12"/>
          <p:cNvSpPr/>
          <p:nvPr/>
        </p:nvSpPr>
        <p:spPr>
          <a:xfrm>
            <a:off x="126000" y="5371200"/>
            <a:ext cx="10231200" cy="3971520"/>
          </a:xfrm>
          <a:prstGeom prst="rect">
            <a:avLst/>
          </a:prstGeom>
          <a:noFill/>
          <a:ln w="219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music is not in the notes, but in the silence between them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.”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- Claude Debuss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y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5" name="CustomShape 13"/>
          <p:cNvSpPr/>
          <p:nvPr/>
        </p:nvSpPr>
        <p:spPr>
          <a:xfrm>
            <a:off x="21411360" y="13471200"/>
            <a:ext cx="839772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Arial"/>
              </a:rPr>
              <a:t>Figure 1. One Hot Encoding Representation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120960" y="24505920"/>
            <a:ext cx="10394640" cy="85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393939"/>
                </a:solidFill>
                <a:latin typeface="AnjaliOldLipi"/>
                <a:ea typeface="Arial"/>
              </a:rPr>
              <a:t> </a:t>
            </a:r>
            <a:r>
              <a:rPr b="0" lang="en-US" sz="4400" spc="-1" strike="noStrike">
                <a:solidFill>
                  <a:srgbClr val="393939"/>
                </a:solidFill>
                <a:latin typeface="AnjaliOldLipi"/>
                <a:ea typeface="Arial"/>
              </a:rPr>
              <a:t>Featurize MIDI files in a way that is interpretable by computers, allowing the model to predict not only note sequences, but also rests, volume, and duration  </a:t>
            </a:r>
            <a:endParaRPr b="0" lang="en-US" sz="4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393939"/>
                </a:solidFill>
                <a:latin typeface="AnjaliOldLipi"/>
                <a:ea typeface="Arial"/>
              </a:rPr>
              <a:t> </a:t>
            </a:r>
            <a:r>
              <a:rPr b="0" lang="en-US" sz="4400" spc="-1" strike="noStrike">
                <a:solidFill>
                  <a:srgbClr val="393939"/>
                </a:solidFill>
                <a:latin typeface="AnjaliOldLipi"/>
                <a:ea typeface="Arial"/>
              </a:rPr>
              <a:t>Train an LSTM to be able to generate a dance music melody </a:t>
            </a:r>
            <a:endParaRPr b="0" lang="en-US" sz="4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393939"/>
                </a:solidFill>
                <a:latin typeface="AnjaliOldLipi"/>
                <a:ea typeface="Arial"/>
              </a:rPr>
              <a:t> </a:t>
            </a:r>
            <a:r>
              <a:rPr b="0" lang="en-US" sz="4400" spc="-1" strike="noStrike">
                <a:solidFill>
                  <a:srgbClr val="393939"/>
                </a:solidFill>
                <a:latin typeface="AnjaliOldLipi"/>
                <a:ea typeface="Arial"/>
              </a:rPr>
              <a:t>Create music with human-like expressiveness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66240" y="1469916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677520" y="16148520"/>
            <a:ext cx="9783360" cy="9585000"/>
          </a:xfrm>
          <a:prstGeom prst="rect">
            <a:avLst/>
          </a:prstGeom>
          <a:noFill/>
          <a:ln w="219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I used a collection of  74 Electronic Dance Music songs in MIDI format from a variety of  artists. A few of my favorites are: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Mako – Smoke Filled Room</a:t>
            </a:r>
            <a:endParaRPr b="0" lang="en-US" sz="4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Avicii – Heart Upon My Sleeve</a:t>
            </a:r>
            <a:endParaRPr b="0" lang="en-US" sz="4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Tritonal – Anchor</a:t>
            </a:r>
            <a:endParaRPr b="0" lang="en-US" sz="4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Marshmello ft. Bastille - Happier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njaliOldLipi"/>
                <a:ea typeface="DejaVu Sans"/>
              </a:rPr>
              <a:t>	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njaliOldLipi"/>
                <a:ea typeface="DejaVu Sans"/>
              </a:rPr>
              <a:t>	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CustomShape 17"/>
          <p:cNvSpPr/>
          <p:nvPr/>
        </p:nvSpPr>
        <p:spPr>
          <a:xfrm>
            <a:off x="11704320" y="23614200"/>
            <a:ext cx="2066472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11704320" y="25022520"/>
            <a:ext cx="5943600" cy="6400800"/>
          </a:xfrm>
          <a:prstGeom prst="rect">
            <a:avLst/>
          </a:prstGeom>
          <a:ln w="219600">
            <a:noFill/>
          </a:ln>
        </p:spPr>
      </p:pic>
      <p:sp>
        <p:nvSpPr>
          <p:cNvPr id="111" name="CustomShape 18"/>
          <p:cNvSpPr/>
          <p:nvPr/>
        </p:nvSpPr>
        <p:spPr>
          <a:xfrm>
            <a:off x="11704320" y="31546800"/>
            <a:ext cx="614088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Arial"/>
              </a:rPr>
              <a:t>Figure 2. Sheet Music after 15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2" name="CustomShape 19"/>
          <p:cNvSpPr/>
          <p:nvPr/>
        </p:nvSpPr>
        <p:spPr>
          <a:xfrm>
            <a:off x="19224000" y="31548960"/>
            <a:ext cx="603432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Arial"/>
              </a:rPr>
              <a:t>Figure 3. Sheet Music after 100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5"/>
          <a:stretch/>
        </p:blipFill>
        <p:spPr>
          <a:xfrm>
            <a:off x="19293840" y="25054560"/>
            <a:ext cx="5852160" cy="6315120"/>
          </a:xfrm>
          <a:prstGeom prst="rect">
            <a:avLst/>
          </a:prstGeom>
          <a:ln w="219600">
            <a:noFill/>
          </a:ln>
        </p:spPr>
      </p:pic>
      <p:sp>
        <p:nvSpPr>
          <p:cNvPr id="114" name="CustomShape 20"/>
          <p:cNvSpPr/>
          <p:nvPr/>
        </p:nvSpPr>
        <p:spPr>
          <a:xfrm>
            <a:off x="26260920" y="31548960"/>
            <a:ext cx="638316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Arial"/>
              </a:rPr>
              <a:t>Figure 4. Sheet Music after 200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11625120" y="5601960"/>
            <a:ext cx="9234720" cy="8906760"/>
          </a:xfrm>
          <a:prstGeom prst="rect">
            <a:avLst/>
          </a:prstGeom>
          <a:noFill/>
          <a:ln w="219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Extract Melodies/Remove Rests: </a:t>
            </a: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The MIDI files were entire songs. I created new MIDI’s with only the melodies, then removed excessive rests </a:t>
            </a: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(greater than three seconds).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One Hot  Encode Events: </a:t>
            </a: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 Every event in the song was represented as a one hot encoded array. An event was either a note on, velocity (volume), note off, or a time shift .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Augment: </a:t>
            </a:r>
            <a:r>
              <a:rPr b="0" lang="en-US" sz="4400" spc="-1" strike="noStrike">
                <a:solidFill>
                  <a:srgbClr val="000000"/>
                </a:solidFill>
                <a:latin typeface="AnjaliOldLipi"/>
                <a:ea typeface="DejaVu Sans"/>
              </a:rPr>
              <a:t>Each song was transposed up and down a major third, tripling the data set.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2"/>
          <p:cNvSpPr/>
          <p:nvPr/>
        </p:nvSpPr>
        <p:spPr>
          <a:xfrm>
            <a:off x="33533280" y="438912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Discussion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6"/>
          <a:stretch/>
        </p:blipFill>
        <p:spPr>
          <a:xfrm>
            <a:off x="20847600" y="5760720"/>
            <a:ext cx="11796480" cy="7589160"/>
          </a:xfrm>
          <a:prstGeom prst="rect">
            <a:avLst/>
          </a:prstGeom>
          <a:ln>
            <a:noFill/>
          </a:ln>
        </p:spPr>
      </p:pic>
      <p:sp>
        <p:nvSpPr>
          <p:cNvPr id="118" name="CustomShape 23"/>
          <p:cNvSpPr/>
          <p:nvPr/>
        </p:nvSpPr>
        <p:spPr>
          <a:xfrm>
            <a:off x="33467040" y="25054560"/>
            <a:ext cx="10423800" cy="68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latin typeface="AnjaliOldLipi"/>
              </a:rPr>
              <a:t>	</a:t>
            </a:r>
            <a:r>
              <a:rPr b="0" lang="en-US" sz="4400" spc="-1" strike="noStrike">
                <a:latin typeface="AnjaliOldLipi"/>
              </a:rPr>
              <a:t>Currently, this method is only applicable to a single instrument. Indeed, during my research, nearly every approach focused on a single instrument. I believe it is possible to expand the mechanism of one hot encoding every event in a song to include  every instrument in the piece. This way, a deep learning model may be able to generate an entire song</a:t>
            </a:r>
            <a:r>
              <a:rPr b="0" lang="en-US" sz="4800" spc="-1" strike="noStrike">
                <a:latin typeface="AnjaliOldLipi"/>
              </a:rPr>
              <a:t>!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9" name="CustomShape 24"/>
          <p:cNvSpPr/>
          <p:nvPr/>
        </p:nvSpPr>
        <p:spPr>
          <a:xfrm>
            <a:off x="11612880" y="15745320"/>
            <a:ext cx="12069360" cy="78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latin typeface="AnjaliOldLipi"/>
              </a:rPr>
              <a:t>Long Short Term Memory Network:</a:t>
            </a:r>
            <a:r>
              <a:rPr b="0" lang="en-US" sz="4400" spc="-1" strike="noStrike">
                <a:latin typeface="AnjaliOldLipi"/>
              </a:rPr>
              <a:t>  Unlike standard feedforward neural networks, LSTM    has feedback connections. It can not only process single data points  but also entire sequences of data. 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400" spc="-1" strike="noStrike">
                <a:latin typeface="AnjaliOldLipi"/>
              </a:rPr>
              <a:t>Architecture:</a:t>
            </a:r>
            <a:endParaRPr b="0" lang="en-US" sz="4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latin typeface="AnjaliOldLipi"/>
              </a:rPr>
              <a:t> </a:t>
            </a:r>
            <a:r>
              <a:rPr b="0" lang="en-US" sz="4400" spc="-1" strike="noStrike">
                <a:latin typeface="AnjaliOldLipi"/>
              </a:rPr>
              <a:t>Two Bidirectional 512 node LSTM layers</a:t>
            </a:r>
            <a:endParaRPr b="0" lang="en-US" sz="4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njaliOldLipi"/>
              </a:rPr>
              <a:t> </a:t>
            </a:r>
            <a:r>
              <a:rPr b="0" lang="en-US" sz="4400" spc="-1" strike="noStrike">
                <a:latin typeface="AnjaliOldLipi"/>
              </a:rPr>
              <a:t>Dropout layer with rate of 0.3</a:t>
            </a:r>
            <a:endParaRPr b="0" lang="en-US" sz="4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njaliOldLipi"/>
              </a:rPr>
              <a:t> </a:t>
            </a:r>
            <a:r>
              <a:rPr b="0" lang="en-US" sz="4400" spc="-1" strike="noStrike">
                <a:latin typeface="AnjaliOldLipi"/>
              </a:rPr>
              <a:t>Softmax activation function</a:t>
            </a:r>
            <a:endParaRPr b="0" lang="en-US" sz="4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njaliOldLipi"/>
              </a:rPr>
              <a:t> </a:t>
            </a:r>
            <a:r>
              <a:rPr b="0" lang="en-US" sz="4400" spc="-1" strike="noStrike">
                <a:latin typeface="AnjaliOldLipi"/>
              </a:rPr>
              <a:t>200 training epochs </a:t>
            </a:r>
            <a:endParaRPr b="0" lang="en-US" sz="4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njaliOldLipi"/>
              </a:rPr>
              <a:t> </a:t>
            </a:r>
            <a:r>
              <a:rPr b="0" lang="en-US" sz="4400" spc="-1" strike="noStrike">
                <a:latin typeface="AnjaliOldLipi"/>
              </a:rPr>
              <a:t>Predicts next event from the previous 50</a:t>
            </a:r>
            <a:endParaRPr b="0" lang="en-US" sz="4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400" spc="-1" strike="noStrike">
                <a:latin typeface="AnjaliOldLipi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7"/>
          <a:stretch/>
        </p:blipFill>
        <p:spPr>
          <a:xfrm>
            <a:off x="26411760" y="24980400"/>
            <a:ext cx="5887080" cy="6383520"/>
          </a:xfrm>
          <a:prstGeom prst="rect">
            <a:avLst/>
          </a:prstGeom>
          <a:ln>
            <a:noFill/>
          </a:ln>
        </p:spPr>
      </p:pic>
      <p:sp>
        <p:nvSpPr>
          <p:cNvPr id="121" name="TextShape 25"/>
          <p:cNvSpPr txBox="1"/>
          <p:nvPr/>
        </p:nvSpPr>
        <p:spPr>
          <a:xfrm>
            <a:off x="33600240" y="6400800"/>
            <a:ext cx="10290960" cy="1362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njaliOldLipi"/>
              </a:rPr>
              <a:t>	</a:t>
            </a:r>
            <a:r>
              <a:rPr b="0" lang="en-US" sz="4400" spc="-1" strike="noStrike">
                <a:latin typeface="AnjaliOldLipi"/>
              </a:rPr>
              <a:t>After epoch 15, the </a:t>
            </a:r>
            <a:r>
              <a:rPr b="0" lang="en-US" sz="4400" spc="-1" strike="noStrike">
                <a:latin typeface="AnjaliOldLipi"/>
              </a:rPr>
              <a:t>model had some strange </a:t>
            </a:r>
            <a:r>
              <a:rPr b="0" lang="en-US" sz="4400" spc="-1" strike="noStrike">
                <a:latin typeface="AnjaliOldLipi"/>
              </a:rPr>
              <a:t>results. It generated </a:t>
            </a:r>
            <a:r>
              <a:rPr b="0" lang="en-US" sz="4400" spc="-1" strike="noStrike">
                <a:latin typeface="AnjaliOldLipi"/>
              </a:rPr>
              <a:t>multiple notes that last </a:t>
            </a:r>
            <a:r>
              <a:rPr b="0" lang="en-US" sz="4400" spc="-1" strike="noStrike">
                <a:latin typeface="AnjaliOldLipi"/>
              </a:rPr>
              <a:t>nearly the entire length </a:t>
            </a:r>
            <a:r>
              <a:rPr b="0" lang="en-US" sz="4400" spc="-1" strike="noStrike">
                <a:latin typeface="AnjaliOldLipi"/>
              </a:rPr>
              <a:t>of the song.  The model </a:t>
            </a:r>
            <a:r>
              <a:rPr b="0" lang="en-US" sz="4400" spc="-1" strike="noStrike">
                <a:latin typeface="AnjaliOldLipi"/>
              </a:rPr>
              <a:t>after epoch 100 created </a:t>
            </a:r>
            <a:r>
              <a:rPr b="0" lang="en-US" sz="4400" spc="-1" strike="noStrike">
                <a:latin typeface="AnjaliOldLipi"/>
              </a:rPr>
              <a:t>a wider range of notes </a:t>
            </a:r>
            <a:r>
              <a:rPr b="0" lang="en-US" sz="4400" spc="-1" strike="noStrike">
                <a:latin typeface="AnjaliOldLipi"/>
              </a:rPr>
              <a:t>and for more realistic </a:t>
            </a:r>
            <a:r>
              <a:rPr b="0" lang="en-US" sz="4400" spc="-1" strike="noStrike">
                <a:latin typeface="AnjaliOldLipi"/>
              </a:rPr>
              <a:t>duration. In addition, it </a:t>
            </a:r>
            <a:r>
              <a:rPr b="0" lang="en-US" sz="4400" spc="-1" strike="noStrike">
                <a:latin typeface="AnjaliOldLipi"/>
              </a:rPr>
              <a:t>played those notes with </a:t>
            </a:r>
            <a:r>
              <a:rPr b="0" lang="en-US" sz="4400" spc="-1" strike="noStrike">
                <a:latin typeface="AnjaliOldLipi"/>
              </a:rPr>
              <a:t>varying velocities, </a:t>
            </a:r>
            <a:r>
              <a:rPr b="0" lang="en-US" sz="4400" spc="-1" strike="noStrike">
                <a:latin typeface="AnjaliOldLipi"/>
              </a:rPr>
              <a:t>though this is not visible </a:t>
            </a:r>
            <a:r>
              <a:rPr b="0" lang="en-US" sz="4400" spc="-1" strike="noStrike">
                <a:latin typeface="AnjaliOldLipi"/>
              </a:rPr>
              <a:t>in the sheet music. </a:t>
            </a:r>
            <a:r>
              <a:rPr b="0" lang="en-US" sz="4400" spc="-1" strike="noStrike">
                <a:latin typeface="AnjaliOldLipi"/>
              </a:rPr>
              <a:t>Interestingly, after 200 </a:t>
            </a:r>
            <a:r>
              <a:rPr b="0" lang="en-US" sz="4400" spc="-1" strike="noStrike">
                <a:latin typeface="AnjaliOldLipi"/>
              </a:rPr>
              <a:t>training epochs, the </a:t>
            </a:r>
            <a:r>
              <a:rPr b="0" lang="en-US" sz="4400" spc="-1" strike="noStrike">
                <a:latin typeface="AnjaliOldLipi"/>
              </a:rPr>
              <a:t>model generated </a:t>
            </a:r>
            <a:r>
              <a:rPr b="0" lang="en-US" sz="4400" spc="-1" strike="noStrike">
                <a:latin typeface="AnjaliOldLipi"/>
              </a:rPr>
              <a:t>significantly more rests </a:t>
            </a:r>
            <a:r>
              <a:rPr b="0" lang="en-US" sz="4400" spc="-1" strike="noStrike">
                <a:latin typeface="AnjaliOldLipi"/>
              </a:rPr>
              <a:t>than the previous </a:t>
            </a:r>
            <a:r>
              <a:rPr b="0" lang="en-US" sz="4400" spc="-1" strike="noStrike">
                <a:latin typeface="AnjaliOldLipi"/>
              </a:rPr>
              <a:t>versions. This could be </a:t>
            </a:r>
            <a:r>
              <a:rPr b="0" lang="en-US" sz="4400" spc="-1" strike="noStrike">
                <a:latin typeface="AnjaliOldLipi"/>
              </a:rPr>
              <a:t>because it was trained </a:t>
            </a:r>
            <a:r>
              <a:rPr b="0" lang="en-US" sz="4400" spc="-1" strike="noStrike">
                <a:latin typeface="AnjaliOldLipi"/>
              </a:rPr>
              <a:t>on only the melodies </a:t>
            </a:r>
            <a:r>
              <a:rPr b="0" lang="en-US" sz="4400" spc="-1" strike="noStrike">
                <a:latin typeface="AnjaliOldLipi"/>
              </a:rPr>
              <a:t>from songs with multiple </a:t>
            </a:r>
            <a:r>
              <a:rPr b="0" lang="en-US" sz="4400" spc="-1" strike="noStrike">
                <a:latin typeface="AnjaliOldLipi"/>
              </a:rPr>
              <a:t>instruments. Even after </a:t>
            </a:r>
            <a:r>
              <a:rPr b="0" lang="en-US" sz="4400" spc="-1" strike="noStrike">
                <a:latin typeface="AnjaliOldLipi"/>
              </a:rPr>
              <a:t>removing long rests, the </a:t>
            </a:r>
            <a:r>
              <a:rPr b="0" lang="en-US" sz="4400" spc="-1" strike="noStrike">
                <a:latin typeface="AnjaliOldLipi"/>
              </a:rPr>
              <a:t>songs still had lots of </a:t>
            </a:r>
            <a:r>
              <a:rPr b="0" lang="en-US" sz="4400" spc="-1" strike="noStrike">
                <a:latin typeface="AnjaliOldLipi"/>
              </a:rPr>
              <a:t>shorter rests that were </a:t>
            </a:r>
            <a:r>
              <a:rPr b="0" lang="en-US" sz="4400" spc="-1" strike="noStrike">
                <a:latin typeface="AnjaliOldLipi"/>
              </a:rPr>
              <a:t>occupied by </a:t>
            </a:r>
            <a:r>
              <a:rPr b="0" lang="en-US" sz="4400" spc="-1" strike="noStrike">
                <a:latin typeface="AnjaliOldLipi"/>
              </a:rPr>
              <a:t>accompaniments in the </a:t>
            </a:r>
            <a:r>
              <a:rPr b="0" lang="en-US" sz="4400" spc="-1" strike="noStrike">
                <a:latin typeface="AnjaliOldLipi"/>
              </a:rPr>
              <a:t>full songs. </a:t>
            </a:r>
            <a:r>
              <a:rPr b="0" lang="en-US" sz="4800" spc="-1" strike="noStrike">
                <a:latin typeface="AnjaliOldLipi"/>
              </a:rPr>
              <a:t>  </a:t>
            </a:r>
            <a:endParaRPr b="0" lang="en-US" sz="4800" spc="-1" strike="noStrike">
              <a:latin typeface="AnjaliOldLipi"/>
            </a:endParaRPr>
          </a:p>
        </p:txBody>
      </p:sp>
      <p:sp>
        <p:nvSpPr>
          <p:cNvPr id="122" name="TextShape 26"/>
          <p:cNvSpPr txBox="1"/>
          <p:nvPr/>
        </p:nvSpPr>
        <p:spPr>
          <a:xfrm>
            <a:off x="11704320" y="26517600"/>
            <a:ext cx="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23" name="TextShape 27"/>
          <p:cNvSpPr txBox="1"/>
          <p:nvPr/>
        </p:nvSpPr>
        <p:spPr>
          <a:xfrm>
            <a:off x="23030640" y="15869160"/>
            <a:ext cx="9326880" cy="90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400" spc="-1" strike="noStrike">
                <a:latin typeface="AnjaliOldLipi"/>
              </a:rPr>
              <a:t>Song Generation: </a:t>
            </a:r>
            <a:r>
              <a:rPr b="0" lang="en-US" sz="4400" spc="-1" strike="noStrike">
                <a:latin typeface="AnjaliOldLipi"/>
              </a:rPr>
              <a:t>Songs were created using a sliding window of 50 events. The </a:t>
            </a:r>
            <a:r>
              <a:rPr b="0" lang="en-US" sz="4400" spc="-1" strike="noStrike">
                <a:latin typeface="AnjaliOldLipi"/>
              </a:rPr>
              <a:t>first event is generated from 50 random events. Then, the predicted event is then </a:t>
            </a:r>
            <a:r>
              <a:rPr b="0" lang="en-US" sz="4400" spc="-1" strike="noStrike">
                <a:latin typeface="AnjaliOldLipi"/>
              </a:rPr>
              <a:t>added to the random events, and is used to generate a new event, along with the </a:t>
            </a:r>
            <a:r>
              <a:rPr b="0" lang="en-US" sz="4400" spc="-1" strike="noStrike">
                <a:latin typeface="AnjaliOldLipi"/>
              </a:rPr>
              <a:t>previous 49. This continues for the length of the song, then the first 50 events are </a:t>
            </a:r>
            <a:r>
              <a:rPr b="0" lang="en-US" sz="4400" spc="-1" strike="noStrike">
                <a:latin typeface="AnjaliOldLipi"/>
              </a:rPr>
              <a:t>removed. </a:t>
            </a:r>
            <a:endParaRPr b="1" lang="en-US" sz="4400" spc="-1" strike="noStrike">
              <a:latin typeface="AnjaliOldLipi"/>
            </a:endParaRPr>
          </a:p>
          <a:p>
            <a:endParaRPr b="1" lang="en-US" sz="4400" spc="-1" strike="noStrike">
              <a:latin typeface="AnjaliOldLip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Application>LibreOffice/6.0.7.3$Linux_X86_64 LibreOffice_project/00m0$Build-3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2019-11-11T11:48:24Z</dcterms:modified>
  <cp:revision>88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