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custDataLst>
    <p:tags r:id="rId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ADA"/>
    <a:srgbClr val="393939"/>
    <a:srgbClr val="3C939F"/>
    <a:srgbClr val="8B8B8B"/>
    <a:srgbClr val="EA7D00"/>
    <a:srgbClr val="5F5F5F"/>
    <a:srgbClr val="333333"/>
    <a:srgbClr val="669900"/>
    <a:srgbClr val="F2FADC"/>
    <a:srgbClr val="E7F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60" autoAdjust="0"/>
    <p:restoredTop sz="95067" autoAdjust="0"/>
  </p:normalViewPr>
  <p:slideViewPr>
    <p:cSldViewPr>
      <p:cViewPr>
        <p:scale>
          <a:sx n="17" d="100"/>
          <a:sy n="17" d="100"/>
        </p:scale>
        <p:origin x="1903" y="5"/>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66" d="100"/>
          <a:sy n="66" d="100"/>
        </p:scale>
        <p:origin x="3134" y="-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5278225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9214"/>
            <a:ext cx="9874956"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689" y="1319214"/>
            <a:ext cx="29490811"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689" y="7681914"/>
            <a:ext cx="1968217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1914"/>
            <a:ext cx="19683589"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a:lvl1pPr>
          </a:lstStyle>
          <a:p>
            <a:pPr>
              <a:defRPr/>
            </a:pPr>
            <a:fld id="{7920789E-004F-4528-BD99-83C2E37E877C}" type="slidenum">
              <a:rPr lang="en-US"/>
              <a:pPr>
                <a:defRPr/>
              </a:pPr>
              <a:t>‹#›</a:t>
            </a:fld>
            <a:endParaRPr lang="en-US"/>
          </a:p>
        </p:txBody>
      </p:sp>
      <p:pic>
        <p:nvPicPr>
          <p:cNvPr id="1031" name="New picture"/>
          <p:cNvPicPr/>
          <p:nvPr/>
        </p:nvPicPr>
        <p:blipFill dpi="0">
          <a:blip r:embed="rId13"/>
          <a:stretch>
            <a:fillRect/>
          </a:stretch>
        </p:blipFill>
        <p:spPr>
          <a:xfrm rot="16200000">
            <a:off x="-9245600" y="16459200"/>
            <a:ext cx="15367000" cy="1562100"/>
          </a:xfrm>
          <a:prstGeom prst="rect">
            <a:avLst/>
          </a:prstGeom>
        </p:spPr>
      </p:pic>
      <p:pic>
        <p:nvPicPr>
          <p:cNvPr id="1032" name="New picture"/>
          <p:cNvPicPr/>
          <p:nvPr/>
        </p:nvPicPr>
        <p:blipFill dpi="0">
          <a:blip r:embed="rId13"/>
          <a:stretch>
            <a:fillRect/>
          </a:stretch>
        </p:blipFill>
        <p:spPr>
          <a:xfrm rot="5400000">
            <a:off x="37769800" y="16459200"/>
            <a:ext cx="15367000" cy="1562100"/>
          </a:xfrm>
          <a:prstGeom prst="rect">
            <a:avLst/>
          </a:prstGeom>
        </p:spPr>
      </p:pic>
      <p:pic>
        <p:nvPicPr>
          <p:cNvPr id="1033" name="New picture"/>
          <p:cNvPicPr/>
          <p:nvPr/>
        </p:nvPicPr>
        <p:blipFill dpi="0">
          <a:blip r:embed="rId14"/>
          <a:stretch>
            <a:fillRect/>
          </a:stretch>
        </p:blipFill>
        <p:spPr>
          <a:xfrm>
            <a:off x="57150" y="33426400"/>
            <a:ext cx="43776900" cy="2019300"/>
          </a:xfrm>
          <a:prstGeom prst="rect">
            <a:avLst/>
          </a:prstGeom>
        </p:spPr>
      </p:pic>
      <p:sp>
        <p:nvSpPr>
          <p:cNvPr id="1034" name="New shape"/>
          <p:cNvSpPr/>
          <p:nvPr/>
        </p:nvSpPr>
        <p:spPr>
          <a:xfrm>
            <a:off x="57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6360">
                <a:solidFill>
                  <a:srgbClr val="808080"/>
                </a:solidFill>
              </a:rPr>
              <a:t>Template ID: greenapple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lumMod val="85000"/>
              </a:schemeClr>
            </a:gs>
            <a:gs pos="75000">
              <a:srgbClr val="F8F8F8"/>
            </a:gs>
          </a:gsLst>
          <a:lin ang="5400000" scaled="1"/>
          <a:tileRect/>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68263" y="76200"/>
            <a:ext cx="43730862" cy="3886200"/>
          </a:xfrm>
          <a:prstGeom prst="rect">
            <a:avLst/>
          </a:prstGeom>
          <a:solidFill>
            <a:srgbClr val="393939"/>
          </a:solidFill>
          <a:ln w="38100">
            <a:solidFill>
              <a:schemeClr val="tx1"/>
            </a:solidFill>
            <a:miter lim="800000"/>
          </a:ln>
        </p:spPr>
        <p:txBody>
          <a:bodyPr lIns="137160" tIns="68580" rIns="137160" bIns="68580" anchor="ctr"/>
          <a:lstStyle>
            <a:defPPr>
              <a:defRPr kern="1200" smtId="4294967295"/>
            </a:defPPr>
          </a:lstStyle>
          <a:p>
            <a:pPr algn="ctr" defTabSz="4703763"/>
            <a:r>
              <a:rPr lang="en-US" sz="9900" b="1" dirty="0">
                <a:solidFill>
                  <a:srgbClr val="EA7D00"/>
                </a:solidFill>
                <a:latin typeface="+mj-lt"/>
              </a:rPr>
              <a:t>Insert Your Poster Title Here</a:t>
            </a:r>
          </a:p>
          <a:p>
            <a:pPr algn="ctr" defTabSz="4703763"/>
            <a:r>
              <a:rPr lang="en-US" sz="5400" b="1" dirty="0">
                <a:solidFill>
                  <a:srgbClr val="DADADA"/>
                </a:solidFill>
                <a:latin typeface="+mj-lt"/>
              </a:rPr>
              <a:t>Your Name</a:t>
            </a:r>
          </a:p>
        </p:txBody>
      </p:sp>
      <p:sp>
        <p:nvSpPr>
          <p:cNvPr id="2051" name="Rectangle 7"/>
          <p:cNvSpPr>
            <a:spLocks noChangeArrowheads="1"/>
          </p:cNvSpPr>
          <p:nvPr/>
        </p:nvSpPr>
        <p:spPr bwMode="auto">
          <a:xfrm>
            <a:off x="0" y="4343400"/>
            <a:ext cx="10358438" cy="1028700"/>
          </a:xfrm>
          <a:prstGeom prst="rect">
            <a:avLst/>
          </a:prstGeom>
          <a:solidFill>
            <a:schemeClr val="accent5"/>
          </a:solidFill>
          <a:ln w="28575" cmpd="sng">
            <a:solidFill>
              <a:schemeClr val="tx1"/>
            </a:solidFill>
          </a:ln>
        </p:spPr>
        <p:txBody>
          <a:bodyPr wrap="none" lIns="137160" tIns="68580" rIns="137160" bIns="68580" anchor="ctr"/>
          <a:lstStyle>
            <a:defPPr>
              <a:defRPr kern="1200" smtId="4294967295"/>
            </a:defPPr>
          </a:lstStyle>
          <a:p>
            <a:pPr algn="ctr" defTabSz="4703763"/>
            <a:r>
              <a:rPr lang="en-US" sz="5700" b="1" dirty="0">
                <a:solidFill>
                  <a:schemeClr val="bg1"/>
                </a:solidFill>
                <a:latin typeface="+mj-lt"/>
              </a:rPr>
              <a:t>Background</a:t>
            </a:r>
          </a:p>
        </p:txBody>
      </p:sp>
      <p:sp>
        <p:nvSpPr>
          <p:cNvPr id="2052" name="Rectangle 14"/>
          <p:cNvSpPr>
            <a:spLocks noChangeArrowheads="1"/>
          </p:cNvSpPr>
          <p:nvPr/>
        </p:nvSpPr>
        <p:spPr bwMode="auto">
          <a:xfrm>
            <a:off x="0" y="17983200"/>
            <a:ext cx="10358438" cy="1028700"/>
          </a:xfrm>
          <a:prstGeom prst="rect">
            <a:avLst/>
          </a:prstGeom>
          <a:solidFill>
            <a:schemeClr val="accent5"/>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Objectives</a:t>
            </a:r>
          </a:p>
        </p:txBody>
      </p:sp>
      <p:sp>
        <p:nvSpPr>
          <p:cNvPr id="2053" name="Rectangle 8"/>
          <p:cNvSpPr>
            <a:spLocks noChangeArrowheads="1"/>
          </p:cNvSpPr>
          <p:nvPr/>
        </p:nvSpPr>
        <p:spPr bwMode="auto">
          <a:xfrm>
            <a:off x="11177588" y="4343400"/>
            <a:ext cx="10358437" cy="1028700"/>
          </a:xfrm>
          <a:prstGeom prst="rect">
            <a:avLst/>
          </a:prstGeom>
          <a:solidFill>
            <a:schemeClr val="accent5"/>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chemeClr val="bg1"/>
                </a:solidFill>
                <a:latin typeface="+mj-lt"/>
              </a:rPr>
              <a:t>Methods</a:t>
            </a:r>
          </a:p>
        </p:txBody>
      </p:sp>
      <p:sp>
        <p:nvSpPr>
          <p:cNvPr id="2054" name="Rectangle 9"/>
          <p:cNvSpPr>
            <a:spLocks noChangeArrowheads="1"/>
          </p:cNvSpPr>
          <p:nvPr/>
        </p:nvSpPr>
        <p:spPr bwMode="auto">
          <a:xfrm>
            <a:off x="22355175" y="4343400"/>
            <a:ext cx="10358438" cy="1028700"/>
          </a:xfrm>
          <a:prstGeom prst="rect">
            <a:avLst/>
          </a:prstGeom>
          <a:solidFill>
            <a:schemeClr val="accent5"/>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Results</a:t>
            </a:r>
          </a:p>
        </p:txBody>
      </p:sp>
      <p:sp>
        <p:nvSpPr>
          <p:cNvPr id="2055" name="Rectangle 16"/>
          <p:cNvSpPr>
            <a:spLocks noChangeArrowheads="1"/>
          </p:cNvSpPr>
          <p:nvPr/>
        </p:nvSpPr>
        <p:spPr bwMode="auto">
          <a:xfrm>
            <a:off x="22355175" y="21107400"/>
            <a:ext cx="10358438" cy="1028700"/>
          </a:xfrm>
          <a:prstGeom prst="rect">
            <a:avLst/>
          </a:prstGeom>
          <a:solidFill>
            <a:schemeClr val="accent5"/>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Discussion</a:t>
            </a:r>
          </a:p>
        </p:txBody>
      </p:sp>
      <p:sp>
        <p:nvSpPr>
          <p:cNvPr id="2056" name="Rectangle 10"/>
          <p:cNvSpPr>
            <a:spLocks noChangeArrowheads="1"/>
          </p:cNvSpPr>
          <p:nvPr/>
        </p:nvSpPr>
        <p:spPr bwMode="auto">
          <a:xfrm>
            <a:off x="33532762" y="4343400"/>
            <a:ext cx="10358437" cy="1028700"/>
          </a:xfrm>
          <a:prstGeom prst="rect">
            <a:avLst/>
          </a:prstGeom>
          <a:solidFill>
            <a:schemeClr val="accent5"/>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Conclusion</a:t>
            </a:r>
          </a:p>
        </p:txBody>
      </p:sp>
      <p:sp>
        <p:nvSpPr>
          <p:cNvPr id="2057" name="Rectangle 18"/>
          <p:cNvSpPr>
            <a:spLocks noChangeArrowheads="1"/>
          </p:cNvSpPr>
          <p:nvPr/>
        </p:nvSpPr>
        <p:spPr bwMode="auto">
          <a:xfrm>
            <a:off x="33532762" y="24460200"/>
            <a:ext cx="10358437" cy="1028700"/>
          </a:xfrm>
          <a:prstGeom prst="rect">
            <a:avLst/>
          </a:prstGeom>
          <a:solidFill>
            <a:schemeClr val="accent5"/>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References</a:t>
            </a:r>
          </a:p>
        </p:txBody>
      </p:sp>
      <p:sp>
        <p:nvSpPr>
          <p:cNvPr id="2061" name="Rectangle 36"/>
          <p:cNvSpPr>
            <a:spLocks noChangeArrowheads="1"/>
          </p:cNvSpPr>
          <p:nvPr/>
        </p:nvSpPr>
        <p:spPr bwMode="auto">
          <a:xfrm>
            <a:off x="11177588" y="11696700"/>
            <a:ext cx="10358437" cy="1028700"/>
          </a:xfrm>
          <a:prstGeom prst="rect">
            <a:avLst/>
          </a:prstGeom>
          <a:solidFill>
            <a:schemeClr val="accent5"/>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Measures</a:t>
            </a:r>
          </a:p>
        </p:txBody>
      </p:sp>
      <p:sp>
        <p:nvSpPr>
          <p:cNvPr id="2062" name="Text Box 402"/>
          <p:cNvSpPr txBox="1">
            <a:spLocks noChangeArrowheads="1"/>
          </p:cNvSpPr>
          <p:nvPr/>
        </p:nvSpPr>
        <p:spPr bwMode="auto">
          <a:xfrm>
            <a:off x="711200" y="5715000"/>
            <a:ext cx="9448800" cy="111261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i="1" dirty="0">
                <a:solidFill>
                  <a:srgbClr val="393939"/>
                </a:solidFill>
                <a:latin typeface="Gill Sans" pitchFamily="34" charset="0"/>
              </a:rPr>
              <a:t>Insert your text here. Remember, you can adjust the font size to fit your text. Insert your text here. You can place your organizations logos on either side of the title of the poster. Insert your text here. You can place your organizations logos on either side of the title of the poster. Insert your text here. Remember to size your font to fit your information into the space. The larger your font, the easier it will be for others to read your poster. Insert your text here. Remember to size your font to fit your information into the space. The larger your font, the easier it will be for others to read your poster. Insert your text here. You can place your organizations logos on either side of the title of the poster. </a:t>
            </a:r>
          </a:p>
        </p:txBody>
      </p:sp>
      <p:sp>
        <p:nvSpPr>
          <p:cNvPr id="2063" name="Text Box 403"/>
          <p:cNvSpPr txBox="1">
            <a:spLocks noChangeArrowheads="1"/>
          </p:cNvSpPr>
          <p:nvPr/>
        </p:nvSpPr>
        <p:spPr bwMode="auto">
          <a:xfrm>
            <a:off x="11277600" y="5715000"/>
            <a:ext cx="10058400" cy="53091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i="1" dirty="0">
                <a:solidFill>
                  <a:srgbClr val="393939"/>
                </a:solidFill>
                <a:latin typeface="Gill Sans" pitchFamily="34" charset="0"/>
              </a:rPr>
              <a:t>Insert your text here. Remember, you can adjust the font size to fit your text. Insert your text here. You can place your organizations logos on either side of the title of the poster. Insert your text here. You can place your organizations logos on either side of the title of the poster. Insert your text here. Remember to size your font to fit your information into the space. </a:t>
            </a:r>
          </a:p>
        </p:txBody>
      </p:sp>
      <p:sp>
        <p:nvSpPr>
          <p:cNvPr id="2064" name="Text Box 404"/>
          <p:cNvSpPr txBox="1">
            <a:spLocks noChangeArrowheads="1"/>
          </p:cNvSpPr>
          <p:nvPr/>
        </p:nvSpPr>
        <p:spPr bwMode="auto">
          <a:xfrm>
            <a:off x="68263" y="19126200"/>
            <a:ext cx="9956800" cy="134223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defTabSz="4703763" eaLnBrk="0" hangingPunct="0">
              <a:defRPr sz="3000">
                <a:solidFill>
                  <a:schemeClr val="tx1"/>
                </a:solidFill>
                <a:latin typeface="Arial"/>
              </a:defRPr>
            </a:lvl1pPr>
            <a:lvl2pPr marL="1271588" indent="-414338"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endParaRPr lang="en-US" sz="4200" i="1" dirty="0">
              <a:solidFill>
                <a:srgbClr val="393939"/>
              </a:solidFill>
              <a:latin typeface="Gill Sans" pitchFamily="34" charset="0"/>
            </a:endParaRPr>
          </a:p>
          <a:p>
            <a:pPr lvl="1" eaLnBrk="1" hangingPunct="1">
              <a:spcBef>
                <a:spcPct val="50000"/>
              </a:spcBef>
              <a:buFontTx/>
              <a:buChar char="•"/>
            </a:pPr>
            <a:r>
              <a:rPr lang="en-US" sz="4200" i="1" dirty="0">
                <a:solidFill>
                  <a:srgbClr val="393939"/>
                </a:solidFill>
                <a:latin typeface="Gill Sans" pitchFamily="34" charset="0"/>
              </a:rPr>
              <a:t>Insert your text here. Remember, you can adjust the font size to fit your text. Insert your text here. </a:t>
            </a:r>
          </a:p>
          <a:p>
            <a:pPr lvl="1" eaLnBrk="1" hangingPunct="1">
              <a:spcBef>
                <a:spcPct val="50000"/>
              </a:spcBef>
              <a:buFontTx/>
              <a:buChar char="•"/>
            </a:pPr>
            <a:r>
              <a:rPr lang="en-US" sz="4200" i="1" dirty="0">
                <a:solidFill>
                  <a:srgbClr val="393939"/>
                </a:solidFill>
                <a:latin typeface="Gill Sans" pitchFamily="34" charset="0"/>
              </a:rPr>
              <a:t>You can place your organizations logos on either side of the title of the poster. Insert your text here. You can place your organizations logos on either side of the title of the poster. </a:t>
            </a:r>
          </a:p>
          <a:p>
            <a:pPr lvl="1" eaLnBrk="1" hangingPunct="1">
              <a:spcBef>
                <a:spcPct val="50000"/>
              </a:spcBef>
              <a:buFontTx/>
              <a:buChar char="•"/>
            </a:pPr>
            <a:r>
              <a:rPr lang="en-US" sz="4200" i="1" dirty="0">
                <a:solidFill>
                  <a:srgbClr val="393939"/>
                </a:solidFill>
                <a:latin typeface="Gill Sans" pitchFamily="34" charset="0"/>
              </a:rPr>
              <a:t>Insert your text here. Remember to size your font to fit your information into the space. The larger your font, the easier it will be for others to read your poster. Insert your text here. </a:t>
            </a:r>
          </a:p>
          <a:p>
            <a:pPr lvl="1" eaLnBrk="1" hangingPunct="1">
              <a:spcBef>
                <a:spcPct val="50000"/>
              </a:spcBef>
              <a:buFontTx/>
              <a:buChar char="•"/>
            </a:pPr>
            <a:r>
              <a:rPr lang="en-US" sz="4200" i="1" dirty="0">
                <a:solidFill>
                  <a:srgbClr val="393939"/>
                </a:solidFill>
                <a:latin typeface="Gill Sans" pitchFamily="34" charset="0"/>
              </a:rPr>
              <a:t>Remember to size your font to fit your information into the space. </a:t>
            </a:r>
          </a:p>
          <a:p>
            <a:pPr lvl="1" eaLnBrk="1" hangingPunct="1">
              <a:spcBef>
                <a:spcPct val="50000"/>
              </a:spcBef>
              <a:buFontTx/>
              <a:buChar char="•"/>
            </a:pPr>
            <a:r>
              <a:rPr lang="en-US" sz="4200" i="1" dirty="0">
                <a:solidFill>
                  <a:srgbClr val="393939"/>
                </a:solidFill>
                <a:latin typeface="Gill Sans" pitchFamily="34" charset="0"/>
              </a:rPr>
              <a:t>The larger your font, the easier it will be for others to read your poster.</a:t>
            </a:r>
          </a:p>
        </p:txBody>
      </p:sp>
      <p:sp>
        <p:nvSpPr>
          <p:cNvPr id="2065" name="Text Box 405"/>
          <p:cNvSpPr txBox="1">
            <a:spLocks noChangeArrowheads="1"/>
          </p:cNvSpPr>
          <p:nvPr/>
        </p:nvSpPr>
        <p:spPr bwMode="auto">
          <a:xfrm>
            <a:off x="22707600" y="7620000"/>
            <a:ext cx="10101263" cy="7799388"/>
          </a:xfrm>
          <a:prstGeom prst="rect">
            <a:avLst/>
          </a:prstGeom>
          <a:solidFill>
            <a:schemeClr val="bg1"/>
          </a:solidFill>
          <a:ln>
            <a:noFill/>
          </a:ln>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03903" tIns="51952" rIns="103903" bIns="51952">
            <a:spAutoFit/>
          </a:bodyPr>
          <a:lstStyle>
            <a:defPPr>
              <a:defRPr kern="1200" smtId="4294967295"/>
            </a:defPPr>
            <a:lvl1pPr defTabSz="4937125" eaLnBrk="0" hangingPunct="0">
              <a:defRPr sz="3000">
                <a:solidFill>
                  <a:schemeClr val="tx1"/>
                </a:solidFill>
                <a:latin typeface="Arial"/>
              </a:defRPr>
            </a:lvl1pPr>
            <a:lvl2pPr marL="742950" indent="-285750" defTabSz="4937125" eaLnBrk="0" hangingPunct="0">
              <a:defRPr sz="3000">
                <a:solidFill>
                  <a:schemeClr val="tx1"/>
                </a:solidFill>
                <a:latin typeface="Arial"/>
              </a:defRPr>
            </a:lvl2pPr>
            <a:lvl3pPr marL="1143000" indent="-228600" defTabSz="4937125" eaLnBrk="0" hangingPunct="0">
              <a:defRPr sz="3000">
                <a:solidFill>
                  <a:schemeClr val="tx1"/>
                </a:solidFill>
                <a:latin typeface="Arial"/>
              </a:defRPr>
            </a:lvl3pPr>
            <a:lvl4pPr marL="1600200" indent="-228600" defTabSz="4937125" eaLnBrk="0" hangingPunct="0">
              <a:defRPr sz="3000">
                <a:solidFill>
                  <a:schemeClr val="tx1"/>
                </a:solidFill>
                <a:latin typeface="Arial"/>
              </a:defRPr>
            </a:lvl4pPr>
            <a:lvl5pPr marL="2057400" indent="-228600" defTabSz="4937125" eaLnBrk="0" hangingPunct="0">
              <a:defRPr sz="3000">
                <a:solidFill>
                  <a:schemeClr val="tx1"/>
                </a:solidFill>
                <a:latin typeface="Arial"/>
              </a:defRPr>
            </a:lvl5pPr>
            <a:lvl6pPr marL="2514600" indent="-228600" defTabSz="4937125" eaLnBrk="0" fontAlgn="base" hangingPunct="0">
              <a:spcBef>
                <a:spcPct val="0"/>
              </a:spcBef>
              <a:spcAft>
                <a:spcPct val="0"/>
              </a:spcAft>
              <a:defRPr sz="3000">
                <a:solidFill>
                  <a:schemeClr val="tx1"/>
                </a:solidFill>
                <a:latin typeface="Arial"/>
              </a:defRPr>
            </a:lvl6pPr>
            <a:lvl7pPr marL="2971800" indent="-228600" defTabSz="4937125" eaLnBrk="0" fontAlgn="base" hangingPunct="0">
              <a:spcBef>
                <a:spcPct val="0"/>
              </a:spcBef>
              <a:spcAft>
                <a:spcPct val="0"/>
              </a:spcAft>
              <a:defRPr sz="3000">
                <a:solidFill>
                  <a:schemeClr val="tx1"/>
                </a:solidFill>
                <a:latin typeface="Arial"/>
              </a:defRPr>
            </a:lvl7pPr>
            <a:lvl8pPr marL="3429000" indent="-228600" defTabSz="4937125" eaLnBrk="0" fontAlgn="base" hangingPunct="0">
              <a:spcBef>
                <a:spcPct val="0"/>
              </a:spcBef>
              <a:spcAft>
                <a:spcPct val="0"/>
              </a:spcAft>
              <a:defRPr sz="3000">
                <a:solidFill>
                  <a:schemeClr val="tx1"/>
                </a:solidFill>
                <a:latin typeface="Arial"/>
              </a:defRPr>
            </a:lvl8pPr>
            <a:lvl9pPr marL="3886200" indent="-228600" defTabSz="4937125" eaLnBrk="0" fontAlgn="base" hangingPunct="0">
              <a:spcBef>
                <a:spcPct val="0"/>
              </a:spcBef>
              <a:spcAft>
                <a:spcPct val="0"/>
              </a:spcAft>
              <a:defRPr sz="3000">
                <a:solidFill>
                  <a:schemeClr val="tx1"/>
                </a:solidFill>
                <a:latin typeface="Arial"/>
              </a:defRPr>
            </a:lvl9pPr>
          </a:lstStyle>
          <a:p>
            <a:pPr eaLnBrk="1" hangingPunct="1">
              <a:lnSpc>
                <a:spcPct val="50000"/>
              </a:lnSpc>
              <a:spcBef>
                <a:spcPct val="50000"/>
              </a:spcBef>
            </a:pPr>
            <a:endParaRPr lang="en-US" sz="2800" b="1"/>
          </a:p>
          <a:p>
            <a:pPr eaLnBrk="1" hangingPunct="1">
              <a:lnSpc>
                <a:spcPct val="25000"/>
              </a:lnSpc>
              <a:spcBef>
                <a:spcPct val="50000"/>
              </a:spcBef>
            </a:pPr>
            <a:r>
              <a:rPr lang="en-US" sz="2800" b="1"/>
              <a:t>  Table 1. </a:t>
            </a:r>
            <a:r>
              <a:rPr lang="en-US" sz="2800"/>
              <a:t>magna non (n=17)</a:t>
            </a:r>
          </a:p>
          <a:p>
            <a:pPr eaLnBrk="1" hangingPunct="1">
              <a:lnSpc>
                <a:spcPct val="25000"/>
              </a:lnSpc>
              <a:spcBef>
                <a:spcPct val="50000"/>
              </a:spcBef>
            </a:pPr>
            <a:r>
              <a:rPr lang="en-US" sz="2800"/>
              <a:t>   --------------------------------------------------------------------------------</a:t>
            </a:r>
          </a:p>
          <a:p>
            <a:pPr eaLnBrk="1" hangingPunct="1">
              <a:lnSpc>
                <a:spcPct val="25000"/>
              </a:lnSpc>
              <a:spcBef>
                <a:spcPct val="50000"/>
              </a:spcBef>
            </a:pPr>
            <a:r>
              <a:rPr lang="en-US" sz="2800"/>
              <a:t>    Characteristic	</a:t>
            </a:r>
          </a:p>
          <a:p>
            <a:pPr eaLnBrk="1" hangingPunct="1">
              <a:lnSpc>
                <a:spcPct val="25000"/>
              </a:lnSpc>
              <a:spcBef>
                <a:spcPct val="50000"/>
              </a:spcBef>
            </a:pPr>
            <a:r>
              <a:rPr lang="en-US" sz="2800"/>
              <a:t> ----------------------------------------------------------------------------------</a:t>
            </a:r>
          </a:p>
          <a:p>
            <a:pPr eaLnBrk="1" hangingPunct="1">
              <a:lnSpc>
                <a:spcPct val="50000"/>
              </a:lnSpc>
              <a:spcBef>
                <a:spcPct val="50000"/>
              </a:spcBef>
            </a:pPr>
            <a:r>
              <a:rPr lang="en-US" sz="2800"/>
              <a:t>     Age (years)	                              60.9 </a:t>
            </a:r>
            <a:r>
              <a:rPr lang="en-US" sz="2800" u="sng"/>
              <a:t>+</a:t>
            </a:r>
            <a:r>
              <a:rPr lang="en-US" sz="2800"/>
              <a:t> 9.2</a:t>
            </a:r>
          </a:p>
          <a:p>
            <a:pPr eaLnBrk="1" hangingPunct="1">
              <a:lnSpc>
                <a:spcPct val="50000"/>
              </a:lnSpc>
              <a:spcBef>
                <a:spcPct val="50000"/>
              </a:spcBef>
            </a:pPr>
            <a:r>
              <a:rPr lang="en-US" sz="2800"/>
              <a:t>     Parity*	                                     3</a:t>
            </a:r>
          </a:p>
          <a:p>
            <a:pPr eaLnBrk="1" hangingPunct="1">
              <a:lnSpc>
                <a:spcPct val="50000"/>
              </a:lnSpc>
              <a:spcBef>
                <a:spcPct val="50000"/>
              </a:spcBef>
            </a:pPr>
            <a:r>
              <a:rPr lang="en-US" sz="2800"/>
              <a:t>     Menopausal	                                17 (100)</a:t>
            </a:r>
          </a:p>
          <a:p>
            <a:pPr eaLnBrk="1" hangingPunct="1">
              <a:lnSpc>
                <a:spcPct val="50000"/>
              </a:lnSpc>
              <a:spcBef>
                <a:spcPct val="50000"/>
              </a:spcBef>
            </a:pPr>
            <a:r>
              <a:rPr lang="en-US" sz="2800"/>
              <a:t>     Hormone therapy	                                 9 (52.9)</a:t>
            </a:r>
          </a:p>
          <a:p>
            <a:pPr eaLnBrk="1" hangingPunct="1">
              <a:lnSpc>
                <a:spcPct val="50000"/>
              </a:lnSpc>
              <a:spcBef>
                <a:spcPct val="50000"/>
              </a:spcBef>
            </a:pPr>
            <a:r>
              <a:rPr lang="en-US" sz="2800"/>
              <a:t>     Previous posterior repair                                       7 (41.2)</a:t>
            </a:r>
          </a:p>
          <a:p>
            <a:pPr eaLnBrk="1" hangingPunct="1">
              <a:lnSpc>
                <a:spcPct val="50000"/>
              </a:lnSpc>
              <a:spcBef>
                <a:spcPct val="50000"/>
              </a:spcBef>
            </a:pPr>
            <a:r>
              <a:rPr lang="en-US" sz="2800"/>
              <a:t>     Defecatory symptoms	                                 9 (52.9)</a:t>
            </a:r>
          </a:p>
          <a:p>
            <a:pPr eaLnBrk="1" hangingPunct="1">
              <a:lnSpc>
                <a:spcPct val="50000"/>
              </a:lnSpc>
              <a:spcBef>
                <a:spcPct val="50000"/>
              </a:spcBef>
            </a:pPr>
            <a:r>
              <a:rPr lang="en-US" sz="2800"/>
              <a:t>     Bulge symptoms                                                  15 (88.2)</a:t>
            </a:r>
          </a:p>
          <a:p>
            <a:pPr eaLnBrk="1" hangingPunct="1">
              <a:lnSpc>
                <a:spcPct val="50000"/>
              </a:lnSpc>
              <a:spcBef>
                <a:spcPct val="50000"/>
              </a:spcBef>
            </a:pPr>
            <a:r>
              <a:rPr lang="en-US" sz="2800"/>
              <a:t>     POP-Q stage of posterior wall prolapse*                  2</a:t>
            </a:r>
          </a:p>
          <a:p>
            <a:pPr eaLnBrk="1" hangingPunct="1">
              <a:lnSpc>
                <a:spcPct val="50000"/>
              </a:lnSpc>
              <a:spcBef>
                <a:spcPct val="50000"/>
              </a:spcBef>
            </a:pPr>
            <a:r>
              <a:rPr lang="en-US" sz="2800"/>
              <a:t>     Point Ap on POP-Q*	                                  +1.0</a:t>
            </a:r>
          </a:p>
          <a:p>
            <a:pPr eaLnBrk="1" hangingPunct="1">
              <a:lnSpc>
                <a:spcPct val="50000"/>
              </a:lnSpc>
              <a:spcBef>
                <a:spcPct val="50000"/>
              </a:spcBef>
            </a:pPr>
            <a:r>
              <a:rPr lang="en-US" sz="2800"/>
              <a:t>     Concurrent urogynecologic procedures                 9 (52.9)</a:t>
            </a:r>
          </a:p>
          <a:p>
            <a:pPr eaLnBrk="1" hangingPunct="1">
              <a:lnSpc>
                <a:spcPct val="50000"/>
              </a:lnSpc>
              <a:spcBef>
                <a:spcPct val="50000"/>
              </a:spcBef>
            </a:pPr>
            <a:r>
              <a:rPr lang="en-US" sz="2800"/>
              <a:t>     Site-specific defect                                                 5 (29.4)    </a:t>
            </a:r>
          </a:p>
          <a:p>
            <a:pPr eaLnBrk="1" hangingPunct="1">
              <a:lnSpc>
                <a:spcPct val="25000"/>
              </a:lnSpc>
              <a:spcBef>
                <a:spcPct val="50000"/>
              </a:spcBef>
            </a:pPr>
            <a:r>
              <a:rPr lang="en-US" sz="2800"/>
              <a:t>  ---------------------------------------------------------------------------------</a:t>
            </a:r>
          </a:p>
          <a:p>
            <a:pPr eaLnBrk="1" hangingPunct="1">
              <a:lnSpc>
                <a:spcPct val="25000"/>
              </a:lnSpc>
              <a:spcBef>
                <a:spcPct val="50000"/>
              </a:spcBef>
            </a:pPr>
            <a:r>
              <a:rPr lang="en-US" sz="2800"/>
              <a:t>     Data are presented as mean </a:t>
            </a:r>
            <a:r>
              <a:rPr lang="en-US" sz="2800" u="sng"/>
              <a:t>+</a:t>
            </a:r>
            <a:r>
              <a:rPr lang="en-US" sz="2800"/>
              <a:t> standard deviation or n (%)            </a:t>
            </a:r>
          </a:p>
          <a:p>
            <a:pPr eaLnBrk="1" hangingPunct="1">
              <a:lnSpc>
                <a:spcPct val="50000"/>
              </a:lnSpc>
              <a:spcBef>
                <a:spcPct val="50000"/>
              </a:spcBef>
            </a:pPr>
            <a:r>
              <a:rPr lang="en-US" sz="2800"/>
              <a:t>     *Data presented as median</a:t>
            </a:r>
            <a:r>
              <a:rPr lang="en-US" sz="2400" b="1"/>
              <a:t>                     </a:t>
            </a:r>
          </a:p>
          <a:p>
            <a:pPr eaLnBrk="1" hangingPunct="1">
              <a:lnSpc>
                <a:spcPct val="50000"/>
              </a:lnSpc>
              <a:spcBef>
                <a:spcPct val="50000"/>
              </a:spcBef>
            </a:pPr>
            <a:endParaRPr lang="en-US" sz="2400" b="1"/>
          </a:p>
        </p:txBody>
      </p:sp>
      <p:sp>
        <p:nvSpPr>
          <p:cNvPr id="2066" name="Text Box 406"/>
          <p:cNvSpPr txBox="1">
            <a:spLocks noChangeArrowheads="1"/>
          </p:cNvSpPr>
          <p:nvPr/>
        </p:nvSpPr>
        <p:spPr bwMode="auto">
          <a:xfrm>
            <a:off x="22420262" y="5715000"/>
            <a:ext cx="10363200" cy="14652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i="1" dirty="0">
                <a:solidFill>
                  <a:srgbClr val="393939"/>
                </a:solidFill>
                <a:latin typeface="Gill Sans" pitchFamily="34" charset="0"/>
              </a:rPr>
              <a:t>Put your information here. Remember to size your font accordingly.</a:t>
            </a:r>
            <a:r>
              <a:rPr lang="en-US" sz="3400" i="1" dirty="0">
                <a:solidFill>
                  <a:srgbClr val="393939"/>
                </a:solidFill>
                <a:latin typeface="Gill Sans" pitchFamily="34" charset="0"/>
              </a:rPr>
              <a:t> </a:t>
            </a:r>
          </a:p>
        </p:txBody>
      </p:sp>
      <p:sp>
        <p:nvSpPr>
          <p:cNvPr id="2455" name="Text Box 407"/>
          <p:cNvSpPr txBox="1">
            <a:spLocks noChangeArrowheads="1"/>
          </p:cNvSpPr>
          <p:nvPr/>
        </p:nvSpPr>
        <p:spPr bwMode="auto">
          <a:xfrm>
            <a:off x="33662938" y="5791200"/>
            <a:ext cx="9686925" cy="171446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kern="1200" smtId="4294967295"/>
            </a:defPPr>
            <a:lvl1pPr defTabSz="4703763">
              <a:defRPr>
                <a:solidFill>
                  <a:schemeClr val="tx1"/>
                </a:solidFill>
                <a:latin typeface="Arial"/>
              </a:defRPr>
            </a:lvl1pPr>
            <a:lvl2pPr defTabSz="4703763">
              <a:defRPr>
                <a:solidFill>
                  <a:schemeClr val="tx1"/>
                </a:solidFill>
                <a:latin typeface="Arial"/>
              </a:defRPr>
            </a:lvl2pPr>
            <a:lvl3pPr defTabSz="4703763">
              <a:defRPr>
                <a:solidFill>
                  <a:schemeClr val="tx1"/>
                </a:solidFill>
                <a:latin typeface="Arial"/>
              </a:defRPr>
            </a:lvl3pPr>
            <a:lvl4pPr defTabSz="4703763">
              <a:defRPr>
                <a:solidFill>
                  <a:schemeClr val="tx1"/>
                </a:solidFill>
                <a:latin typeface="Arial"/>
              </a:defRPr>
            </a:lvl4pPr>
            <a:lvl5pPr defTabSz="4703763">
              <a:defRPr>
                <a:solidFill>
                  <a:schemeClr val="tx1"/>
                </a:solidFill>
                <a:latin typeface="Arial"/>
              </a:defRPr>
            </a:lvl5pPr>
            <a:lvl6pPr defTabSz="4703763" fontAlgn="base">
              <a:spcBef>
                <a:spcPct val="0"/>
              </a:spcBef>
              <a:spcAft>
                <a:spcPct val="0"/>
              </a:spcAft>
              <a:defRPr>
                <a:solidFill>
                  <a:schemeClr val="tx1"/>
                </a:solidFill>
                <a:latin typeface="Arial"/>
              </a:defRPr>
            </a:lvl6pPr>
            <a:lvl7pPr defTabSz="4703763" fontAlgn="base">
              <a:spcBef>
                <a:spcPct val="0"/>
              </a:spcBef>
              <a:spcAft>
                <a:spcPct val="0"/>
              </a:spcAft>
              <a:defRPr>
                <a:solidFill>
                  <a:schemeClr val="tx1"/>
                </a:solidFill>
                <a:latin typeface="Arial"/>
              </a:defRPr>
            </a:lvl7pPr>
            <a:lvl8pPr defTabSz="4703763" fontAlgn="base">
              <a:spcBef>
                <a:spcPct val="0"/>
              </a:spcBef>
              <a:spcAft>
                <a:spcPct val="0"/>
              </a:spcAft>
              <a:defRPr>
                <a:solidFill>
                  <a:schemeClr val="tx1"/>
                </a:solidFill>
                <a:latin typeface="Arial"/>
              </a:defRPr>
            </a:lvl8pPr>
            <a:lvl9pPr defTabSz="4703763" fontAlgn="base">
              <a:spcBef>
                <a:spcPct val="0"/>
              </a:spcBef>
              <a:spcAft>
                <a:spcPct val="0"/>
              </a:spcAft>
              <a:defRPr>
                <a:solidFill>
                  <a:schemeClr val="tx1"/>
                </a:solidFill>
                <a:latin typeface="Arial"/>
              </a:defRPr>
            </a:lvl9pPr>
          </a:lstStyle>
          <a:p>
            <a:pPr>
              <a:lnSpc>
                <a:spcPct val="110000"/>
              </a:lnSpc>
              <a:defRPr/>
            </a:pPr>
            <a:r>
              <a:rPr lang="en-US" sz="4200" i="1" dirty="0">
                <a:solidFill>
                  <a:srgbClr val="393939"/>
                </a:solidFill>
                <a:latin typeface="Gill Sans" pitchFamily="34" charset="0"/>
              </a:rPr>
              <a:t>Insert your text here. Remember, you can adjust the font size to fit your text. Insert your text here. You can place your organizations logos on either side of the title of the poster. Insert your text here. You can place your organizations logos on either side of the title of the poster. Insert your text here. Remember to size your font to fit your information into the space. The larger your font, the easier it will be for others to read your poster. Insert your text here. Remember to size your font to fit your information into the space. The larger your font, the easier it will be for others to read your poster. Insert your text here. You can place your organizations logos on either side of the title of the poster. </a:t>
            </a:r>
          </a:p>
          <a:p>
            <a:pPr marL="571500" indent="-571500">
              <a:lnSpc>
                <a:spcPct val="110000"/>
              </a:lnSpc>
              <a:buFont typeface="Arial" pitchFamily="34" charset="0"/>
              <a:buChar char="•"/>
              <a:defRPr/>
            </a:pPr>
            <a:r>
              <a:rPr lang="en-US" sz="4200" i="1" dirty="0">
                <a:solidFill>
                  <a:srgbClr val="393939"/>
                </a:solidFill>
                <a:latin typeface="Gill Sans" pitchFamily="34" charset="0"/>
              </a:rPr>
              <a:t>Insert your text here. Remember, you can adjust the font size to fit your text. Insert your text here. </a:t>
            </a:r>
          </a:p>
          <a:p>
            <a:pPr marL="571500" indent="-571500">
              <a:lnSpc>
                <a:spcPct val="110000"/>
              </a:lnSpc>
              <a:buFont typeface="Arial" pitchFamily="34" charset="0"/>
              <a:buChar char="•"/>
              <a:defRPr/>
            </a:pPr>
            <a:r>
              <a:rPr lang="en-US" sz="4200" i="1" dirty="0">
                <a:solidFill>
                  <a:srgbClr val="393939"/>
                </a:solidFill>
                <a:latin typeface="Gill Sans" pitchFamily="34" charset="0"/>
              </a:rPr>
              <a:t>You can place your organizations logos on either side of the title of the poster. Insert your text here. You can place your organizations logos on either side of the title of the poster. </a:t>
            </a:r>
          </a:p>
        </p:txBody>
      </p:sp>
      <p:sp>
        <p:nvSpPr>
          <p:cNvPr id="2068" name="Text Box 408"/>
          <p:cNvSpPr txBox="1">
            <a:spLocks noChangeArrowheads="1"/>
          </p:cNvSpPr>
          <p:nvPr/>
        </p:nvSpPr>
        <p:spPr bwMode="auto">
          <a:xfrm>
            <a:off x="22555200" y="16916400"/>
            <a:ext cx="10160000" cy="2286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71450" tIns="85725" rIns="171450" bIns="85725"/>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i="1" dirty="0">
                <a:solidFill>
                  <a:srgbClr val="393939"/>
                </a:solidFill>
                <a:latin typeface="Gill Sans" pitchFamily="34" charset="0"/>
              </a:rPr>
              <a:t>Insert your text here. Remember, you can change template colors to suit your own taste or institution colors. The graphic can be replaced with several smaller graphics.</a:t>
            </a:r>
            <a:endParaRPr lang="en-US" sz="10000" i="1" dirty="0">
              <a:solidFill>
                <a:srgbClr val="393939"/>
              </a:solidFill>
              <a:latin typeface="Gill Sans" pitchFamily="34" charset="0"/>
            </a:endParaRPr>
          </a:p>
        </p:txBody>
      </p:sp>
      <p:sp>
        <p:nvSpPr>
          <p:cNvPr id="2069" name="Rectangle 409"/>
          <p:cNvSpPr>
            <a:spLocks noChangeArrowheads="1"/>
          </p:cNvSpPr>
          <p:nvPr/>
        </p:nvSpPr>
        <p:spPr bwMode="auto">
          <a:xfrm>
            <a:off x="11310938" y="23164800"/>
            <a:ext cx="4741862" cy="3632200"/>
          </a:xfrm>
          <a:prstGeom prst="rect">
            <a:avLst/>
          </a:prstGeom>
          <a:solidFill>
            <a:schemeClr val="bg1"/>
          </a:solidFill>
          <a:ln w="9525">
            <a:solidFill>
              <a:schemeClr val="tx1"/>
            </a:solidFill>
            <a:miter lim="800000"/>
          </a:ln>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kern="1200" smtId="4294967295"/>
            </a:defPPr>
          </a:lstStyle>
          <a:p>
            <a:endParaRPr lang="en-US"/>
          </a:p>
        </p:txBody>
      </p:sp>
      <p:sp>
        <p:nvSpPr>
          <p:cNvPr id="2070" name="Rectangle 410"/>
          <p:cNvSpPr>
            <a:spLocks noChangeArrowheads="1"/>
          </p:cNvSpPr>
          <p:nvPr/>
        </p:nvSpPr>
        <p:spPr bwMode="auto">
          <a:xfrm rot="5400000">
            <a:off x="11895138" y="25909588"/>
            <a:ext cx="762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800">
                <a:solidFill>
                  <a:srgbClr val="000000"/>
                </a:solidFill>
              </a:rPr>
              <a:t>(</a:t>
            </a:r>
            <a:endParaRPr lang="en-US" sz="9200"/>
          </a:p>
        </p:txBody>
      </p:sp>
      <p:grpSp>
        <p:nvGrpSpPr>
          <p:cNvPr id="2071" name="Group 411"/>
          <p:cNvGrpSpPr/>
          <p:nvPr/>
        </p:nvGrpSpPr>
        <p:grpSpPr>
          <a:xfrm>
            <a:off x="11518900" y="23504525"/>
            <a:ext cx="4214813" cy="3775075"/>
            <a:chOff x="11303" y="7942"/>
            <a:chExt cx="6502" cy="4899"/>
          </a:xfrm>
        </p:grpSpPr>
        <p:sp>
          <p:nvSpPr>
            <p:cNvPr id="2377" name="Rectangle 412"/>
            <p:cNvSpPr>
              <a:spLocks noChangeArrowheads="1"/>
            </p:cNvSpPr>
            <p:nvPr/>
          </p:nvSpPr>
          <p:spPr bwMode="auto">
            <a:xfrm>
              <a:off x="12172" y="8997"/>
              <a:ext cx="570" cy="2465"/>
            </a:xfrm>
            <a:prstGeom prst="rect">
              <a:avLst/>
            </a:prstGeom>
            <a:solidFill>
              <a:schemeClr val="accent2">
                <a:lumMod val="75000"/>
              </a:schemeClr>
            </a:solidFill>
            <a:ln w="28575">
              <a:solidFill>
                <a:srgbClr val="000000"/>
              </a:solidFill>
              <a:miter lim="800000"/>
            </a:ln>
          </p:spPr>
          <p:txBody>
            <a:bodyPr/>
            <a:lstStyle>
              <a:defPPr>
                <a:defRPr kern="1200" smtId="4294967295"/>
              </a:defPPr>
            </a:lstStyle>
            <a:p>
              <a:endParaRPr lang="en-US"/>
            </a:p>
          </p:txBody>
        </p:sp>
        <p:sp>
          <p:nvSpPr>
            <p:cNvPr id="2378" name="Rectangle 413"/>
            <p:cNvSpPr>
              <a:spLocks noChangeArrowheads="1"/>
            </p:cNvSpPr>
            <p:nvPr/>
          </p:nvSpPr>
          <p:spPr bwMode="auto">
            <a:xfrm>
              <a:off x="13595" y="8370"/>
              <a:ext cx="572" cy="3092"/>
            </a:xfrm>
            <a:prstGeom prst="rect">
              <a:avLst/>
            </a:prstGeom>
            <a:solidFill>
              <a:schemeClr val="accent2">
                <a:lumMod val="75000"/>
              </a:schemeClr>
            </a:solidFill>
            <a:ln w="28575">
              <a:solidFill>
                <a:srgbClr val="000000"/>
              </a:solidFill>
              <a:miter lim="800000"/>
            </a:ln>
          </p:spPr>
          <p:txBody>
            <a:bodyPr/>
            <a:lstStyle>
              <a:defPPr>
                <a:defRPr kern="1200" smtId="4294967295"/>
              </a:defPPr>
            </a:lstStyle>
            <a:p>
              <a:endParaRPr lang="en-US"/>
            </a:p>
          </p:txBody>
        </p:sp>
        <p:sp>
          <p:nvSpPr>
            <p:cNvPr id="2379" name="Rectangle 414"/>
            <p:cNvSpPr>
              <a:spLocks noChangeArrowheads="1"/>
            </p:cNvSpPr>
            <p:nvPr/>
          </p:nvSpPr>
          <p:spPr bwMode="auto">
            <a:xfrm>
              <a:off x="15020" y="9533"/>
              <a:ext cx="570" cy="1929"/>
            </a:xfrm>
            <a:prstGeom prst="rect">
              <a:avLst/>
            </a:prstGeom>
            <a:solidFill>
              <a:schemeClr val="accent2">
                <a:lumMod val="75000"/>
              </a:schemeClr>
            </a:solidFill>
            <a:ln w="28575">
              <a:solidFill>
                <a:srgbClr val="000000"/>
              </a:solidFill>
              <a:miter lim="800000"/>
            </a:ln>
          </p:spPr>
          <p:txBody>
            <a:bodyPr/>
            <a:lstStyle>
              <a:defPPr>
                <a:defRPr kern="1200" smtId="4294967295"/>
              </a:defPPr>
            </a:lstStyle>
            <a:p>
              <a:endParaRPr lang="en-US"/>
            </a:p>
          </p:txBody>
        </p:sp>
        <p:sp>
          <p:nvSpPr>
            <p:cNvPr id="2380" name="Rectangle 415"/>
            <p:cNvSpPr>
              <a:spLocks noChangeArrowheads="1"/>
            </p:cNvSpPr>
            <p:nvPr/>
          </p:nvSpPr>
          <p:spPr bwMode="auto">
            <a:xfrm>
              <a:off x="16443" y="9003"/>
              <a:ext cx="570" cy="2459"/>
            </a:xfrm>
            <a:prstGeom prst="rect">
              <a:avLst/>
            </a:prstGeom>
            <a:solidFill>
              <a:schemeClr val="accent2">
                <a:lumMod val="75000"/>
              </a:schemeClr>
            </a:solidFill>
            <a:ln w="28575">
              <a:solidFill>
                <a:srgbClr val="000000"/>
              </a:solidFill>
              <a:miter lim="800000"/>
            </a:ln>
          </p:spPr>
          <p:txBody>
            <a:bodyPr/>
            <a:lstStyle>
              <a:defPPr>
                <a:defRPr kern="1200" smtId="4294967295"/>
              </a:defPPr>
            </a:lstStyle>
            <a:p>
              <a:endParaRPr lang="en-US"/>
            </a:p>
          </p:txBody>
        </p:sp>
        <p:sp>
          <p:nvSpPr>
            <p:cNvPr id="2381" name="Line 416"/>
            <p:cNvSpPr>
              <a:spLocks noChangeShapeType="1"/>
            </p:cNvSpPr>
            <p:nvPr/>
          </p:nvSpPr>
          <p:spPr bwMode="auto">
            <a:xfrm flipV="1">
              <a:off x="12457" y="8807"/>
              <a:ext cx="1" cy="190"/>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82" name="Line 417"/>
            <p:cNvSpPr>
              <a:spLocks noChangeShapeType="1"/>
            </p:cNvSpPr>
            <p:nvPr/>
          </p:nvSpPr>
          <p:spPr bwMode="auto">
            <a:xfrm>
              <a:off x="12434" y="8807"/>
              <a:ext cx="48" cy="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83" name="Line 418"/>
            <p:cNvSpPr>
              <a:spLocks noChangeShapeType="1"/>
            </p:cNvSpPr>
            <p:nvPr/>
          </p:nvSpPr>
          <p:spPr bwMode="auto">
            <a:xfrm flipV="1">
              <a:off x="13880" y="8230"/>
              <a:ext cx="1" cy="140"/>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84" name="Line 419"/>
            <p:cNvSpPr>
              <a:spLocks noChangeShapeType="1"/>
            </p:cNvSpPr>
            <p:nvPr/>
          </p:nvSpPr>
          <p:spPr bwMode="auto">
            <a:xfrm>
              <a:off x="13857" y="8230"/>
              <a:ext cx="48" cy="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85" name="Line 420"/>
            <p:cNvSpPr>
              <a:spLocks noChangeShapeType="1"/>
            </p:cNvSpPr>
            <p:nvPr/>
          </p:nvSpPr>
          <p:spPr bwMode="auto">
            <a:xfrm flipV="1">
              <a:off x="15305" y="9294"/>
              <a:ext cx="1" cy="239"/>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86" name="Line 421"/>
            <p:cNvSpPr>
              <a:spLocks noChangeShapeType="1"/>
            </p:cNvSpPr>
            <p:nvPr/>
          </p:nvSpPr>
          <p:spPr bwMode="auto">
            <a:xfrm>
              <a:off x="15283" y="9294"/>
              <a:ext cx="47" cy="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87" name="Line 422"/>
            <p:cNvSpPr>
              <a:spLocks noChangeShapeType="1"/>
            </p:cNvSpPr>
            <p:nvPr/>
          </p:nvSpPr>
          <p:spPr bwMode="auto">
            <a:xfrm flipV="1">
              <a:off x="16728" y="8715"/>
              <a:ext cx="1" cy="288"/>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88" name="Line 423"/>
            <p:cNvSpPr>
              <a:spLocks noChangeShapeType="1"/>
            </p:cNvSpPr>
            <p:nvPr/>
          </p:nvSpPr>
          <p:spPr bwMode="auto">
            <a:xfrm>
              <a:off x="16706" y="8715"/>
              <a:ext cx="47" cy="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89" name="Line 424"/>
            <p:cNvSpPr>
              <a:spLocks noChangeShapeType="1"/>
            </p:cNvSpPr>
            <p:nvPr/>
          </p:nvSpPr>
          <p:spPr bwMode="auto">
            <a:xfrm>
              <a:off x="12457" y="8997"/>
              <a:ext cx="1" cy="187"/>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90" name="Line 425"/>
            <p:cNvSpPr>
              <a:spLocks noChangeShapeType="1"/>
            </p:cNvSpPr>
            <p:nvPr/>
          </p:nvSpPr>
          <p:spPr bwMode="auto">
            <a:xfrm>
              <a:off x="12434" y="9184"/>
              <a:ext cx="48" cy="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91" name="Line 426"/>
            <p:cNvSpPr>
              <a:spLocks noChangeShapeType="1"/>
            </p:cNvSpPr>
            <p:nvPr/>
          </p:nvSpPr>
          <p:spPr bwMode="auto">
            <a:xfrm>
              <a:off x="13880" y="8370"/>
              <a:ext cx="1" cy="140"/>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92" name="Line 427"/>
            <p:cNvSpPr>
              <a:spLocks noChangeShapeType="1"/>
            </p:cNvSpPr>
            <p:nvPr/>
          </p:nvSpPr>
          <p:spPr bwMode="auto">
            <a:xfrm>
              <a:off x="13857" y="8510"/>
              <a:ext cx="48" cy="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93" name="Line 428"/>
            <p:cNvSpPr>
              <a:spLocks noChangeShapeType="1"/>
            </p:cNvSpPr>
            <p:nvPr/>
          </p:nvSpPr>
          <p:spPr bwMode="auto">
            <a:xfrm>
              <a:off x="15305" y="9533"/>
              <a:ext cx="1" cy="239"/>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94" name="Line 429"/>
            <p:cNvSpPr>
              <a:spLocks noChangeShapeType="1"/>
            </p:cNvSpPr>
            <p:nvPr/>
          </p:nvSpPr>
          <p:spPr bwMode="auto">
            <a:xfrm>
              <a:off x="15283" y="9772"/>
              <a:ext cx="47" cy="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95" name="Line 430"/>
            <p:cNvSpPr>
              <a:spLocks noChangeShapeType="1"/>
            </p:cNvSpPr>
            <p:nvPr/>
          </p:nvSpPr>
          <p:spPr bwMode="auto">
            <a:xfrm>
              <a:off x="16728" y="9003"/>
              <a:ext cx="1" cy="289"/>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96" name="Line 431"/>
            <p:cNvSpPr>
              <a:spLocks noChangeShapeType="1"/>
            </p:cNvSpPr>
            <p:nvPr/>
          </p:nvSpPr>
          <p:spPr bwMode="auto">
            <a:xfrm>
              <a:off x="16706" y="9292"/>
              <a:ext cx="47" cy="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97" name="Line 432"/>
            <p:cNvSpPr>
              <a:spLocks noChangeShapeType="1"/>
            </p:cNvSpPr>
            <p:nvPr/>
          </p:nvSpPr>
          <p:spPr bwMode="auto">
            <a:xfrm>
              <a:off x="11745" y="8010"/>
              <a:ext cx="1" cy="3452"/>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98" name="Line 433"/>
            <p:cNvSpPr>
              <a:spLocks noChangeShapeType="1"/>
            </p:cNvSpPr>
            <p:nvPr/>
          </p:nvSpPr>
          <p:spPr bwMode="auto">
            <a:xfrm>
              <a:off x="11709" y="11462"/>
              <a:ext cx="36" cy="1"/>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99" name="Line 434"/>
            <p:cNvSpPr>
              <a:spLocks noChangeShapeType="1"/>
            </p:cNvSpPr>
            <p:nvPr/>
          </p:nvSpPr>
          <p:spPr bwMode="auto">
            <a:xfrm>
              <a:off x="11709" y="10968"/>
              <a:ext cx="36" cy="1"/>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400" name="Line 435"/>
            <p:cNvSpPr>
              <a:spLocks noChangeShapeType="1"/>
            </p:cNvSpPr>
            <p:nvPr/>
          </p:nvSpPr>
          <p:spPr bwMode="auto">
            <a:xfrm>
              <a:off x="11709" y="10475"/>
              <a:ext cx="36" cy="1"/>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401" name="Line 436"/>
            <p:cNvSpPr>
              <a:spLocks noChangeShapeType="1"/>
            </p:cNvSpPr>
            <p:nvPr/>
          </p:nvSpPr>
          <p:spPr bwMode="auto">
            <a:xfrm>
              <a:off x="11709" y="9981"/>
              <a:ext cx="36" cy="1"/>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402" name="Line 437"/>
            <p:cNvSpPr>
              <a:spLocks noChangeShapeType="1"/>
            </p:cNvSpPr>
            <p:nvPr/>
          </p:nvSpPr>
          <p:spPr bwMode="auto">
            <a:xfrm>
              <a:off x="11709" y="9490"/>
              <a:ext cx="36" cy="1"/>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403" name="Line 438"/>
            <p:cNvSpPr>
              <a:spLocks noChangeShapeType="1"/>
            </p:cNvSpPr>
            <p:nvPr/>
          </p:nvSpPr>
          <p:spPr bwMode="auto">
            <a:xfrm>
              <a:off x="11709" y="8997"/>
              <a:ext cx="36" cy="1"/>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404" name="Line 439"/>
            <p:cNvSpPr>
              <a:spLocks noChangeShapeType="1"/>
            </p:cNvSpPr>
            <p:nvPr/>
          </p:nvSpPr>
          <p:spPr bwMode="auto">
            <a:xfrm>
              <a:off x="11709" y="8503"/>
              <a:ext cx="36" cy="1"/>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405" name="Line 440"/>
            <p:cNvSpPr>
              <a:spLocks noChangeShapeType="1"/>
            </p:cNvSpPr>
            <p:nvPr/>
          </p:nvSpPr>
          <p:spPr bwMode="auto">
            <a:xfrm>
              <a:off x="11709" y="8010"/>
              <a:ext cx="36" cy="1"/>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406" name="Line 441"/>
            <p:cNvSpPr>
              <a:spLocks noChangeShapeType="1"/>
            </p:cNvSpPr>
            <p:nvPr/>
          </p:nvSpPr>
          <p:spPr bwMode="auto">
            <a:xfrm>
              <a:off x="11745" y="11462"/>
              <a:ext cx="5695" cy="1"/>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407" name="Line 442"/>
            <p:cNvSpPr>
              <a:spLocks noChangeShapeType="1"/>
            </p:cNvSpPr>
            <p:nvPr/>
          </p:nvSpPr>
          <p:spPr bwMode="auto">
            <a:xfrm flipV="1">
              <a:off x="11745" y="11462"/>
              <a:ext cx="1" cy="3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408" name="Line 443"/>
            <p:cNvSpPr>
              <a:spLocks noChangeShapeType="1"/>
            </p:cNvSpPr>
            <p:nvPr/>
          </p:nvSpPr>
          <p:spPr bwMode="auto">
            <a:xfrm flipV="1">
              <a:off x="13168" y="11462"/>
              <a:ext cx="1" cy="3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409" name="Line 444"/>
            <p:cNvSpPr>
              <a:spLocks noChangeShapeType="1"/>
            </p:cNvSpPr>
            <p:nvPr/>
          </p:nvSpPr>
          <p:spPr bwMode="auto">
            <a:xfrm flipV="1">
              <a:off x="14594" y="11462"/>
              <a:ext cx="1" cy="3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410" name="Line 445"/>
            <p:cNvSpPr>
              <a:spLocks noChangeShapeType="1"/>
            </p:cNvSpPr>
            <p:nvPr/>
          </p:nvSpPr>
          <p:spPr bwMode="auto">
            <a:xfrm flipV="1">
              <a:off x="16017" y="11462"/>
              <a:ext cx="1" cy="3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411" name="Line 446"/>
            <p:cNvSpPr>
              <a:spLocks noChangeShapeType="1"/>
            </p:cNvSpPr>
            <p:nvPr/>
          </p:nvSpPr>
          <p:spPr bwMode="auto">
            <a:xfrm flipV="1">
              <a:off x="17440" y="11462"/>
              <a:ext cx="1" cy="3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412" name="Rectangle 447"/>
            <p:cNvSpPr>
              <a:spLocks noChangeArrowheads="1"/>
            </p:cNvSpPr>
            <p:nvPr/>
          </p:nvSpPr>
          <p:spPr bwMode="auto">
            <a:xfrm>
              <a:off x="11594" y="11393"/>
              <a:ext cx="153"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0</a:t>
              </a:r>
              <a:endParaRPr lang="en-US" sz="9200"/>
            </a:p>
          </p:txBody>
        </p:sp>
        <p:sp>
          <p:nvSpPr>
            <p:cNvPr id="2413" name="Rectangle 448"/>
            <p:cNvSpPr>
              <a:spLocks noChangeArrowheads="1"/>
            </p:cNvSpPr>
            <p:nvPr/>
          </p:nvSpPr>
          <p:spPr bwMode="auto">
            <a:xfrm>
              <a:off x="11533" y="10900"/>
              <a:ext cx="307"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20</a:t>
              </a:r>
              <a:endParaRPr lang="en-US" sz="9200"/>
            </a:p>
          </p:txBody>
        </p:sp>
        <p:sp>
          <p:nvSpPr>
            <p:cNvPr id="2414" name="Rectangle 449"/>
            <p:cNvSpPr>
              <a:spLocks noChangeArrowheads="1"/>
            </p:cNvSpPr>
            <p:nvPr/>
          </p:nvSpPr>
          <p:spPr bwMode="auto">
            <a:xfrm>
              <a:off x="11533" y="10408"/>
              <a:ext cx="307"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40</a:t>
              </a:r>
              <a:endParaRPr lang="en-US" sz="9200"/>
            </a:p>
          </p:txBody>
        </p:sp>
        <p:sp>
          <p:nvSpPr>
            <p:cNvPr id="2415" name="Rectangle 450"/>
            <p:cNvSpPr>
              <a:spLocks noChangeArrowheads="1"/>
            </p:cNvSpPr>
            <p:nvPr/>
          </p:nvSpPr>
          <p:spPr bwMode="auto">
            <a:xfrm>
              <a:off x="11533" y="9916"/>
              <a:ext cx="307"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60</a:t>
              </a:r>
              <a:endParaRPr lang="en-US" sz="9200"/>
            </a:p>
          </p:txBody>
        </p:sp>
        <p:sp>
          <p:nvSpPr>
            <p:cNvPr id="2416" name="Rectangle 451"/>
            <p:cNvSpPr>
              <a:spLocks noChangeArrowheads="1"/>
            </p:cNvSpPr>
            <p:nvPr/>
          </p:nvSpPr>
          <p:spPr bwMode="auto">
            <a:xfrm>
              <a:off x="11533" y="9421"/>
              <a:ext cx="307"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80</a:t>
              </a:r>
              <a:endParaRPr lang="en-US" sz="9200"/>
            </a:p>
          </p:txBody>
        </p:sp>
        <p:sp>
          <p:nvSpPr>
            <p:cNvPr id="2417" name="Rectangle 452"/>
            <p:cNvSpPr>
              <a:spLocks noChangeArrowheads="1"/>
            </p:cNvSpPr>
            <p:nvPr/>
          </p:nvSpPr>
          <p:spPr bwMode="auto">
            <a:xfrm>
              <a:off x="11470" y="8929"/>
              <a:ext cx="46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100</a:t>
              </a:r>
              <a:endParaRPr lang="en-US" sz="9200"/>
            </a:p>
          </p:txBody>
        </p:sp>
        <p:sp>
          <p:nvSpPr>
            <p:cNvPr id="2418" name="Rectangle 453"/>
            <p:cNvSpPr>
              <a:spLocks noChangeArrowheads="1"/>
            </p:cNvSpPr>
            <p:nvPr/>
          </p:nvSpPr>
          <p:spPr bwMode="auto">
            <a:xfrm>
              <a:off x="11470" y="8434"/>
              <a:ext cx="46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120</a:t>
              </a:r>
              <a:endParaRPr lang="en-US" sz="9200"/>
            </a:p>
          </p:txBody>
        </p:sp>
        <p:sp>
          <p:nvSpPr>
            <p:cNvPr id="2419" name="Rectangle 454"/>
            <p:cNvSpPr>
              <a:spLocks noChangeArrowheads="1"/>
            </p:cNvSpPr>
            <p:nvPr/>
          </p:nvSpPr>
          <p:spPr bwMode="auto">
            <a:xfrm>
              <a:off x="11470" y="7942"/>
              <a:ext cx="46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140</a:t>
              </a:r>
              <a:endParaRPr lang="en-US" sz="9200"/>
            </a:p>
          </p:txBody>
        </p:sp>
        <p:sp>
          <p:nvSpPr>
            <p:cNvPr id="2420" name="Rectangle 455"/>
            <p:cNvSpPr>
              <a:spLocks noChangeArrowheads="1"/>
            </p:cNvSpPr>
            <p:nvPr/>
          </p:nvSpPr>
          <p:spPr bwMode="auto">
            <a:xfrm>
              <a:off x="12179" y="11566"/>
              <a:ext cx="1367"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CONTROL</a:t>
              </a:r>
              <a:endParaRPr lang="en-US" sz="9200"/>
            </a:p>
          </p:txBody>
        </p:sp>
        <p:sp>
          <p:nvSpPr>
            <p:cNvPr id="2421" name="Rectangle 456"/>
            <p:cNvSpPr>
              <a:spLocks noChangeArrowheads="1"/>
            </p:cNvSpPr>
            <p:nvPr/>
          </p:nvSpPr>
          <p:spPr bwMode="auto">
            <a:xfrm>
              <a:off x="13763" y="11566"/>
              <a:ext cx="586"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HCY</a:t>
              </a:r>
              <a:endParaRPr lang="en-US" sz="9200"/>
            </a:p>
          </p:txBody>
        </p:sp>
        <p:sp>
          <p:nvSpPr>
            <p:cNvPr id="2422" name="Rectangle 457"/>
            <p:cNvSpPr>
              <a:spLocks noChangeArrowheads="1"/>
            </p:cNvSpPr>
            <p:nvPr/>
          </p:nvSpPr>
          <p:spPr bwMode="auto">
            <a:xfrm>
              <a:off x="15185" y="11566"/>
              <a:ext cx="601"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RSG</a:t>
              </a:r>
              <a:endParaRPr lang="en-US" sz="9200"/>
            </a:p>
          </p:txBody>
        </p:sp>
        <p:sp>
          <p:nvSpPr>
            <p:cNvPr id="2423" name="Rectangle 458"/>
            <p:cNvSpPr>
              <a:spLocks noChangeArrowheads="1"/>
            </p:cNvSpPr>
            <p:nvPr/>
          </p:nvSpPr>
          <p:spPr bwMode="auto">
            <a:xfrm>
              <a:off x="16458" y="11566"/>
              <a:ext cx="1347"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HCY+RSG</a:t>
              </a:r>
              <a:endParaRPr lang="en-US" sz="9200"/>
            </a:p>
          </p:txBody>
        </p:sp>
        <p:sp>
          <p:nvSpPr>
            <p:cNvPr id="2424" name="Rectangle 459"/>
            <p:cNvSpPr>
              <a:spLocks noChangeArrowheads="1"/>
            </p:cNvSpPr>
            <p:nvPr/>
          </p:nvSpPr>
          <p:spPr bwMode="auto">
            <a:xfrm rot="-5400000">
              <a:off x="10384" y="11923"/>
              <a:ext cx="1837"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lIns="0" tIns="0" rIns="0" bIns="0">
              <a:spAutoFit/>
            </a:bodyPr>
            <a:lstStyle>
              <a:defPPr>
                <a:defRPr kern="1200" smtId="4294967295"/>
              </a:defPPr>
            </a:lstStyle>
            <a:p>
              <a:pPr defTabSz="4703763"/>
              <a:endParaRPr lang="en-US" sz="9200"/>
            </a:p>
          </p:txBody>
        </p:sp>
        <p:sp>
          <p:nvSpPr>
            <p:cNvPr id="2425" name="Rectangle 460"/>
            <p:cNvSpPr>
              <a:spLocks noChangeArrowheads="1"/>
            </p:cNvSpPr>
            <p:nvPr/>
          </p:nvSpPr>
          <p:spPr bwMode="auto">
            <a:xfrm>
              <a:off x="16702" y="8476"/>
              <a:ext cx="210" cy="3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900" b="1">
                  <a:solidFill>
                    <a:srgbClr val="000000"/>
                  </a:solidFill>
                </a:rPr>
                <a:t>#</a:t>
              </a:r>
              <a:endParaRPr lang="en-US" sz="9200"/>
            </a:p>
          </p:txBody>
        </p:sp>
        <p:sp>
          <p:nvSpPr>
            <p:cNvPr id="2426" name="Rectangle 461"/>
            <p:cNvSpPr>
              <a:spLocks noChangeArrowheads="1"/>
            </p:cNvSpPr>
            <p:nvPr/>
          </p:nvSpPr>
          <p:spPr bwMode="auto">
            <a:xfrm>
              <a:off x="15256" y="9123"/>
              <a:ext cx="292" cy="3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900" b="1">
                  <a:solidFill>
                    <a:srgbClr val="000000"/>
                  </a:solidFill>
                </a:rPr>
                <a:t>**</a:t>
              </a:r>
              <a:endParaRPr lang="en-US" sz="9200"/>
            </a:p>
          </p:txBody>
        </p:sp>
        <p:sp>
          <p:nvSpPr>
            <p:cNvPr id="2427" name="Rectangle 462"/>
            <p:cNvSpPr>
              <a:spLocks noChangeArrowheads="1"/>
            </p:cNvSpPr>
            <p:nvPr/>
          </p:nvSpPr>
          <p:spPr bwMode="auto">
            <a:xfrm>
              <a:off x="13857" y="8053"/>
              <a:ext cx="146" cy="3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900" b="1">
                  <a:solidFill>
                    <a:srgbClr val="000000"/>
                  </a:solidFill>
                </a:rPr>
                <a:t>*</a:t>
              </a:r>
              <a:endParaRPr lang="en-US" sz="9200"/>
            </a:p>
          </p:txBody>
        </p:sp>
      </p:grpSp>
      <p:sp>
        <p:nvSpPr>
          <p:cNvPr id="2072" name="Rectangle 463"/>
          <p:cNvSpPr>
            <a:spLocks noChangeArrowheads="1"/>
          </p:cNvSpPr>
          <p:nvPr/>
        </p:nvSpPr>
        <p:spPr bwMode="auto">
          <a:xfrm rot="5400000">
            <a:off x="11895138" y="25909588"/>
            <a:ext cx="762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800">
                <a:solidFill>
                  <a:srgbClr val="000000"/>
                </a:solidFill>
              </a:rPr>
              <a:t>(</a:t>
            </a:r>
            <a:endParaRPr lang="en-US" sz="9200"/>
          </a:p>
        </p:txBody>
      </p:sp>
      <p:sp>
        <p:nvSpPr>
          <p:cNvPr id="2073" name="Text Box 464"/>
          <p:cNvSpPr txBox="1">
            <a:spLocks noChangeArrowheads="1"/>
          </p:cNvSpPr>
          <p:nvPr/>
        </p:nvSpPr>
        <p:spPr bwMode="auto">
          <a:xfrm>
            <a:off x="11496675" y="27079575"/>
            <a:ext cx="3868738" cy="5540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r>
              <a:rPr lang="en-US">
                <a:latin typeface="Gill Sans" pitchFamily="34" charset="0"/>
              </a:rPr>
              <a:t>Figure 1. Name of chart</a:t>
            </a:r>
          </a:p>
        </p:txBody>
      </p:sp>
      <p:sp>
        <p:nvSpPr>
          <p:cNvPr id="2074" name="Rectangle 465"/>
          <p:cNvSpPr>
            <a:spLocks noChangeArrowheads="1"/>
          </p:cNvSpPr>
          <p:nvPr/>
        </p:nvSpPr>
        <p:spPr bwMode="auto">
          <a:xfrm>
            <a:off x="16370300" y="23164800"/>
            <a:ext cx="4741863" cy="3632200"/>
          </a:xfrm>
          <a:prstGeom prst="rect">
            <a:avLst/>
          </a:prstGeom>
          <a:solidFill>
            <a:schemeClr val="bg1"/>
          </a:solidFill>
          <a:ln w="9525">
            <a:solidFill>
              <a:schemeClr val="tx1"/>
            </a:solidFill>
            <a:miter lim="800000"/>
          </a:ln>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kern="1200" smtId="4294967295"/>
            </a:defPPr>
          </a:lstStyle>
          <a:p>
            <a:endParaRPr lang="en-US"/>
          </a:p>
        </p:txBody>
      </p:sp>
      <p:sp>
        <p:nvSpPr>
          <p:cNvPr id="2075" name="AutoShape 466"/>
          <p:cNvSpPr>
            <a:spLocks noChangeAspect="1" noChangeArrowheads="1" noTextEdit="1"/>
          </p:cNvSpPr>
          <p:nvPr/>
        </p:nvSpPr>
        <p:spPr bwMode="auto">
          <a:xfrm>
            <a:off x="17176750" y="23391812"/>
            <a:ext cx="3530600" cy="329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grpSp>
        <p:nvGrpSpPr>
          <p:cNvPr id="2076" name="Group 467"/>
          <p:cNvGrpSpPr/>
          <p:nvPr/>
        </p:nvGrpSpPr>
        <p:grpSpPr>
          <a:xfrm>
            <a:off x="16722725" y="23504525"/>
            <a:ext cx="4540250" cy="2946400"/>
            <a:chOff x="16419" y="7966"/>
            <a:chExt cx="3458" cy="2057"/>
          </a:xfrm>
        </p:grpSpPr>
        <p:sp>
          <p:nvSpPr>
            <p:cNvPr id="2336" name="Rectangle 468"/>
            <p:cNvSpPr>
              <a:spLocks noChangeArrowheads="1"/>
            </p:cNvSpPr>
            <p:nvPr/>
          </p:nvSpPr>
          <p:spPr bwMode="auto">
            <a:xfrm>
              <a:off x="16776" y="8919"/>
              <a:ext cx="297" cy="911"/>
            </a:xfrm>
            <a:prstGeom prst="rect">
              <a:avLst/>
            </a:prstGeom>
            <a:solidFill>
              <a:schemeClr val="accent3">
                <a:lumMod val="75000"/>
              </a:schemeClr>
            </a:solidFill>
            <a:ln w="14351">
              <a:solidFill>
                <a:srgbClr val="000000"/>
              </a:solidFill>
              <a:miter lim="800000"/>
            </a:ln>
          </p:spPr>
          <p:txBody>
            <a:bodyPr/>
            <a:lstStyle>
              <a:defPPr>
                <a:defRPr kern="1200" smtId="4294967295"/>
              </a:defPPr>
            </a:lstStyle>
            <a:p>
              <a:endParaRPr lang="en-US"/>
            </a:p>
          </p:txBody>
        </p:sp>
        <p:sp>
          <p:nvSpPr>
            <p:cNvPr id="2337" name="Rectangle 469"/>
            <p:cNvSpPr>
              <a:spLocks noChangeArrowheads="1"/>
            </p:cNvSpPr>
            <p:nvPr/>
          </p:nvSpPr>
          <p:spPr bwMode="auto">
            <a:xfrm>
              <a:off x="17519" y="8626"/>
              <a:ext cx="298" cy="1204"/>
            </a:xfrm>
            <a:prstGeom prst="rect">
              <a:avLst/>
            </a:prstGeom>
            <a:solidFill>
              <a:schemeClr val="accent3">
                <a:lumMod val="75000"/>
              </a:schemeClr>
            </a:solidFill>
            <a:ln w="14351">
              <a:solidFill>
                <a:srgbClr val="000000"/>
              </a:solidFill>
              <a:miter lim="800000"/>
            </a:ln>
          </p:spPr>
          <p:txBody>
            <a:bodyPr/>
            <a:lstStyle>
              <a:defPPr>
                <a:defRPr kern="1200" smtId="4294967295"/>
              </a:defPPr>
            </a:lstStyle>
            <a:p>
              <a:endParaRPr lang="en-US"/>
            </a:p>
          </p:txBody>
        </p:sp>
        <p:sp>
          <p:nvSpPr>
            <p:cNvPr id="2338" name="Rectangle 470"/>
            <p:cNvSpPr>
              <a:spLocks noChangeArrowheads="1"/>
            </p:cNvSpPr>
            <p:nvPr/>
          </p:nvSpPr>
          <p:spPr bwMode="auto">
            <a:xfrm>
              <a:off x="18263" y="8294"/>
              <a:ext cx="297" cy="1536"/>
            </a:xfrm>
            <a:prstGeom prst="rect">
              <a:avLst/>
            </a:prstGeom>
            <a:solidFill>
              <a:schemeClr val="accent3">
                <a:lumMod val="75000"/>
              </a:schemeClr>
            </a:solidFill>
            <a:ln w="14351">
              <a:solidFill>
                <a:srgbClr val="000000"/>
              </a:solidFill>
              <a:miter lim="800000"/>
            </a:ln>
          </p:spPr>
          <p:txBody>
            <a:bodyPr/>
            <a:lstStyle>
              <a:defPPr>
                <a:defRPr kern="1200" smtId="4294967295"/>
              </a:defPPr>
            </a:lstStyle>
            <a:p>
              <a:endParaRPr lang="en-US"/>
            </a:p>
          </p:txBody>
        </p:sp>
        <p:sp>
          <p:nvSpPr>
            <p:cNvPr id="2339" name="Rectangle 471"/>
            <p:cNvSpPr>
              <a:spLocks noChangeArrowheads="1"/>
            </p:cNvSpPr>
            <p:nvPr/>
          </p:nvSpPr>
          <p:spPr bwMode="auto">
            <a:xfrm>
              <a:off x="19006" y="8615"/>
              <a:ext cx="298" cy="1215"/>
            </a:xfrm>
            <a:prstGeom prst="rect">
              <a:avLst/>
            </a:prstGeom>
            <a:solidFill>
              <a:schemeClr val="accent3">
                <a:lumMod val="75000"/>
              </a:schemeClr>
            </a:solidFill>
            <a:ln w="14351">
              <a:solidFill>
                <a:srgbClr val="000000"/>
              </a:solidFill>
              <a:miter lim="800000"/>
            </a:ln>
          </p:spPr>
          <p:txBody>
            <a:bodyPr/>
            <a:lstStyle>
              <a:defPPr>
                <a:defRPr kern="1200" smtId="4294967295"/>
              </a:defPPr>
            </a:lstStyle>
            <a:p>
              <a:endParaRPr lang="en-US"/>
            </a:p>
          </p:txBody>
        </p:sp>
        <p:sp>
          <p:nvSpPr>
            <p:cNvPr id="2340" name="Line 472"/>
            <p:cNvSpPr>
              <a:spLocks noChangeShapeType="1"/>
            </p:cNvSpPr>
            <p:nvPr/>
          </p:nvSpPr>
          <p:spPr bwMode="auto">
            <a:xfrm flipV="1">
              <a:off x="16924" y="8767"/>
              <a:ext cx="1" cy="152"/>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41" name="Line 473"/>
            <p:cNvSpPr>
              <a:spLocks noChangeShapeType="1"/>
            </p:cNvSpPr>
            <p:nvPr/>
          </p:nvSpPr>
          <p:spPr bwMode="auto">
            <a:xfrm>
              <a:off x="16912" y="8767"/>
              <a:ext cx="25" cy="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42" name="Line 474"/>
            <p:cNvSpPr>
              <a:spLocks noChangeShapeType="1"/>
            </p:cNvSpPr>
            <p:nvPr/>
          </p:nvSpPr>
          <p:spPr bwMode="auto">
            <a:xfrm flipV="1">
              <a:off x="17668" y="8566"/>
              <a:ext cx="1" cy="60"/>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43" name="Line 475"/>
            <p:cNvSpPr>
              <a:spLocks noChangeShapeType="1"/>
            </p:cNvSpPr>
            <p:nvPr/>
          </p:nvSpPr>
          <p:spPr bwMode="auto">
            <a:xfrm>
              <a:off x="17656" y="8566"/>
              <a:ext cx="25" cy="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44" name="Line 476"/>
            <p:cNvSpPr>
              <a:spLocks noChangeShapeType="1"/>
            </p:cNvSpPr>
            <p:nvPr/>
          </p:nvSpPr>
          <p:spPr bwMode="auto">
            <a:xfrm flipV="1">
              <a:off x="18412" y="8183"/>
              <a:ext cx="1" cy="11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45" name="Line 477"/>
            <p:cNvSpPr>
              <a:spLocks noChangeShapeType="1"/>
            </p:cNvSpPr>
            <p:nvPr/>
          </p:nvSpPr>
          <p:spPr bwMode="auto">
            <a:xfrm>
              <a:off x="18399" y="8183"/>
              <a:ext cx="26" cy="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46" name="Line 478"/>
            <p:cNvSpPr>
              <a:spLocks noChangeShapeType="1"/>
            </p:cNvSpPr>
            <p:nvPr/>
          </p:nvSpPr>
          <p:spPr bwMode="auto">
            <a:xfrm flipV="1">
              <a:off x="19155" y="8527"/>
              <a:ext cx="1" cy="88"/>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47" name="Line 479"/>
            <p:cNvSpPr>
              <a:spLocks noChangeShapeType="1"/>
            </p:cNvSpPr>
            <p:nvPr/>
          </p:nvSpPr>
          <p:spPr bwMode="auto">
            <a:xfrm>
              <a:off x="19143" y="8527"/>
              <a:ext cx="25" cy="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48" name="Line 480"/>
            <p:cNvSpPr>
              <a:spLocks noChangeShapeType="1"/>
            </p:cNvSpPr>
            <p:nvPr/>
          </p:nvSpPr>
          <p:spPr bwMode="auto">
            <a:xfrm>
              <a:off x="16924" y="8919"/>
              <a:ext cx="1" cy="153"/>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49" name="Line 481"/>
            <p:cNvSpPr>
              <a:spLocks noChangeShapeType="1"/>
            </p:cNvSpPr>
            <p:nvPr/>
          </p:nvSpPr>
          <p:spPr bwMode="auto">
            <a:xfrm>
              <a:off x="16912" y="9072"/>
              <a:ext cx="25" cy="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50" name="Line 482"/>
            <p:cNvSpPr>
              <a:spLocks noChangeShapeType="1"/>
            </p:cNvSpPr>
            <p:nvPr/>
          </p:nvSpPr>
          <p:spPr bwMode="auto">
            <a:xfrm>
              <a:off x="17668" y="8626"/>
              <a:ext cx="1" cy="60"/>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51" name="Line 483"/>
            <p:cNvSpPr>
              <a:spLocks noChangeShapeType="1"/>
            </p:cNvSpPr>
            <p:nvPr/>
          </p:nvSpPr>
          <p:spPr bwMode="auto">
            <a:xfrm>
              <a:off x="17656" y="8686"/>
              <a:ext cx="25" cy="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52" name="Line 484"/>
            <p:cNvSpPr>
              <a:spLocks noChangeShapeType="1"/>
            </p:cNvSpPr>
            <p:nvPr/>
          </p:nvSpPr>
          <p:spPr bwMode="auto">
            <a:xfrm>
              <a:off x="18412" y="8294"/>
              <a:ext cx="1" cy="110"/>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53" name="Line 485"/>
            <p:cNvSpPr>
              <a:spLocks noChangeShapeType="1"/>
            </p:cNvSpPr>
            <p:nvPr/>
          </p:nvSpPr>
          <p:spPr bwMode="auto">
            <a:xfrm>
              <a:off x="18399" y="8404"/>
              <a:ext cx="26" cy="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54" name="Line 486"/>
            <p:cNvSpPr>
              <a:spLocks noChangeShapeType="1"/>
            </p:cNvSpPr>
            <p:nvPr/>
          </p:nvSpPr>
          <p:spPr bwMode="auto">
            <a:xfrm>
              <a:off x="19155" y="8615"/>
              <a:ext cx="1" cy="87"/>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55" name="Line 487"/>
            <p:cNvSpPr>
              <a:spLocks noChangeShapeType="1"/>
            </p:cNvSpPr>
            <p:nvPr/>
          </p:nvSpPr>
          <p:spPr bwMode="auto">
            <a:xfrm>
              <a:off x="19143" y="8702"/>
              <a:ext cx="25" cy="1"/>
            </a:xfrm>
            <a:prstGeom prst="line">
              <a:avLst/>
            </a:prstGeom>
            <a:noFill/>
            <a:ln w="14288">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56" name="Line 488"/>
            <p:cNvSpPr>
              <a:spLocks noChangeShapeType="1"/>
            </p:cNvSpPr>
            <p:nvPr/>
          </p:nvSpPr>
          <p:spPr bwMode="auto">
            <a:xfrm>
              <a:off x="16553" y="8008"/>
              <a:ext cx="1" cy="1822"/>
            </a:xfrm>
            <a:prstGeom prst="line">
              <a:avLst/>
            </a:prstGeom>
            <a:noFill/>
            <a:ln w="2222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57" name="Line 489"/>
            <p:cNvSpPr>
              <a:spLocks noChangeShapeType="1"/>
            </p:cNvSpPr>
            <p:nvPr/>
          </p:nvSpPr>
          <p:spPr bwMode="auto">
            <a:xfrm>
              <a:off x="16534" y="9830"/>
              <a:ext cx="19" cy="1"/>
            </a:xfrm>
            <a:prstGeom prst="line">
              <a:avLst/>
            </a:prstGeom>
            <a:noFill/>
            <a:ln w="2222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58" name="Line 490"/>
            <p:cNvSpPr>
              <a:spLocks noChangeShapeType="1"/>
            </p:cNvSpPr>
            <p:nvPr/>
          </p:nvSpPr>
          <p:spPr bwMode="auto">
            <a:xfrm>
              <a:off x="16534" y="9375"/>
              <a:ext cx="19" cy="1"/>
            </a:xfrm>
            <a:prstGeom prst="line">
              <a:avLst/>
            </a:prstGeom>
            <a:noFill/>
            <a:ln w="2222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59" name="Line 491"/>
            <p:cNvSpPr>
              <a:spLocks noChangeShapeType="1"/>
            </p:cNvSpPr>
            <p:nvPr/>
          </p:nvSpPr>
          <p:spPr bwMode="auto">
            <a:xfrm>
              <a:off x="16534" y="8919"/>
              <a:ext cx="19" cy="1"/>
            </a:xfrm>
            <a:prstGeom prst="line">
              <a:avLst/>
            </a:prstGeom>
            <a:noFill/>
            <a:ln w="2222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60" name="Line 492"/>
            <p:cNvSpPr>
              <a:spLocks noChangeShapeType="1"/>
            </p:cNvSpPr>
            <p:nvPr/>
          </p:nvSpPr>
          <p:spPr bwMode="auto">
            <a:xfrm>
              <a:off x="16534" y="8464"/>
              <a:ext cx="19" cy="1"/>
            </a:xfrm>
            <a:prstGeom prst="line">
              <a:avLst/>
            </a:prstGeom>
            <a:noFill/>
            <a:ln w="2222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61" name="Line 493"/>
            <p:cNvSpPr>
              <a:spLocks noChangeShapeType="1"/>
            </p:cNvSpPr>
            <p:nvPr/>
          </p:nvSpPr>
          <p:spPr bwMode="auto">
            <a:xfrm>
              <a:off x="16534" y="8008"/>
              <a:ext cx="19" cy="1"/>
            </a:xfrm>
            <a:prstGeom prst="line">
              <a:avLst/>
            </a:prstGeom>
            <a:noFill/>
            <a:ln w="2222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62" name="Line 494"/>
            <p:cNvSpPr>
              <a:spLocks noChangeShapeType="1"/>
            </p:cNvSpPr>
            <p:nvPr/>
          </p:nvSpPr>
          <p:spPr bwMode="auto">
            <a:xfrm>
              <a:off x="16553" y="9830"/>
              <a:ext cx="2974" cy="1"/>
            </a:xfrm>
            <a:prstGeom prst="line">
              <a:avLst/>
            </a:prstGeom>
            <a:noFill/>
            <a:ln w="2222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63" name="Line 495"/>
            <p:cNvSpPr>
              <a:spLocks noChangeShapeType="1"/>
            </p:cNvSpPr>
            <p:nvPr/>
          </p:nvSpPr>
          <p:spPr bwMode="auto">
            <a:xfrm flipV="1">
              <a:off x="16553" y="9830"/>
              <a:ext cx="1" cy="27"/>
            </a:xfrm>
            <a:prstGeom prst="line">
              <a:avLst/>
            </a:prstGeom>
            <a:noFill/>
            <a:ln w="2222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64" name="Line 496"/>
            <p:cNvSpPr>
              <a:spLocks noChangeShapeType="1"/>
            </p:cNvSpPr>
            <p:nvPr/>
          </p:nvSpPr>
          <p:spPr bwMode="auto">
            <a:xfrm flipV="1">
              <a:off x="17296" y="9830"/>
              <a:ext cx="1" cy="27"/>
            </a:xfrm>
            <a:prstGeom prst="line">
              <a:avLst/>
            </a:prstGeom>
            <a:noFill/>
            <a:ln w="2222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65" name="Line 497"/>
            <p:cNvSpPr>
              <a:spLocks noChangeShapeType="1"/>
            </p:cNvSpPr>
            <p:nvPr/>
          </p:nvSpPr>
          <p:spPr bwMode="auto">
            <a:xfrm flipV="1">
              <a:off x="18040" y="9830"/>
              <a:ext cx="1" cy="27"/>
            </a:xfrm>
            <a:prstGeom prst="line">
              <a:avLst/>
            </a:prstGeom>
            <a:noFill/>
            <a:ln w="2222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66" name="Line 498"/>
            <p:cNvSpPr>
              <a:spLocks noChangeShapeType="1"/>
            </p:cNvSpPr>
            <p:nvPr/>
          </p:nvSpPr>
          <p:spPr bwMode="auto">
            <a:xfrm flipV="1">
              <a:off x="18783" y="9830"/>
              <a:ext cx="1" cy="27"/>
            </a:xfrm>
            <a:prstGeom prst="line">
              <a:avLst/>
            </a:prstGeom>
            <a:noFill/>
            <a:ln w="2222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67" name="Line 499"/>
            <p:cNvSpPr>
              <a:spLocks noChangeShapeType="1"/>
            </p:cNvSpPr>
            <p:nvPr/>
          </p:nvSpPr>
          <p:spPr bwMode="auto">
            <a:xfrm flipV="1">
              <a:off x="19527" y="9830"/>
              <a:ext cx="1" cy="27"/>
            </a:xfrm>
            <a:prstGeom prst="line">
              <a:avLst/>
            </a:prstGeom>
            <a:noFill/>
            <a:ln w="2222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68" name="Rectangle 500"/>
            <p:cNvSpPr>
              <a:spLocks noChangeArrowheads="1"/>
            </p:cNvSpPr>
            <p:nvPr/>
          </p:nvSpPr>
          <p:spPr bwMode="auto">
            <a:xfrm>
              <a:off x="16478" y="9788"/>
              <a:ext cx="44"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900" b="1">
                  <a:solidFill>
                    <a:srgbClr val="000000"/>
                  </a:solidFill>
                  <a:latin typeface="Times New Roman" pitchFamily="18" charset="0"/>
                </a:rPr>
                <a:t>0</a:t>
              </a:r>
              <a:endParaRPr lang="en-US" sz="9200"/>
            </a:p>
          </p:txBody>
        </p:sp>
        <p:sp>
          <p:nvSpPr>
            <p:cNvPr id="2369" name="Rectangle 501"/>
            <p:cNvSpPr>
              <a:spLocks noChangeArrowheads="1"/>
            </p:cNvSpPr>
            <p:nvPr/>
          </p:nvSpPr>
          <p:spPr bwMode="auto">
            <a:xfrm>
              <a:off x="16448" y="9333"/>
              <a:ext cx="88"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900" b="1">
                  <a:solidFill>
                    <a:srgbClr val="000000"/>
                  </a:solidFill>
                  <a:latin typeface="Times New Roman" pitchFamily="18" charset="0"/>
                </a:rPr>
                <a:t>50</a:t>
              </a:r>
              <a:endParaRPr lang="en-US" sz="9200"/>
            </a:p>
          </p:txBody>
        </p:sp>
        <p:sp>
          <p:nvSpPr>
            <p:cNvPr id="2370" name="Rectangle 502"/>
            <p:cNvSpPr>
              <a:spLocks noChangeArrowheads="1"/>
            </p:cNvSpPr>
            <p:nvPr/>
          </p:nvSpPr>
          <p:spPr bwMode="auto">
            <a:xfrm>
              <a:off x="16419" y="8877"/>
              <a:ext cx="13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900" b="1">
                  <a:solidFill>
                    <a:srgbClr val="000000"/>
                  </a:solidFill>
                  <a:latin typeface="Times New Roman" pitchFamily="18" charset="0"/>
                </a:rPr>
                <a:t>100</a:t>
              </a:r>
              <a:endParaRPr lang="en-US" sz="9200"/>
            </a:p>
          </p:txBody>
        </p:sp>
        <p:sp>
          <p:nvSpPr>
            <p:cNvPr id="2371" name="Rectangle 503"/>
            <p:cNvSpPr>
              <a:spLocks noChangeArrowheads="1"/>
            </p:cNvSpPr>
            <p:nvPr/>
          </p:nvSpPr>
          <p:spPr bwMode="auto">
            <a:xfrm>
              <a:off x="16419" y="8422"/>
              <a:ext cx="13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900" b="1">
                  <a:solidFill>
                    <a:srgbClr val="000000"/>
                  </a:solidFill>
                  <a:latin typeface="Times New Roman" pitchFamily="18" charset="0"/>
                </a:rPr>
                <a:t>150</a:t>
              </a:r>
              <a:endParaRPr lang="en-US" sz="9200"/>
            </a:p>
          </p:txBody>
        </p:sp>
        <p:sp>
          <p:nvSpPr>
            <p:cNvPr id="2372" name="Rectangle 504"/>
            <p:cNvSpPr>
              <a:spLocks noChangeArrowheads="1"/>
            </p:cNvSpPr>
            <p:nvPr/>
          </p:nvSpPr>
          <p:spPr bwMode="auto">
            <a:xfrm>
              <a:off x="16419" y="7966"/>
              <a:ext cx="13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900" b="1">
                  <a:solidFill>
                    <a:srgbClr val="000000"/>
                  </a:solidFill>
                  <a:latin typeface="Times New Roman" pitchFamily="18" charset="0"/>
                </a:rPr>
                <a:t>200</a:t>
              </a:r>
              <a:endParaRPr lang="en-US" sz="9200"/>
            </a:p>
          </p:txBody>
        </p:sp>
        <p:sp>
          <p:nvSpPr>
            <p:cNvPr id="2373" name="Rectangle 505"/>
            <p:cNvSpPr>
              <a:spLocks noChangeArrowheads="1"/>
            </p:cNvSpPr>
            <p:nvPr/>
          </p:nvSpPr>
          <p:spPr bwMode="auto">
            <a:xfrm>
              <a:off x="16755" y="9905"/>
              <a:ext cx="532" cy="1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100" b="1">
                  <a:solidFill>
                    <a:srgbClr val="000000"/>
                  </a:solidFill>
                </a:rPr>
                <a:t>CONTROL</a:t>
              </a:r>
              <a:endParaRPr lang="en-US" sz="9200"/>
            </a:p>
          </p:txBody>
        </p:sp>
        <p:sp>
          <p:nvSpPr>
            <p:cNvPr id="2374" name="Rectangle 506"/>
            <p:cNvSpPr>
              <a:spLocks noChangeArrowheads="1"/>
            </p:cNvSpPr>
            <p:nvPr/>
          </p:nvSpPr>
          <p:spPr bwMode="auto">
            <a:xfrm>
              <a:off x="17493" y="9905"/>
              <a:ext cx="547" cy="1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100" b="1">
                  <a:solidFill>
                    <a:srgbClr val="000000"/>
                  </a:solidFill>
                </a:rPr>
                <a:t>INS+GLUC</a:t>
              </a:r>
              <a:endParaRPr lang="en-US" sz="9200"/>
            </a:p>
          </p:txBody>
        </p:sp>
        <p:sp>
          <p:nvSpPr>
            <p:cNvPr id="2375" name="Rectangle 507"/>
            <p:cNvSpPr>
              <a:spLocks noChangeArrowheads="1"/>
            </p:cNvSpPr>
            <p:nvPr/>
          </p:nvSpPr>
          <p:spPr bwMode="auto">
            <a:xfrm>
              <a:off x="18144" y="9905"/>
              <a:ext cx="838" cy="1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100" b="1">
                  <a:solidFill>
                    <a:srgbClr val="000000"/>
                  </a:solidFill>
                </a:rPr>
                <a:t>INS+GLUC+HCY</a:t>
              </a:r>
              <a:endParaRPr lang="en-US" sz="9200"/>
            </a:p>
          </p:txBody>
        </p:sp>
        <p:sp>
          <p:nvSpPr>
            <p:cNvPr id="2376" name="Rectangle 508"/>
            <p:cNvSpPr>
              <a:spLocks noChangeArrowheads="1"/>
            </p:cNvSpPr>
            <p:nvPr/>
          </p:nvSpPr>
          <p:spPr bwMode="auto">
            <a:xfrm>
              <a:off x="18816" y="9905"/>
              <a:ext cx="1061" cy="1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100" b="1">
                  <a:solidFill>
                    <a:srgbClr val="000000"/>
                  </a:solidFill>
                </a:rPr>
                <a:t>INS+GLUC+HCY+RG</a:t>
              </a:r>
              <a:endParaRPr lang="en-US" sz="9200"/>
            </a:p>
          </p:txBody>
        </p:sp>
      </p:grpSp>
      <p:sp>
        <p:nvSpPr>
          <p:cNvPr id="2077" name="Text Box 509"/>
          <p:cNvSpPr txBox="1">
            <a:spLocks noChangeArrowheads="1"/>
          </p:cNvSpPr>
          <p:nvPr/>
        </p:nvSpPr>
        <p:spPr bwMode="auto">
          <a:xfrm>
            <a:off x="16527462" y="27125612"/>
            <a:ext cx="3971925" cy="5540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r>
              <a:rPr lang="en-US">
                <a:latin typeface="Gill Sans" pitchFamily="34" charset="0"/>
              </a:rPr>
              <a:t>Figure 2. Name of Chart</a:t>
            </a:r>
          </a:p>
        </p:txBody>
      </p:sp>
      <p:sp>
        <p:nvSpPr>
          <p:cNvPr id="2078" name="Text Box 510"/>
          <p:cNvSpPr txBox="1">
            <a:spLocks noChangeArrowheads="1"/>
          </p:cNvSpPr>
          <p:nvPr/>
        </p:nvSpPr>
        <p:spPr bwMode="auto">
          <a:xfrm>
            <a:off x="11514138" y="28194000"/>
            <a:ext cx="10093325" cy="33239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r>
              <a:rPr lang="en-US" sz="4200" i="1" dirty="0">
                <a:solidFill>
                  <a:srgbClr val="393939"/>
                </a:solidFill>
                <a:latin typeface="Gill Sans" pitchFamily="34" charset="0"/>
              </a:rPr>
              <a:t>The larger your font, the easier it will be for others to read your poster. Insert your text here. Remember to size your font to fit your information into the space. The larger your font, the easier it will be for others to read your poster. </a:t>
            </a:r>
          </a:p>
        </p:txBody>
      </p:sp>
      <p:grpSp>
        <p:nvGrpSpPr>
          <p:cNvPr id="2079" name="Group 766"/>
          <p:cNvGrpSpPr/>
          <p:nvPr/>
        </p:nvGrpSpPr>
        <p:grpSpPr>
          <a:xfrm>
            <a:off x="22674262" y="22694900"/>
            <a:ext cx="9872662" cy="8394700"/>
            <a:chOff x="16068" y="14296"/>
            <a:chExt cx="6997" cy="5288"/>
          </a:xfrm>
        </p:grpSpPr>
        <p:sp>
          <p:nvSpPr>
            <p:cNvPr id="2083" name="AutoShape 511"/>
            <p:cNvSpPr>
              <a:spLocks noChangeAspect="1" noChangeArrowheads="1" noTextEdit="1"/>
            </p:cNvSpPr>
            <p:nvPr/>
          </p:nvSpPr>
          <p:spPr bwMode="auto">
            <a:xfrm>
              <a:off x="16068" y="14392"/>
              <a:ext cx="6912" cy="5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084" name="Rectangle 512"/>
            <p:cNvSpPr>
              <a:spLocks noChangeArrowheads="1"/>
            </p:cNvSpPr>
            <p:nvPr/>
          </p:nvSpPr>
          <p:spPr bwMode="auto">
            <a:xfrm>
              <a:off x="16429" y="14407"/>
              <a:ext cx="6135" cy="9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085" name="Rectangle 513"/>
            <p:cNvSpPr>
              <a:spLocks noChangeArrowheads="1"/>
            </p:cNvSpPr>
            <p:nvPr/>
          </p:nvSpPr>
          <p:spPr bwMode="auto">
            <a:xfrm>
              <a:off x="17220" y="14296"/>
              <a:ext cx="5380" cy="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5000" dirty="0">
                  <a:solidFill>
                    <a:srgbClr val="393939"/>
                  </a:solidFill>
                </a:rPr>
                <a:t>Title of the chart goes here</a:t>
              </a:r>
            </a:p>
          </p:txBody>
        </p:sp>
        <p:sp>
          <p:nvSpPr>
            <p:cNvPr id="2086" name="Line 514"/>
            <p:cNvSpPr>
              <a:spLocks noChangeShapeType="1"/>
            </p:cNvSpPr>
            <p:nvPr/>
          </p:nvSpPr>
          <p:spPr bwMode="auto">
            <a:xfrm>
              <a:off x="16594" y="18077"/>
              <a:ext cx="6158" cy="1"/>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087" name="Line 515"/>
            <p:cNvSpPr>
              <a:spLocks noChangeShapeType="1"/>
            </p:cNvSpPr>
            <p:nvPr/>
          </p:nvSpPr>
          <p:spPr bwMode="auto">
            <a:xfrm>
              <a:off x="16594" y="17370"/>
              <a:ext cx="6158" cy="1"/>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088" name="Line 516"/>
            <p:cNvSpPr>
              <a:spLocks noChangeShapeType="1"/>
            </p:cNvSpPr>
            <p:nvPr/>
          </p:nvSpPr>
          <p:spPr bwMode="auto">
            <a:xfrm>
              <a:off x="16594" y="16663"/>
              <a:ext cx="6158" cy="8"/>
            </a:xfrm>
            <a:prstGeom prst="line">
              <a:avLst/>
            </a:prstGeom>
            <a:noFill/>
            <a:ln w="11113">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089" name="Line 517"/>
            <p:cNvSpPr>
              <a:spLocks noChangeShapeType="1"/>
            </p:cNvSpPr>
            <p:nvPr/>
          </p:nvSpPr>
          <p:spPr bwMode="auto">
            <a:xfrm>
              <a:off x="16594" y="15964"/>
              <a:ext cx="6158" cy="1"/>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090" name="Line 518"/>
            <p:cNvSpPr>
              <a:spLocks noChangeShapeType="1"/>
            </p:cNvSpPr>
            <p:nvPr/>
          </p:nvSpPr>
          <p:spPr bwMode="auto">
            <a:xfrm>
              <a:off x="16564" y="18784"/>
              <a:ext cx="30" cy="1"/>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091" name="Line 519"/>
            <p:cNvSpPr>
              <a:spLocks noChangeShapeType="1"/>
            </p:cNvSpPr>
            <p:nvPr/>
          </p:nvSpPr>
          <p:spPr bwMode="auto">
            <a:xfrm>
              <a:off x="16564" y="18077"/>
              <a:ext cx="30" cy="1"/>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092" name="Line 520"/>
            <p:cNvSpPr>
              <a:spLocks noChangeShapeType="1"/>
            </p:cNvSpPr>
            <p:nvPr/>
          </p:nvSpPr>
          <p:spPr bwMode="auto">
            <a:xfrm>
              <a:off x="16564" y="17370"/>
              <a:ext cx="30" cy="1"/>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093" name="Line 521"/>
            <p:cNvSpPr>
              <a:spLocks noChangeShapeType="1"/>
            </p:cNvSpPr>
            <p:nvPr/>
          </p:nvSpPr>
          <p:spPr bwMode="auto">
            <a:xfrm>
              <a:off x="16564" y="15964"/>
              <a:ext cx="30" cy="1"/>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094" name="Line 522"/>
            <p:cNvSpPr>
              <a:spLocks noChangeShapeType="1"/>
            </p:cNvSpPr>
            <p:nvPr/>
          </p:nvSpPr>
          <p:spPr bwMode="auto">
            <a:xfrm>
              <a:off x="16594" y="18784"/>
              <a:ext cx="6158" cy="1"/>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095" name="Line 523"/>
            <p:cNvSpPr>
              <a:spLocks noChangeShapeType="1"/>
            </p:cNvSpPr>
            <p:nvPr/>
          </p:nvSpPr>
          <p:spPr bwMode="auto">
            <a:xfrm flipV="1">
              <a:off x="16594" y="18784"/>
              <a:ext cx="8"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096" name="Line 524"/>
            <p:cNvSpPr>
              <a:spLocks noChangeShapeType="1"/>
            </p:cNvSpPr>
            <p:nvPr/>
          </p:nvSpPr>
          <p:spPr bwMode="auto">
            <a:xfrm flipV="1">
              <a:off x="16752" y="18784"/>
              <a:ext cx="8"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097" name="Line 525"/>
            <p:cNvSpPr>
              <a:spLocks noChangeShapeType="1"/>
            </p:cNvSpPr>
            <p:nvPr/>
          </p:nvSpPr>
          <p:spPr bwMode="auto">
            <a:xfrm flipV="1">
              <a:off x="16910" y="18784"/>
              <a:ext cx="8"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098" name="Line 526"/>
            <p:cNvSpPr>
              <a:spLocks noChangeShapeType="1"/>
            </p:cNvSpPr>
            <p:nvPr/>
          </p:nvSpPr>
          <p:spPr bwMode="auto">
            <a:xfrm flipV="1">
              <a:off x="17068" y="18784"/>
              <a:ext cx="7"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099" name="Line 527"/>
            <p:cNvSpPr>
              <a:spLocks noChangeShapeType="1"/>
            </p:cNvSpPr>
            <p:nvPr/>
          </p:nvSpPr>
          <p:spPr bwMode="auto">
            <a:xfrm flipV="1">
              <a:off x="17226" y="18784"/>
              <a:ext cx="7"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00" name="Line 528"/>
            <p:cNvSpPr>
              <a:spLocks noChangeShapeType="1"/>
            </p:cNvSpPr>
            <p:nvPr/>
          </p:nvSpPr>
          <p:spPr bwMode="auto">
            <a:xfrm flipV="1">
              <a:off x="17384" y="18784"/>
              <a:ext cx="7"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01" name="Line 529"/>
            <p:cNvSpPr>
              <a:spLocks noChangeShapeType="1"/>
            </p:cNvSpPr>
            <p:nvPr/>
          </p:nvSpPr>
          <p:spPr bwMode="auto">
            <a:xfrm flipV="1">
              <a:off x="17542" y="18784"/>
              <a:ext cx="7"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02" name="Line 530"/>
            <p:cNvSpPr>
              <a:spLocks noChangeShapeType="1"/>
            </p:cNvSpPr>
            <p:nvPr/>
          </p:nvSpPr>
          <p:spPr bwMode="auto">
            <a:xfrm flipV="1">
              <a:off x="17699"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03" name="Line 531"/>
            <p:cNvSpPr>
              <a:spLocks noChangeShapeType="1"/>
            </p:cNvSpPr>
            <p:nvPr/>
          </p:nvSpPr>
          <p:spPr bwMode="auto">
            <a:xfrm flipV="1">
              <a:off x="17857"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04" name="Line 532"/>
            <p:cNvSpPr>
              <a:spLocks noChangeShapeType="1"/>
            </p:cNvSpPr>
            <p:nvPr/>
          </p:nvSpPr>
          <p:spPr bwMode="auto">
            <a:xfrm flipV="1">
              <a:off x="18015" y="18784"/>
              <a:ext cx="8"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05" name="Line 533"/>
            <p:cNvSpPr>
              <a:spLocks noChangeShapeType="1"/>
            </p:cNvSpPr>
            <p:nvPr/>
          </p:nvSpPr>
          <p:spPr bwMode="auto">
            <a:xfrm flipV="1">
              <a:off x="18173" y="18784"/>
              <a:ext cx="8"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06" name="Line 534"/>
            <p:cNvSpPr>
              <a:spLocks noChangeShapeType="1"/>
            </p:cNvSpPr>
            <p:nvPr/>
          </p:nvSpPr>
          <p:spPr bwMode="auto">
            <a:xfrm flipV="1">
              <a:off x="18331"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07" name="Line 535"/>
            <p:cNvSpPr>
              <a:spLocks noChangeShapeType="1"/>
            </p:cNvSpPr>
            <p:nvPr/>
          </p:nvSpPr>
          <p:spPr bwMode="auto">
            <a:xfrm flipV="1">
              <a:off x="18489"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08" name="Line 536"/>
            <p:cNvSpPr>
              <a:spLocks noChangeShapeType="1"/>
            </p:cNvSpPr>
            <p:nvPr/>
          </p:nvSpPr>
          <p:spPr bwMode="auto">
            <a:xfrm flipV="1">
              <a:off x="18647"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09" name="Line 537"/>
            <p:cNvSpPr>
              <a:spLocks noChangeShapeType="1"/>
            </p:cNvSpPr>
            <p:nvPr/>
          </p:nvSpPr>
          <p:spPr bwMode="auto">
            <a:xfrm flipV="1">
              <a:off x="18805"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10" name="Line 538"/>
            <p:cNvSpPr>
              <a:spLocks noChangeShapeType="1"/>
            </p:cNvSpPr>
            <p:nvPr/>
          </p:nvSpPr>
          <p:spPr bwMode="auto">
            <a:xfrm flipV="1">
              <a:off x="18963"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11" name="Line 539"/>
            <p:cNvSpPr>
              <a:spLocks noChangeShapeType="1"/>
            </p:cNvSpPr>
            <p:nvPr/>
          </p:nvSpPr>
          <p:spPr bwMode="auto">
            <a:xfrm flipV="1">
              <a:off x="19120"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12" name="Line 540"/>
            <p:cNvSpPr>
              <a:spLocks noChangeShapeType="1"/>
            </p:cNvSpPr>
            <p:nvPr/>
          </p:nvSpPr>
          <p:spPr bwMode="auto">
            <a:xfrm flipV="1">
              <a:off x="19278"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13" name="Line 541"/>
            <p:cNvSpPr>
              <a:spLocks noChangeShapeType="1"/>
            </p:cNvSpPr>
            <p:nvPr/>
          </p:nvSpPr>
          <p:spPr bwMode="auto">
            <a:xfrm flipV="1">
              <a:off x="19436"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14" name="Line 542"/>
            <p:cNvSpPr>
              <a:spLocks noChangeShapeType="1"/>
            </p:cNvSpPr>
            <p:nvPr/>
          </p:nvSpPr>
          <p:spPr bwMode="auto">
            <a:xfrm flipV="1">
              <a:off x="19594"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15" name="Line 543"/>
            <p:cNvSpPr>
              <a:spLocks noChangeShapeType="1"/>
            </p:cNvSpPr>
            <p:nvPr/>
          </p:nvSpPr>
          <p:spPr bwMode="auto">
            <a:xfrm flipV="1">
              <a:off x="19752"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16" name="Line 544"/>
            <p:cNvSpPr>
              <a:spLocks noChangeShapeType="1"/>
            </p:cNvSpPr>
            <p:nvPr/>
          </p:nvSpPr>
          <p:spPr bwMode="auto">
            <a:xfrm flipV="1">
              <a:off x="19910"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17" name="Line 545"/>
            <p:cNvSpPr>
              <a:spLocks noChangeShapeType="1"/>
            </p:cNvSpPr>
            <p:nvPr/>
          </p:nvSpPr>
          <p:spPr bwMode="auto">
            <a:xfrm flipV="1">
              <a:off x="20068"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18" name="Line 546"/>
            <p:cNvSpPr>
              <a:spLocks noChangeShapeType="1"/>
            </p:cNvSpPr>
            <p:nvPr/>
          </p:nvSpPr>
          <p:spPr bwMode="auto">
            <a:xfrm flipV="1">
              <a:off x="20226"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19" name="Line 547"/>
            <p:cNvSpPr>
              <a:spLocks noChangeShapeType="1"/>
            </p:cNvSpPr>
            <p:nvPr/>
          </p:nvSpPr>
          <p:spPr bwMode="auto">
            <a:xfrm flipV="1">
              <a:off x="20383"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20" name="Line 548"/>
            <p:cNvSpPr>
              <a:spLocks noChangeShapeType="1"/>
            </p:cNvSpPr>
            <p:nvPr/>
          </p:nvSpPr>
          <p:spPr bwMode="auto">
            <a:xfrm flipV="1">
              <a:off x="20541"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21" name="Line 549"/>
            <p:cNvSpPr>
              <a:spLocks noChangeShapeType="1"/>
            </p:cNvSpPr>
            <p:nvPr/>
          </p:nvSpPr>
          <p:spPr bwMode="auto">
            <a:xfrm flipV="1">
              <a:off x="20699"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22" name="Line 550"/>
            <p:cNvSpPr>
              <a:spLocks noChangeShapeType="1"/>
            </p:cNvSpPr>
            <p:nvPr/>
          </p:nvSpPr>
          <p:spPr bwMode="auto">
            <a:xfrm flipV="1">
              <a:off x="20857"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23" name="Line 551"/>
            <p:cNvSpPr>
              <a:spLocks noChangeShapeType="1"/>
            </p:cNvSpPr>
            <p:nvPr/>
          </p:nvSpPr>
          <p:spPr bwMode="auto">
            <a:xfrm flipV="1">
              <a:off x="21015"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24" name="Line 552"/>
            <p:cNvSpPr>
              <a:spLocks noChangeShapeType="1"/>
            </p:cNvSpPr>
            <p:nvPr/>
          </p:nvSpPr>
          <p:spPr bwMode="auto">
            <a:xfrm flipV="1">
              <a:off x="21173"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25" name="Line 553"/>
            <p:cNvSpPr>
              <a:spLocks noChangeShapeType="1"/>
            </p:cNvSpPr>
            <p:nvPr/>
          </p:nvSpPr>
          <p:spPr bwMode="auto">
            <a:xfrm flipV="1">
              <a:off x="21331"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26" name="Line 554"/>
            <p:cNvSpPr>
              <a:spLocks noChangeShapeType="1"/>
            </p:cNvSpPr>
            <p:nvPr/>
          </p:nvSpPr>
          <p:spPr bwMode="auto">
            <a:xfrm flipV="1">
              <a:off x="21489"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27" name="Line 555"/>
            <p:cNvSpPr>
              <a:spLocks noChangeShapeType="1"/>
            </p:cNvSpPr>
            <p:nvPr/>
          </p:nvSpPr>
          <p:spPr bwMode="auto">
            <a:xfrm flipV="1">
              <a:off x="21647" y="18784"/>
              <a:ext cx="1" cy="22"/>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128" name="Rectangle 556"/>
            <p:cNvSpPr>
              <a:spLocks noChangeArrowheads="1"/>
            </p:cNvSpPr>
            <p:nvPr/>
          </p:nvSpPr>
          <p:spPr bwMode="auto">
            <a:xfrm>
              <a:off x="16384" y="18694"/>
              <a:ext cx="173"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29" name="Rectangle 557"/>
            <p:cNvSpPr>
              <a:spLocks noChangeArrowheads="1"/>
            </p:cNvSpPr>
            <p:nvPr/>
          </p:nvSpPr>
          <p:spPr bwMode="auto">
            <a:xfrm>
              <a:off x="16384" y="18709"/>
              <a:ext cx="20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20</a:t>
              </a:r>
              <a:endParaRPr lang="en-US"/>
            </a:p>
          </p:txBody>
        </p:sp>
        <p:sp>
          <p:nvSpPr>
            <p:cNvPr id="2130" name="Rectangle 558"/>
            <p:cNvSpPr>
              <a:spLocks noChangeArrowheads="1"/>
            </p:cNvSpPr>
            <p:nvPr/>
          </p:nvSpPr>
          <p:spPr bwMode="auto">
            <a:xfrm>
              <a:off x="16384" y="17987"/>
              <a:ext cx="173" cy="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31" name="Rectangle 559"/>
            <p:cNvSpPr>
              <a:spLocks noChangeArrowheads="1"/>
            </p:cNvSpPr>
            <p:nvPr/>
          </p:nvSpPr>
          <p:spPr bwMode="auto">
            <a:xfrm>
              <a:off x="16384" y="18002"/>
              <a:ext cx="20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30</a:t>
              </a:r>
              <a:endParaRPr lang="en-US"/>
            </a:p>
          </p:txBody>
        </p:sp>
        <p:sp>
          <p:nvSpPr>
            <p:cNvPr id="2132" name="Rectangle 560"/>
            <p:cNvSpPr>
              <a:spLocks noChangeArrowheads="1"/>
            </p:cNvSpPr>
            <p:nvPr/>
          </p:nvSpPr>
          <p:spPr bwMode="auto">
            <a:xfrm>
              <a:off x="16384" y="17280"/>
              <a:ext cx="173" cy="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33" name="Rectangle 561"/>
            <p:cNvSpPr>
              <a:spLocks noChangeArrowheads="1"/>
            </p:cNvSpPr>
            <p:nvPr/>
          </p:nvSpPr>
          <p:spPr bwMode="auto">
            <a:xfrm>
              <a:off x="16384" y="17295"/>
              <a:ext cx="20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40</a:t>
              </a:r>
              <a:endParaRPr lang="en-US"/>
            </a:p>
          </p:txBody>
        </p:sp>
        <p:sp>
          <p:nvSpPr>
            <p:cNvPr id="2134" name="Rectangle 562"/>
            <p:cNvSpPr>
              <a:spLocks noChangeArrowheads="1"/>
            </p:cNvSpPr>
            <p:nvPr/>
          </p:nvSpPr>
          <p:spPr bwMode="auto">
            <a:xfrm>
              <a:off x="16384" y="16580"/>
              <a:ext cx="173"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35" name="Rectangle 563"/>
            <p:cNvSpPr>
              <a:spLocks noChangeArrowheads="1"/>
            </p:cNvSpPr>
            <p:nvPr/>
          </p:nvSpPr>
          <p:spPr bwMode="auto">
            <a:xfrm>
              <a:off x="16384" y="16588"/>
              <a:ext cx="20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50</a:t>
              </a:r>
              <a:endParaRPr lang="en-US"/>
            </a:p>
          </p:txBody>
        </p:sp>
        <p:sp>
          <p:nvSpPr>
            <p:cNvPr id="2136" name="Rectangle 564"/>
            <p:cNvSpPr>
              <a:spLocks noChangeArrowheads="1"/>
            </p:cNvSpPr>
            <p:nvPr/>
          </p:nvSpPr>
          <p:spPr bwMode="auto">
            <a:xfrm>
              <a:off x="16384" y="15873"/>
              <a:ext cx="173" cy="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37" name="Rectangle 565"/>
            <p:cNvSpPr>
              <a:spLocks noChangeArrowheads="1"/>
            </p:cNvSpPr>
            <p:nvPr/>
          </p:nvSpPr>
          <p:spPr bwMode="auto">
            <a:xfrm>
              <a:off x="16384" y="15888"/>
              <a:ext cx="20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60</a:t>
              </a:r>
              <a:endParaRPr lang="en-US"/>
            </a:p>
          </p:txBody>
        </p:sp>
        <p:sp>
          <p:nvSpPr>
            <p:cNvPr id="2138" name="Rectangle 566"/>
            <p:cNvSpPr>
              <a:spLocks noChangeArrowheads="1"/>
            </p:cNvSpPr>
            <p:nvPr/>
          </p:nvSpPr>
          <p:spPr bwMode="auto">
            <a:xfrm rot="-60000">
              <a:off x="16533" y="18894"/>
              <a:ext cx="1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N</a:t>
              </a:r>
              <a:endParaRPr lang="en-US"/>
            </a:p>
          </p:txBody>
        </p:sp>
        <p:sp>
          <p:nvSpPr>
            <p:cNvPr id="2139" name="Rectangle 567"/>
            <p:cNvSpPr>
              <a:spLocks noChangeArrowheads="1"/>
            </p:cNvSpPr>
            <p:nvPr/>
          </p:nvSpPr>
          <p:spPr bwMode="auto">
            <a:xfrm rot="-120000">
              <a:off x="17136" y="18891"/>
              <a:ext cx="20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C*</a:t>
              </a:r>
              <a:endParaRPr lang="en-US"/>
            </a:p>
          </p:txBody>
        </p:sp>
        <p:sp>
          <p:nvSpPr>
            <p:cNvPr id="2140" name="Rectangle 568"/>
            <p:cNvSpPr>
              <a:spLocks noChangeArrowheads="1"/>
            </p:cNvSpPr>
            <p:nvPr/>
          </p:nvSpPr>
          <p:spPr bwMode="auto">
            <a:xfrm rot="-5400000">
              <a:off x="15805" y="17109"/>
              <a:ext cx="86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b="1">
                  <a:solidFill>
                    <a:srgbClr val="000000"/>
                  </a:solidFill>
                </a:rPr>
                <a:t>T-score</a:t>
              </a:r>
              <a:endParaRPr lang="en-US"/>
            </a:p>
          </p:txBody>
        </p:sp>
        <p:sp>
          <p:nvSpPr>
            <p:cNvPr id="2141" name="Rectangle 569"/>
            <p:cNvSpPr>
              <a:spLocks noChangeArrowheads="1"/>
            </p:cNvSpPr>
            <p:nvPr/>
          </p:nvSpPr>
          <p:spPr bwMode="auto">
            <a:xfrm>
              <a:off x="17436" y="15242"/>
              <a:ext cx="4346" cy="331"/>
            </a:xfrm>
            <a:prstGeom prst="rect">
              <a:avLst/>
            </a:prstGeom>
            <a:solidFill>
              <a:srgbClr val="FFFFFF"/>
            </a:solidFill>
            <a:ln w="11113">
              <a:solidFill>
                <a:srgbClr val="000000"/>
              </a:solidFill>
              <a:miter lim="800000"/>
            </a:ln>
          </p:spPr>
          <p:txBody>
            <a:bodyPr/>
            <a:lstStyle>
              <a:defPPr>
                <a:defRPr kern="1200" smtId="4294967295"/>
              </a:defPPr>
            </a:lstStyle>
            <a:p>
              <a:endParaRPr lang="en-US"/>
            </a:p>
          </p:txBody>
        </p:sp>
        <p:grpSp>
          <p:nvGrpSpPr>
            <p:cNvPr id="2142" name="Group 570"/>
            <p:cNvGrpSpPr/>
            <p:nvPr/>
          </p:nvGrpSpPr>
          <p:grpSpPr>
            <a:xfrm>
              <a:off x="17527" y="15287"/>
              <a:ext cx="496" cy="173"/>
              <a:chOff x="17347" y="15151"/>
              <a:chExt cx="496" cy="173"/>
            </a:xfrm>
          </p:grpSpPr>
          <p:sp>
            <p:nvSpPr>
              <p:cNvPr id="2334" name="Line 571"/>
              <p:cNvSpPr>
                <a:spLocks noChangeShapeType="1"/>
              </p:cNvSpPr>
              <p:nvPr/>
            </p:nvSpPr>
            <p:spPr bwMode="auto">
              <a:xfrm>
                <a:off x="17347" y="15241"/>
                <a:ext cx="496" cy="1"/>
              </a:xfrm>
              <a:prstGeom prst="line">
                <a:avLst/>
              </a:prstGeom>
              <a:noFill/>
              <a:ln w="47625">
                <a:solidFill>
                  <a:srgbClr val="3333CC"/>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35" name="Freeform 572"/>
              <p:cNvSpPr/>
              <p:nvPr/>
            </p:nvSpPr>
            <p:spPr bwMode="auto">
              <a:xfrm>
                <a:off x="17527" y="15151"/>
                <a:ext cx="128" cy="173"/>
              </a:xfrm>
              <a:custGeom>
                <a:avLst/>
                <a:gdLst>
                  <a:gd name="T0" fmla="*/ 68 w 128"/>
                  <a:gd name="T1" fmla="*/ 0 h 173"/>
                  <a:gd name="T2" fmla="*/ 128 w 128"/>
                  <a:gd name="T3" fmla="*/ 83 h 173"/>
                  <a:gd name="T4" fmla="*/ 68 w 128"/>
                  <a:gd name="T5" fmla="*/ 173 h 173"/>
                  <a:gd name="T6" fmla="*/ 0 w 128"/>
                  <a:gd name="T7" fmla="*/ 83 h 173"/>
                  <a:gd name="T8" fmla="*/ 68 w 128"/>
                  <a:gd name="T9" fmla="*/ 0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 h="173">
                    <a:moveTo>
                      <a:pt x="68" y="0"/>
                    </a:moveTo>
                    <a:lnTo>
                      <a:pt x="128" y="83"/>
                    </a:lnTo>
                    <a:lnTo>
                      <a:pt x="68" y="173"/>
                    </a:lnTo>
                    <a:lnTo>
                      <a:pt x="0" y="83"/>
                    </a:lnTo>
                    <a:lnTo>
                      <a:pt x="68"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grpSp>
        <p:sp>
          <p:nvSpPr>
            <p:cNvPr id="2143" name="Rectangle 573"/>
            <p:cNvSpPr>
              <a:spLocks noChangeArrowheads="1"/>
            </p:cNvSpPr>
            <p:nvPr/>
          </p:nvSpPr>
          <p:spPr bwMode="auto">
            <a:xfrm>
              <a:off x="18098" y="15257"/>
              <a:ext cx="1511" cy="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44" name="Rectangle 574"/>
            <p:cNvSpPr>
              <a:spLocks noChangeArrowheads="1"/>
            </p:cNvSpPr>
            <p:nvPr/>
          </p:nvSpPr>
          <p:spPr bwMode="auto">
            <a:xfrm>
              <a:off x="18098" y="15265"/>
              <a:ext cx="1691"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b="1">
                  <a:solidFill>
                    <a:srgbClr val="000000"/>
                  </a:solidFill>
                </a:rPr>
                <a:t>Testosterone</a:t>
              </a:r>
              <a:endParaRPr lang="en-US"/>
            </a:p>
          </p:txBody>
        </p:sp>
        <p:grpSp>
          <p:nvGrpSpPr>
            <p:cNvPr id="2145" name="Group 575"/>
            <p:cNvGrpSpPr/>
            <p:nvPr/>
          </p:nvGrpSpPr>
          <p:grpSpPr>
            <a:xfrm>
              <a:off x="19835" y="15302"/>
              <a:ext cx="571" cy="150"/>
              <a:chOff x="19655" y="15166"/>
              <a:chExt cx="571" cy="150"/>
            </a:xfrm>
          </p:grpSpPr>
          <p:sp>
            <p:nvSpPr>
              <p:cNvPr id="2332" name="Line 576"/>
              <p:cNvSpPr>
                <a:spLocks noChangeShapeType="1"/>
              </p:cNvSpPr>
              <p:nvPr/>
            </p:nvSpPr>
            <p:spPr bwMode="auto">
              <a:xfrm>
                <a:off x="19655" y="15234"/>
                <a:ext cx="571" cy="7"/>
              </a:xfrm>
              <a:prstGeom prst="line">
                <a:avLst/>
              </a:prstGeom>
              <a:noFill/>
              <a:ln w="47625">
                <a:solidFill>
                  <a:srgbClr val="00CC99"/>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33" name="Rectangle 577"/>
              <p:cNvSpPr>
                <a:spLocks noChangeArrowheads="1"/>
              </p:cNvSpPr>
              <p:nvPr/>
            </p:nvSpPr>
            <p:spPr bwMode="auto">
              <a:xfrm>
                <a:off x="19865" y="15166"/>
                <a:ext cx="151" cy="150"/>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grpSp>
        <p:sp>
          <p:nvSpPr>
            <p:cNvPr id="2146" name="Rectangle 578"/>
            <p:cNvSpPr>
              <a:spLocks noChangeArrowheads="1"/>
            </p:cNvSpPr>
            <p:nvPr/>
          </p:nvSpPr>
          <p:spPr bwMode="auto">
            <a:xfrm>
              <a:off x="20459" y="15257"/>
              <a:ext cx="924" cy="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47" name="Rectangle 579"/>
            <p:cNvSpPr>
              <a:spLocks noChangeArrowheads="1"/>
            </p:cNvSpPr>
            <p:nvPr/>
          </p:nvSpPr>
          <p:spPr bwMode="auto">
            <a:xfrm>
              <a:off x="20459" y="15265"/>
              <a:ext cx="1045"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b="1">
                  <a:solidFill>
                    <a:srgbClr val="000000"/>
                  </a:solidFill>
                </a:rPr>
                <a:t>Placebo</a:t>
              </a:r>
              <a:endParaRPr lang="en-US"/>
            </a:p>
          </p:txBody>
        </p:sp>
        <p:sp>
          <p:nvSpPr>
            <p:cNvPr id="2148" name="Rectangle 580"/>
            <p:cNvSpPr>
              <a:spLocks noChangeArrowheads="1"/>
            </p:cNvSpPr>
            <p:nvPr/>
          </p:nvSpPr>
          <p:spPr bwMode="auto">
            <a:xfrm>
              <a:off x="21105" y="19318"/>
              <a:ext cx="760" cy="225"/>
            </a:xfrm>
            <a:prstGeom prst="rect">
              <a:avLst/>
            </a:prstGeom>
            <a:solidFill>
              <a:srgbClr val="FFFFFF"/>
            </a:solidFill>
            <a:ln w="11113">
              <a:solidFill>
                <a:srgbClr val="000000"/>
              </a:solidFill>
              <a:miter lim="800000"/>
            </a:ln>
          </p:spPr>
          <p:txBody>
            <a:bodyPr/>
            <a:lstStyle>
              <a:defPPr>
                <a:defRPr kern="1200" smtId="4294967295"/>
              </a:defPPr>
            </a:lstStyle>
            <a:p>
              <a:endParaRPr lang="en-US"/>
            </a:p>
          </p:txBody>
        </p:sp>
        <p:sp>
          <p:nvSpPr>
            <p:cNvPr id="2149" name="Rectangle 581"/>
            <p:cNvSpPr>
              <a:spLocks noChangeArrowheads="1"/>
            </p:cNvSpPr>
            <p:nvPr/>
          </p:nvSpPr>
          <p:spPr bwMode="auto">
            <a:xfrm>
              <a:off x="21105" y="19333"/>
              <a:ext cx="740"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  *p &lt; .05</a:t>
              </a:r>
              <a:endParaRPr lang="en-US" sz="2800"/>
            </a:p>
          </p:txBody>
        </p:sp>
        <p:sp>
          <p:nvSpPr>
            <p:cNvPr id="2150" name="Rectangle 582"/>
            <p:cNvSpPr>
              <a:spLocks noChangeArrowheads="1"/>
            </p:cNvSpPr>
            <p:nvPr/>
          </p:nvSpPr>
          <p:spPr bwMode="auto">
            <a:xfrm>
              <a:off x="16669" y="18979"/>
              <a:ext cx="249" cy="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51" name="Rectangle 583"/>
            <p:cNvSpPr>
              <a:spLocks noChangeArrowheads="1"/>
            </p:cNvSpPr>
            <p:nvPr/>
          </p:nvSpPr>
          <p:spPr bwMode="auto">
            <a:xfrm>
              <a:off x="16745" y="19024"/>
              <a:ext cx="12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E</a:t>
              </a:r>
              <a:endParaRPr lang="en-US"/>
            </a:p>
          </p:txBody>
        </p:sp>
        <p:sp>
          <p:nvSpPr>
            <p:cNvPr id="2152" name="Rectangle 584"/>
            <p:cNvSpPr>
              <a:spLocks noChangeArrowheads="1"/>
            </p:cNvSpPr>
            <p:nvPr/>
          </p:nvSpPr>
          <p:spPr bwMode="auto">
            <a:xfrm>
              <a:off x="17444" y="18852"/>
              <a:ext cx="188"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53" name="Rectangle 585"/>
            <p:cNvSpPr>
              <a:spLocks noChangeArrowheads="1"/>
            </p:cNvSpPr>
            <p:nvPr/>
          </p:nvSpPr>
          <p:spPr bwMode="auto">
            <a:xfrm>
              <a:off x="17519" y="18904"/>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1</a:t>
              </a:r>
              <a:endParaRPr lang="en-US"/>
            </a:p>
          </p:txBody>
        </p:sp>
        <p:sp>
          <p:nvSpPr>
            <p:cNvPr id="2154" name="Rectangle 586"/>
            <p:cNvSpPr>
              <a:spLocks noChangeArrowheads="1"/>
            </p:cNvSpPr>
            <p:nvPr/>
          </p:nvSpPr>
          <p:spPr bwMode="auto">
            <a:xfrm>
              <a:off x="17579" y="18979"/>
              <a:ext cx="248" cy="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55" name="Rectangle 587"/>
            <p:cNvSpPr>
              <a:spLocks noChangeArrowheads="1"/>
            </p:cNvSpPr>
            <p:nvPr/>
          </p:nvSpPr>
          <p:spPr bwMode="auto">
            <a:xfrm>
              <a:off x="17654" y="19032"/>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2</a:t>
              </a:r>
              <a:endParaRPr lang="en-US"/>
            </a:p>
          </p:txBody>
        </p:sp>
        <p:sp>
          <p:nvSpPr>
            <p:cNvPr id="2156" name="Rectangle 588"/>
            <p:cNvSpPr>
              <a:spLocks noChangeArrowheads="1"/>
            </p:cNvSpPr>
            <p:nvPr/>
          </p:nvSpPr>
          <p:spPr bwMode="auto">
            <a:xfrm>
              <a:off x="17745" y="18852"/>
              <a:ext cx="278"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57" name="Rectangle 589"/>
            <p:cNvSpPr>
              <a:spLocks noChangeArrowheads="1"/>
            </p:cNvSpPr>
            <p:nvPr/>
          </p:nvSpPr>
          <p:spPr bwMode="auto">
            <a:xfrm>
              <a:off x="17820" y="18904"/>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3</a:t>
              </a:r>
              <a:endParaRPr lang="en-US"/>
            </a:p>
          </p:txBody>
        </p:sp>
        <p:sp>
          <p:nvSpPr>
            <p:cNvPr id="2158" name="Rectangle 590"/>
            <p:cNvSpPr>
              <a:spLocks noChangeArrowheads="1"/>
            </p:cNvSpPr>
            <p:nvPr/>
          </p:nvSpPr>
          <p:spPr bwMode="auto">
            <a:xfrm>
              <a:off x="17880" y="18979"/>
              <a:ext cx="278" cy="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59" name="Rectangle 591"/>
            <p:cNvSpPr>
              <a:spLocks noChangeArrowheads="1"/>
            </p:cNvSpPr>
            <p:nvPr/>
          </p:nvSpPr>
          <p:spPr bwMode="auto">
            <a:xfrm>
              <a:off x="17955" y="19032"/>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4</a:t>
              </a:r>
              <a:endParaRPr lang="en-US"/>
            </a:p>
          </p:txBody>
        </p:sp>
        <p:sp>
          <p:nvSpPr>
            <p:cNvPr id="2160" name="Rectangle 592"/>
            <p:cNvSpPr>
              <a:spLocks noChangeArrowheads="1"/>
            </p:cNvSpPr>
            <p:nvPr/>
          </p:nvSpPr>
          <p:spPr bwMode="auto">
            <a:xfrm>
              <a:off x="18038" y="18852"/>
              <a:ext cx="278"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61" name="Rectangle 593"/>
            <p:cNvSpPr>
              <a:spLocks noChangeArrowheads="1"/>
            </p:cNvSpPr>
            <p:nvPr/>
          </p:nvSpPr>
          <p:spPr bwMode="auto">
            <a:xfrm>
              <a:off x="18113" y="18904"/>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5</a:t>
              </a:r>
              <a:endParaRPr lang="en-US"/>
            </a:p>
          </p:txBody>
        </p:sp>
        <p:sp>
          <p:nvSpPr>
            <p:cNvPr id="2162" name="Rectangle 594"/>
            <p:cNvSpPr>
              <a:spLocks noChangeArrowheads="1"/>
            </p:cNvSpPr>
            <p:nvPr/>
          </p:nvSpPr>
          <p:spPr bwMode="auto">
            <a:xfrm>
              <a:off x="18203" y="18979"/>
              <a:ext cx="354" cy="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63" name="Rectangle 595"/>
            <p:cNvSpPr>
              <a:spLocks noChangeArrowheads="1"/>
            </p:cNvSpPr>
            <p:nvPr/>
          </p:nvSpPr>
          <p:spPr bwMode="auto">
            <a:xfrm>
              <a:off x="18278" y="19032"/>
              <a:ext cx="17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6*</a:t>
              </a:r>
              <a:endParaRPr lang="en-US"/>
            </a:p>
          </p:txBody>
        </p:sp>
        <p:sp>
          <p:nvSpPr>
            <p:cNvPr id="2164" name="Rectangle 596"/>
            <p:cNvSpPr>
              <a:spLocks noChangeArrowheads="1"/>
            </p:cNvSpPr>
            <p:nvPr/>
          </p:nvSpPr>
          <p:spPr bwMode="auto">
            <a:xfrm>
              <a:off x="18534" y="18852"/>
              <a:ext cx="188"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65" name="Rectangle 597"/>
            <p:cNvSpPr>
              <a:spLocks noChangeArrowheads="1"/>
            </p:cNvSpPr>
            <p:nvPr/>
          </p:nvSpPr>
          <p:spPr bwMode="auto">
            <a:xfrm>
              <a:off x="18609" y="18904"/>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1</a:t>
              </a:r>
              <a:endParaRPr lang="en-US"/>
            </a:p>
          </p:txBody>
        </p:sp>
        <p:sp>
          <p:nvSpPr>
            <p:cNvPr id="2166" name="Rectangle 598"/>
            <p:cNvSpPr>
              <a:spLocks noChangeArrowheads="1"/>
            </p:cNvSpPr>
            <p:nvPr/>
          </p:nvSpPr>
          <p:spPr bwMode="auto">
            <a:xfrm>
              <a:off x="18669" y="18979"/>
              <a:ext cx="248" cy="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67" name="Rectangle 599"/>
            <p:cNvSpPr>
              <a:spLocks noChangeArrowheads="1"/>
            </p:cNvSpPr>
            <p:nvPr/>
          </p:nvSpPr>
          <p:spPr bwMode="auto">
            <a:xfrm>
              <a:off x="18745" y="19032"/>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2</a:t>
              </a:r>
              <a:endParaRPr lang="en-US"/>
            </a:p>
          </p:txBody>
        </p:sp>
        <p:sp>
          <p:nvSpPr>
            <p:cNvPr id="2168" name="Rectangle 600"/>
            <p:cNvSpPr>
              <a:spLocks noChangeArrowheads="1"/>
            </p:cNvSpPr>
            <p:nvPr/>
          </p:nvSpPr>
          <p:spPr bwMode="auto">
            <a:xfrm>
              <a:off x="18835" y="18852"/>
              <a:ext cx="278"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69" name="Rectangle 601"/>
            <p:cNvSpPr>
              <a:spLocks noChangeArrowheads="1"/>
            </p:cNvSpPr>
            <p:nvPr/>
          </p:nvSpPr>
          <p:spPr bwMode="auto">
            <a:xfrm>
              <a:off x="18910" y="18904"/>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3</a:t>
              </a:r>
              <a:endParaRPr lang="en-US"/>
            </a:p>
          </p:txBody>
        </p:sp>
        <p:sp>
          <p:nvSpPr>
            <p:cNvPr id="2170" name="Rectangle 602"/>
            <p:cNvSpPr>
              <a:spLocks noChangeArrowheads="1"/>
            </p:cNvSpPr>
            <p:nvPr/>
          </p:nvSpPr>
          <p:spPr bwMode="auto">
            <a:xfrm>
              <a:off x="18970" y="18979"/>
              <a:ext cx="278" cy="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71" name="Rectangle 603"/>
            <p:cNvSpPr>
              <a:spLocks noChangeArrowheads="1"/>
            </p:cNvSpPr>
            <p:nvPr/>
          </p:nvSpPr>
          <p:spPr bwMode="auto">
            <a:xfrm>
              <a:off x="19045" y="19032"/>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4</a:t>
              </a:r>
              <a:endParaRPr lang="en-US"/>
            </a:p>
          </p:txBody>
        </p:sp>
        <p:sp>
          <p:nvSpPr>
            <p:cNvPr id="2172" name="Rectangle 604"/>
            <p:cNvSpPr>
              <a:spLocks noChangeArrowheads="1"/>
            </p:cNvSpPr>
            <p:nvPr/>
          </p:nvSpPr>
          <p:spPr bwMode="auto">
            <a:xfrm>
              <a:off x="19128" y="18852"/>
              <a:ext cx="278"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73" name="Rectangle 605"/>
            <p:cNvSpPr>
              <a:spLocks noChangeArrowheads="1"/>
            </p:cNvSpPr>
            <p:nvPr/>
          </p:nvSpPr>
          <p:spPr bwMode="auto">
            <a:xfrm>
              <a:off x="19203" y="18904"/>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5</a:t>
              </a:r>
              <a:endParaRPr lang="en-US"/>
            </a:p>
          </p:txBody>
        </p:sp>
        <p:sp>
          <p:nvSpPr>
            <p:cNvPr id="2174" name="Rectangle 606"/>
            <p:cNvSpPr>
              <a:spLocks noChangeArrowheads="1"/>
            </p:cNvSpPr>
            <p:nvPr/>
          </p:nvSpPr>
          <p:spPr bwMode="auto">
            <a:xfrm>
              <a:off x="19293" y="18979"/>
              <a:ext cx="279" cy="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75" name="Rectangle 607"/>
            <p:cNvSpPr>
              <a:spLocks noChangeArrowheads="1"/>
            </p:cNvSpPr>
            <p:nvPr/>
          </p:nvSpPr>
          <p:spPr bwMode="auto">
            <a:xfrm>
              <a:off x="19369" y="19032"/>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6</a:t>
              </a:r>
              <a:endParaRPr lang="en-US"/>
            </a:p>
          </p:txBody>
        </p:sp>
        <p:sp>
          <p:nvSpPr>
            <p:cNvPr id="2176" name="Rectangle 608"/>
            <p:cNvSpPr>
              <a:spLocks noChangeArrowheads="1"/>
            </p:cNvSpPr>
            <p:nvPr/>
          </p:nvSpPr>
          <p:spPr bwMode="auto">
            <a:xfrm>
              <a:off x="19654" y="18844"/>
              <a:ext cx="18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77" name="Rectangle 609"/>
            <p:cNvSpPr>
              <a:spLocks noChangeArrowheads="1"/>
            </p:cNvSpPr>
            <p:nvPr/>
          </p:nvSpPr>
          <p:spPr bwMode="auto">
            <a:xfrm>
              <a:off x="19729" y="18897"/>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1</a:t>
              </a:r>
              <a:endParaRPr lang="en-US"/>
            </a:p>
          </p:txBody>
        </p:sp>
        <p:sp>
          <p:nvSpPr>
            <p:cNvPr id="2178" name="Rectangle 610"/>
            <p:cNvSpPr>
              <a:spLocks noChangeArrowheads="1"/>
            </p:cNvSpPr>
            <p:nvPr/>
          </p:nvSpPr>
          <p:spPr bwMode="auto">
            <a:xfrm>
              <a:off x="19790" y="18972"/>
              <a:ext cx="248"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79" name="Rectangle 611"/>
            <p:cNvSpPr>
              <a:spLocks noChangeArrowheads="1"/>
            </p:cNvSpPr>
            <p:nvPr/>
          </p:nvSpPr>
          <p:spPr bwMode="auto">
            <a:xfrm>
              <a:off x="19865" y="19024"/>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2</a:t>
              </a:r>
              <a:endParaRPr lang="en-US"/>
            </a:p>
          </p:txBody>
        </p:sp>
        <p:sp>
          <p:nvSpPr>
            <p:cNvPr id="2180" name="Rectangle 612"/>
            <p:cNvSpPr>
              <a:spLocks noChangeArrowheads="1"/>
            </p:cNvSpPr>
            <p:nvPr/>
          </p:nvSpPr>
          <p:spPr bwMode="auto">
            <a:xfrm>
              <a:off x="19955" y="18844"/>
              <a:ext cx="27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81" name="Rectangle 613"/>
            <p:cNvSpPr>
              <a:spLocks noChangeArrowheads="1"/>
            </p:cNvSpPr>
            <p:nvPr/>
          </p:nvSpPr>
          <p:spPr bwMode="auto">
            <a:xfrm>
              <a:off x="20030" y="18897"/>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3</a:t>
              </a:r>
              <a:endParaRPr lang="en-US"/>
            </a:p>
          </p:txBody>
        </p:sp>
        <p:sp>
          <p:nvSpPr>
            <p:cNvPr id="2182" name="Rectangle 614"/>
            <p:cNvSpPr>
              <a:spLocks noChangeArrowheads="1"/>
            </p:cNvSpPr>
            <p:nvPr/>
          </p:nvSpPr>
          <p:spPr bwMode="auto">
            <a:xfrm>
              <a:off x="20090" y="18972"/>
              <a:ext cx="278"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83" name="Rectangle 615"/>
            <p:cNvSpPr>
              <a:spLocks noChangeArrowheads="1"/>
            </p:cNvSpPr>
            <p:nvPr/>
          </p:nvSpPr>
          <p:spPr bwMode="auto">
            <a:xfrm>
              <a:off x="20165" y="19024"/>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4</a:t>
              </a:r>
              <a:endParaRPr lang="en-US"/>
            </a:p>
          </p:txBody>
        </p:sp>
        <p:sp>
          <p:nvSpPr>
            <p:cNvPr id="2184" name="Rectangle 616"/>
            <p:cNvSpPr>
              <a:spLocks noChangeArrowheads="1"/>
            </p:cNvSpPr>
            <p:nvPr/>
          </p:nvSpPr>
          <p:spPr bwMode="auto">
            <a:xfrm>
              <a:off x="20248" y="18844"/>
              <a:ext cx="27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85" name="Rectangle 617"/>
            <p:cNvSpPr>
              <a:spLocks noChangeArrowheads="1"/>
            </p:cNvSpPr>
            <p:nvPr/>
          </p:nvSpPr>
          <p:spPr bwMode="auto">
            <a:xfrm>
              <a:off x="20323" y="18897"/>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5</a:t>
              </a:r>
              <a:endParaRPr lang="en-US"/>
            </a:p>
          </p:txBody>
        </p:sp>
        <p:sp>
          <p:nvSpPr>
            <p:cNvPr id="2186" name="Rectangle 618"/>
            <p:cNvSpPr>
              <a:spLocks noChangeArrowheads="1"/>
            </p:cNvSpPr>
            <p:nvPr/>
          </p:nvSpPr>
          <p:spPr bwMode="auto">
            <a:xfrm>
              <a:off x="20414" y="18972"/>
              <a:ext cx="278"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87" name="Rectangle 619"/>
            <p:cNvSpPr>
              <a:spLocks noChangeArrowheads="1"/>
            </p:cNvSpPr>
            <p:nvPr/>
          </p:nvSpPr>
          <p:spPr bwMode="auto">
            <a:xfrm>
              <a:off x="20489" y="19024"/>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6</a:t>
              </a:r>
              <a:endParaRPr lang="en-US"/>
            </a:p>
          </p:txBody>
        </p:sp>
        <p:sp>
          <p:nvSpPr>
            <p:cNvPr id="2188" name="Rectangle 620"/>
            <p:cNvSpPr>
              <a:spLocks noChangeArrowheads="1"/>
            </p:cNvSpPr>
            <p:nvPr/>
          </p:nvSpPr>
          <p:spPr bwMode="auto">
            <a:xfrm>
              <a:off x="20744" y="18844"/>
              <a:ext cx="18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89" name="Rectangle 621"/>
            <p:cNvSpPr>
              <a:spLocks noChangeArrowheads="1"/>
            </p:cNvSpPr>
            <p:nvPr/>
          </p:nvSpPr>
          <p:spPr bwMode="auto">
            <a:xfrm>
              <a:off x="20820" y="18897"/>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1</a:t>
              </a:r>
              <a:endParaRPr lang="en-US"/>
            </a:p>
          </p:txBody>
        </p:sp>
        <p:sp>
          <p:nvSpPr>
            <p:cNvPr id="2190" name="Rectangle 622"/>
            <p:cNvSpPr>
              <a:spLocks noChangeArrowheads="1"/>
            </p:cNvSpPr>
            <p:nvPr/>
          </p:nvSpPr>
          <p:spPr bwMode="auto">
            <a:xfrm>
              <a:off x="20880" y="18972"/>
              <a:ext cx="248"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91" name="Rectangle 623"/>
            <p:cNvSpPr>
              <a:spLocks noChangeArrowheads="1"/>
            </p:cNvSpPr>
            <p:nvPr/>
          </p:nvSpPr>
          <p:spPr bwMode="auto">
            <a:xfrm>
              <a:off x="20955" y="19024"/>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2</a:t>
              </a:r>
              <a:endParaRPr lang="en-US"/>
            </a:p>
          </p:txBody>
        </p:sp>
        <p:sp>
          <p:nvSpPr>
            <p:cNvPr id="2192" name="Rectangle 624"/>
            <p:cNvSpPr>
              <a:spLocks noChangeArrowheads="1"/>
            </p:cNvSpPr>
            <p:nvPr/>
          </p:nvSpPr>
          <p:spPr bwMode="auto">
            <a:xfrm>
              <a:off x="21045" y="18844"/>
              <a:ext cx="27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93" name="Rectangle 625"/>
            <p:cNvSpPr>
              <a:spLocks noChangeArrowheads="1"/>
            </p:cNvSpPr>
            <p:nvPr/>
          </p:nvSpPr>
          <p:spPr bwMode="auto">
            <a:xfrm>
              <a:off x="21120" y="18897"/>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3</a:t>
              </a:r>
              <a:endParaRPr lang="en-US"/>
            </a:p>
          </p:txBody>
        </p:sp>
        <p:sp>
          <p:nvSpPr>
            <p:cNvPr id="2194" name="Rectangle 626"/>
            <p:cNvSpPr>
              <a:spLocks noChangeArrowheads="1"/>
            </p:cNvSpPr>
            <p:nvPr/>
          </p:nvSpPr>
          <p:spPr bwMode="auto">
            <a:xfrm>
              <a:off x="21180" y="18972"/>
              <a:ext cx="279"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95" name="Rectangle 627"/>
            <p:cNvSpPr>
              <a:spLocks noChangeArrowheads="1"/>
            </p:cNvSpPr>
            <p:nvPr/>
          </p:nvSpPr>
          <p:spPr bwMode="auto">
            <a:xfrm>
              <a:off x="21256" y="19024"/>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4</a:t>
              </a:r>
              <a:endParaRPr lang="en-US"/>
            </a:p>
          </p:txBody>
        </p:sp>
        <p:sp>
          <p:nvSpPr>
            <p:cNvPr id="2196" name="Rectangle 628"/>
            <p:cNvSpPr>
              <a:spLocks noChangeArrowheads="1"/>
            </p:cNvSpPr>
            <p:nvPr/>
          </p:nvSpPr>
          <p:spPr bwMode="auto">
            <a:xfrm>
              <a:off x="21338" y="18844"/>
              <a:ext cx="27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97" name="Rectangle 629"/>
            <p:cNvSpPr>
              <a:spLocks noChangeArrowheads="1"/>
            </p:cNvSpPr>
            <p:nvPr/>
          </p:nvSpPr>
          <p:spPr bwMode="auto">
            <a:xfrm>
              <a:off x="21413" y="18897"/>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5</a:t>
              </a:r>
              <a:endParaRPr lang="en-US"/>
            </a:p>
          </p:txBody>
        </p:sp>
        <p:sp>
          <p:nvSpPr>
            <p:cNvPr id="2198" name="Rectangle 630"/>
            <p:cNvSpPr>
              <a:spLocks noChangeArrowheads="1"/>
            </p:cNvSpPr>
            <p:nvPr/>
          </p:nvSpPr>
          <p:spPr bwMode="auto">
            <a:xfrm>
              <a:off x="21504" y="18972"/>
              <a:ext cx="278"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199" name="Rectangle 631"/>
            <p:cNvSpPr>
              <a:spLocks noChangeArrowheads="1"/>
            </p:cNvSpPr>
            <p:nvPr/>
          </p:nvSpPr>
          <p:spPr bwMode="auto">
            <a:xfrm>
              <a:off x="21579" y="19024"/>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6</a:t>
              </a:r>
              <a:endParaRPr lang="en-US"/>
            </a:p>
          </p:txBody>
        </p:sp>
        <p:sp>
          <p:nvSpPr>
            <p:cNvPr id="2200" name="Rectangle 632"/>
            <p:cNvSpPr>
              <a:spLocks noChangeArrowheads="1"/>
            </p:cNvSpPr>
            <p:nvPr/>
          </p:nvSpPr>
          <p:spPr bwMode="auto">
            <a:xfrm>
              <a:off x="21842" y="18814"/>
              <a:ext cx="18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01" name="Rectangle 633"/>
            <p:cNvSpPr>
              <a:spLocks noChangeArrowheads="1"/>
            </p:cNvSpPr>
            <p:nvPr/>
          </p:nvSpPr>
          <p:spPr bwMode="auto">
            <a:xfrm>
              <a:off x="21917" y="18866"/>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1</a:t>
              </a:r>
              <a:endParaRPr lang="en-US"/>
            </a:p>
          </p:txBody>
        </p:sp>
        <p:sp>
          <p:nvSpPr>
            <p:cNvPr id="2202" name="Rectangle 634"/>
            <p:cNvSpPr>
              <a:spLocks noChangeArrowheads="1"/>
            </p:cNvSpPr>
            <p:nvPr/>
          </p:nvSpPr>
          <p:spPr bwMode="auto">
            <a:xfrm>
              <a:off x="21977" y="18942"/>
              <a:ext cx="248"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03" name="Rectangle 635"/>
            <p:cNvSpPr>
              <a:spLocks noChangeArrowheads="1"/>
            </p:cNvSpPr>
            <p:nvPr/>
          </p:nvSpPr>
          <p:spPr bwMode="auto">
            <a:xfrm>
              <a:off x="22053" y="18994"/>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2</a:t>
              </a:r>
              <a:endParaRPr lang="en-US"/>
            </a:p>
          </p:txBody>
        </p:sp>
        <p:sp>
          <p:nvSpPr>
            <p:cNvPr id="2204" name="Rectangle 636"/>
            <p:cNvSpPr>
              <a:spLocks noChangeArrowheads="1"/>
            </p:cNvSpPr>
            <p:nvPr/>
          </p:nvSpPr>
          <p:spPr bwMode="auto">
            <a:xfrm>
              <a:off x="22143" y="18814"/>
              <a:ext cx="353"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05" name="Rectangle 637"/>
            <p:cNvSpPr>
              <a:spLocks noChangeArrowheads="1"/>
            </p:cNvSpPr>
            <p:nvPr/>
          </p:nvSpPr>
          <p:spPr bwMode="auto">
            <a:xfrm>
              <a:off x="22218" y="18866"/>
              <a:ext cx="17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3*</a:t>
              </a:r>
              <a:endParaRPr lang="en-US"/>
            </a:p>
          </p:txBody>
        </p:sp>
        <p:sp>
          <p:nvSpPr>
            <p:cNvPr id="2206" name="Rectangle 638"/>
            <p:cNvSpPr>
              <a:spLocks noChangeArrowheads="1"/>
            </p:cNvSpPr>
            <p:nvPr/>
          </p:nvSpPr>
          <p:spPr bwMode="auto">
            <a:xfrm>
              <a:off x="22278" y="18942"/>
              <a:ext cx="406"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07" name="Rectangle 639"/>
            <p:cNvSpPr>
              <a:spLocks noChangeArrowheads="1"/>
            </p:cNvSpPr>
            <p:nvPr/>
          </p:nvSpPr>
          <p:spPr bwMode="auto">
            <a:xfrm>
              <a:off x="22353" y="18994"/>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4</a:t>
              </a:r>
              <a:endParaRPr lang="en-US"/>
            </a:p>
          </p:txBody>
        </p:sp>
        <p:sp>
          <p:nvSpPr>
            <p:cNvPr id="2208" name="Rectangle 640"/>
            <p:cNvSpPr>
              <a:spLocks noChangeArrowheads="1"/>
            </p:cNvSpPr>
            <p:nvPr/>
          </p:nvSpPr>
          <p:spPr bwMode="auto">
            <a:xfrm>
              <a:off x="22436" y="18814"/>
              <a:ext cx="27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09" name="Rectangle 641"/>
            <p:cNvSpPr>
              <a:spLocks noChangeArrowheads="1"/>
            </p:cNvSpPr>
            <p:nvPr/>
          </p:nvSpPr>
          <p:spPr bwMode="auto">
            <a:xfrm>
              <a:off x="22511" y="18866"/>
              <a:ext cx="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5</a:t>
              </a:r>
              <a:endParaRPr lang="en-US"/>
            </a:p>
          </p:txBody>
        </p:sp>
        <p:sp>
          <p:nvSpPr>
            <p:cNvPr id="2210" name="Rectangle 642"/>
            <p:cNvSpPr>
              <a:spLocks noChangeArrowheads="1"/>
            </p:cNvSpPr>
            <p:nvPr/>
          </p:nvSpPr>
          <p:spPr bwMode="auto">
            <a:xfrm>
              <a:off x="22601" y="18942"/>
              <a:ext cx="279"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11" name="Rectangle 643"/>
            <p:cNvSpPr>
              <a:spLocks noChangeArrowheads="1"/>
            </p:cNvSpPr>
            <p:nvPr/>
          </p:nvSpPr>
          <p:spPr bwMode="auto">
            <a:xfrm>
              <a:off x="22677" y="18994"/>
              <a:ext cx="9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latin typeface="Times New Roman" pitchFamily="18" charset="0"/>
                </a:rPr>
                <a:t>6</a:t>
              </a:r>
              <a:endParaRPr lang="en-US"/>
            </a:p>
          </p:txBody>
        </p:sp>
        <p:sp>
          <p:nvSpPr>
            <p:cNvPr id="2212" name="Rectangle 644"/>
            <p:cNvSpPr>
              <a:spLocks noChangeArrowheads="1"/>
            </p:cNvSpPr>
            <p:nvPr/>
          </p:nvSpPr>
          <p:spPr bwMode="auto">
            <a:xfrm>
              <a:off x="16782" y="18867"/>
              <a:ext cx="286"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13" name="Rectangle 645"/>
            <p:cNvSpPr>
              <a:spLocks noChangeArrowheads="1"/>
            </p:cNvSpPr>
            <p:nvPr/>
          </p:nvSpPr>
          <p:spPr bwMode="auto">
            <a:xfrm>
              <a:off x="16857" y="18919"/>
              <a:ext cx="14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O</a:t>
              </a:r>
              <a:endParaRPr lang="en-US"/>
            </a:p>
          </p:txBody>
        </p:sp>
        <p:sp>
          <p:nvSpPr>
            <p:cNvPr id="2214" name="Rectangle 646"/>
            <p:cNvSpPr>
              <a:spLocks noChangeArrowheads="1"/>
            </p:cNvSpPr>
            <p:nvPr/>
          </p:nvSpPr>
          <p:spPr bwMode="auto">
            <a:xfrm>
              <a:off x="16948" y="18979"/>
              <a:ext cx="338" cy="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15" name="Rectangle 647"/>
            <p:cNvSpPr>
              <a:spLocks noChangeArrowheads="1"/>
            </p:cNvSpPr>
            <p:nvPr/>
          </p:nvSpPr>
          <p:spPr bwMode="auto">
            <a:xfrm>
              <a:off x="17023" y="19024"/>
              <a:ext cx="1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A</a:t>
              </a:r>
              <a:endParaRPr lang="en-US"/>
            </a:p>
          </p:txBody>
        </p:sp>
        <p:sp>
          <p:nvSpPr>
            <p:cNvPr id="2216" name="Rectangle 648"/>
            <p:cNvSpPr>
              <a:spLocks noChangeArrowheads="1"/>
            </p:cNvSpPr>
            <p:nvPr/>
          </p:nvSpPr>
          <p:spPr bwMode="auto">
            <a:xfrm>
              <a:off x="17421" y="15693"/>
              <a:ext cx="1075"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17" name="Rectangle 649"/>
            <p:cNvSpPr>
              <a:spLocks noChangeArrowheads="1"/>
            </p:cNvSpPr>
            <p:nvPr/>
          </p:nvSpPr>
          <p:spPr bwMode="auto">
            <a:xfrm>
              <a:off x="17496" y="15738"/>
              <a:ext cx="1050"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Neuroticism</a:t>
              </a:r>
              <a:endParaRPr lang="en-US"/>
            </a:p>
          </p:txBody>
        </p:sp>
        <p:sp>
          <p:nvSpPr>
            <p:cNvPr id="2218" name="Rectangle 650"/>
            <p:cNvSpPr>
              <a:spLocks noChangeArrowheads="1"/>
            </p:cNvSpPr>
            <p:nvPr/>
          </p:nvSpPr>
          <p:spPr bwMode="auto">
            <a:xfrm>
              <a:off x="18474" y="15693"/>
              <a:ext cx="1113"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19" name="Rectangle 651"/>
            <p:cNvSpPr>
              <a:spLocks noChangeArrowheads="1"/>
            </p:cNvSpPr>
            <p:nvPr/>
          </p:nvSpPr>
          <p:spPr bwMode="auto">
            <a:xfrm>
              <a:off x="18542" y="15738"/>
              <a:ext cx="110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Extraversion</a:t>
              </a:r>
              <a:endParaRPr lang="en-US"/>
            </a:p>
          </p:txBody>
        </p:sp>
        <p:sp>
          <p:nvSpPr>
            <p:cNvPr id="2220" name="Rectangle 652"/>
            <p:cNvSpPr>
              <a:spLocks noChangeArrowheads="1"/>
            </p:cNvSpPr>
            <p:nvPr/>
          </p:nvSpPr>
          <p:spPr bwMode="auto">
            <a:xfrm>
              <a:off x="19662" y="15693"/>
              <a:ext cx="917"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21" name="Rectangle 653"/>
            <p:cNvSpPr>
              <a:spLocks noChangeArrowheads="1"/>
            </p:cNvSpPr>
            <p:nvPr/>
          </p:nvSpPr>
          <p:spPr bwMode="auto">
            <a:xfrm>
              <a:off x="19729" y="15738"/>
              <a:ext cx="8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Openness</a:t>
              </a:r>
              <a:endParaRPr lang="en-US"/>
            </a:p>
          </p:txBody>
        </p:sp>
        <p:sp>
          <p:nvSpPr>
            <p:cNvPr id="2222" name="Rectangle 654"/>
            <p:cNvSpPr>
              <a:spLocks noChangeArrowheads="1"/>
            </p:cNvSpPr>
            <p:nvPr/>
          </p:nvSpPr>
          <p:spPr bwMode="auto">
            <a:xfrm>
              <a:off x="20714" y="15693"/>
              <a:ext cx="925"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23" name="Rectangle 655"/>
            <p:cNvSpPr>
              <a:spLocks noChangeArrowheads="1"/>
            </p:cNvSpPr>
            <p:nvPr/>
          </p:nvSpPr>
          <p:spPr bwMode="auto">
            <a:xfrm>
              <a:off x="20789" y="15738"/>
              <a:ext cx="8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Agreeable</a:t>
              </a:r>
              <a:endParaRPr lang="en-US"/>
            </a:p>
          </p:txBody>
        </p:sp>
        <p:sp>
          <p:nvSpPr>
            <p:cNvPr id="2224" name="Rectangle 656"/>
            <p:cNvSpPr>
              <a:spLocks noChangeArrowheads="1"/>
            </p:cNvSpPr>
            <p:nvPr/>
          </p:nvSpPr>
          <p:spPr bwMode="auto">
            <a:xfrm>
              <a:off x="21744" y="15693"/>
              <a:ext cx="1248"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25" name="Rectangle 657"/>
            <p:cNvSpPr>
              <a:spLocks noChangeArrowheads="1"/>
            </p:cNvSpPr>
            <p:nvPr/>
          </p:nvSpPr>
          <p:spPr bwMode="auto">
            <a:xfrm>
              <a:off x="21812" y="15738"/>
              <a:ext cx="1253"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Conscientious</a:t>
              </a:r>
              <a:endParaRPr lang="en-US"/>
            </a:p>
          </p:txBody>
        </p:sp>
        <p:sp>
          <p:nvSpPr>
            <p:cNvPr id="2226" name="Line 658"/>
            <p:cNvSpPr>
              <a:spLocks noChangeShapeType="1"/>
            </p:cNvSpPr>
            <p:nvPr/>
          </p:nvSpPr>
          <p:spPr bwMode="auto">
            <a:xfrm>
              <a:off x="17391" y="15678"/>
              <a:ext cx="1" cy="3068"/>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227" name="Line 659"/>
            <p:cNvSpPr>
              <a:spLocks noChangeShapeType="1"/>
            </p:cNvSpPr>
            <p:nvPr/>
          </p:nvSpPr>
          <p:spPr bwMode="auto">
            <a:xfrm>
              <a:off x="18489" y="15678"/>
              <a:ext cx="7" cy="3068"/>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228" name="Line 660"/>
            <p:cNvSpPr>
              <a:spLocks noChangeShapeType="1"/>
            </p:cNvSpPr>
            <p:nvPr/>
          </p:nvSpPr>
          <p:spPr bwMode="auto">
            <a:xfrm>
              <a:off x="19602" y="15678"/>
              <a:ext cx="1" cy="3068"/>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229" name="Line 661"/>
            <p:cNvSpPr>
              <a:spLocks noChangeShapeType="1"/>
            </p:cNvSpPr>
            <p:nvPr/>
          </p:nvSpPr>
          <p:spPr bwMode="auto">
            <a:xfrm>
              <a:off x="20699" y="15678"/>
              <a:ext cx="8" cy="3068"/>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230" name="Line 662"/>
            <p:cNvSpPr>
              <a:spLocks noChangeShapeType="1"/>
            </p:cNvSpPr>
            <p:nvPr/>
          </p:nvSpPr>
          <p:spPr bwMode="auto">
            <a:xfrm>
              <a:off x="21767" y="15678"/>
              <a:ext cx="1" cy="3068"/>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231" name="Rectangle 663"/>
            <p:cNvSpPr>
              <a:spLocks noChangeArrowheads="1"/>
            </p:cNvSpPr>
            <p:nvPr/>
          </p:nvSpPr>
          <p:spPr bwMode="auto">
            <a:xfrm>
              <a:off x="19045" y="19265"/>
              <a:ext cx="1323" cy="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32" name="Rectangle 664"/>
            <p:cNvSpPr>
              <a:spLocks noChangeArrowheads="1"/>
            </p:cNvSpPr>
            <p:nvPr/>
          </p:nvSpPr>
          <p:spPr bwMode="auto">
            <a:xfrm>
              <a:off x="19045" y="19273"/>
              <a:ext cx="150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b="1">
                  <a:solidFill>
                    <a:srgbClr val="000000"/>
                  </a:solidFill>
                </a:rPr>
                <a:t>NEO Factor</a:t>
              </a:r>
              <a:endParaRPr lang="en-US"/>
            </a:p>
          </p:txBody>
        </p:sp>
        <p:sp>
          <p:nvSpPr>
            <p:cNvPr id="2233" name="Line 665"/>
            <p:cNvSpPr>
              <a:spLocks noChangeShapeType="1"/>
            </p:cNvSpPr>
            <p:nvPr/>
          </p:nvSpPr>
          <p:spPr bwMode="auto">
            <a:xfrm>
              <a:off x="16594" y="15678"/>
              <a:ext cx="1" cy="3068"/>
            </a:xfrm>
            <a:prstGeom prst="line">
              <a:avLst/>
            </a:prstGeom>
            <a:noFill/>
            <a:ln w="11113" cap="rnd">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grpSp>
          <p:nvGrpSpPr>
            <p:cNvPr id="2234" name="Group 666"/>
            <p:cNvGrpSpPr/>
            <p:nvPr/>
          </p:nvGrpSpPr>
          <p:grpSpPr>
            <a:xfrm>
              <a:off x="17158" y="18423"/>
              <a:ext cx="151" cy="391"/>
              <a:chOff x="16978" y="18287"/>
              <a:chExt cx="151" cy="391"/>
            </a:xfrm>
          </p:grpSpPr>
          <p:sp>
            <p:nvSpPr>
              <p:cNvPr id="2330" name="Line 667"/>
              <p:cNvSpPr>
                <a:spLocks noChangeShapeType="1"/>
              </p:cNvSpPr>
              <p:nvPr/>
            </p:nvSpPr>
            <p:spPr bwMode="auto">
              <a:xfrm>
                <a:off x="16978" y="18287"/>
                <a:ext cx="98" cy="301"/>
              </a:xfrm>
              <a:prstGeom prst="line">
                <a:avLst/>
              </a:prstGeom>
              <a:noFill/>
              <a:ln w="3492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31" name="Freeform 668"/>
              <p:cNvSpPr/>
              <p:nvPr/>
            </p:nvSpPr>
            <p:spPr bwMode="auto">
              <a:xfrm>
                <a:off x="17016" y="18558"/>
                <a:ext cx="113" cy="120"/>
              </a:xfrm>
              <a:custGeom>
                <a:avLst/>
                <a:gdLst>
                  <a:gd name="T0" fmla="*/ 0 w 113"/>
                  <a:gd name="T1" fmla="*/ 37 h 120"/>
                  <a:gd name="T2" fmla="*/ 97 w 113"/>
                  <a:gd name="T3" fmla="*/ 120 h 120"/>
                  <a:gd name="T4" fmla="*/ 113 w 113"/>
                  <a:gd name="T5" fmla="*/ 0 h 120"/>
                  <a:gd name="T6" fmla="*/ 0 w 113"/>
                  <a:gd name="T7" fmla="*/ 37 h 1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 h="120">
                    <a:moveTo>
                      <a:pt x="0" y="37"/>
                    </a:moveTo>
                    <a:lnTo>
                      <a:pt x="97" y="120"/>
                    </a:lnTo>
                    <a:lnTo>
                      <a:pt x="113" y="0"/>
                    </a:lnTo>
                    <a:lnTo>
                      <a:pt x="0" y="3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kern="1200" smtId="4294967295"/>
                </a:defPPr>
              </a:lstStyle>
              <a:p>
                <a:endParaRPr lang="en-US"/>
              </a:p>
            </p:txBody>
          </p:sp>
        </p:grpSp>
        <p:grpSp>
          <p:nvGrpSpPr>
            <p:cNvPr id="2235" name="Group 669"/>
            <p:cNvGrpSpPr/>
            <p:nvPr/>
          </p:nvGrpSpPr>
          <p:grpSpPr>
            <a:xfrm>
              <a:off x="22218" y="18430"/>
              <a:ext cx="113" cy="361"/>
              <a:chOff x="22038" y="18294"/>
              <a:chExt cx="113" cy="361"/>
            </a:xfrm>
          </p:grpSpPr>
          <p:sp>
            <p:nvSpPr>
              <p:cNvPr id="2328" name="Line 670"/>
              <p:cNvSpPr>
                <a:spLocks noChangeShapeType="1"/>
              </p:cNvSpPr>
              <p:nvPr/>
            </p:nvSpPr>
            <p:spPr bwMode="auto">
              <a:xfrm flipH="1">
                <a:off x="22098" y="18294"/>
                <a:ext cx="38" cy="264"/>
              </a:xfrm>
              <a:prstGeom prst="line">
                <a:avLst/>
              </a:prstGeom>
              <a:noFill/>
              <a:ln w="3492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29" name="Freeform 671"/>
              <p:cNvSpPr/>
              <p:nvPr/>
            </p:nvSpPr>
            <p:spPr bwMode="auto">
              <a:xfrm>
                <a:off x="22038" y="18535"/>
                <a:ext cx="113" cy="120"/>
              </a:xfrm>
              <a:custGeom>
                <a:avLst/>
                <a:gdLst>
                  <a:gd name="T0" fmla="*/ 0 w 113"/>
                  <a:gd name="T1" fmla="*/ 0 h 120"/>
                  <a:gd name="T2" fmla="*/ 45 w 113"/>
                  <a:gd name="T3" fmla="*/ 120 h 120"/>
                  <a:gd name="T4" fmla="*/ 113 w 113"/>
                  <a:gd name="T5" fmla="*/ 15 h 120"/>
                  <a:gd name="T6" fmla="*/ 0 w 113"/>
                  <a:gd name="T7" fmla="*/ 0 h 1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 h="120">
                    <a:moveTo>
                      <a:pt x="0" y="0"/>
                    </a:moveTo>
                    <a:lnTo>
                      <a:pt x="45" y="120"/>
                    </a:lnTo>
                    <a:lnTo>
                      <a:pt x="113" y="15"/>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kern="1200" smtId="4294967295"/>
                </a:defPPr>
              </a:lstStyle>
              <a:p>
                <a:endParaRPr lang="en-US"/>
              </a:p>
            </p:txBody>
          </p:sp>
        </p:grpSp>
        <p:sp>
          <p:nvSpPr>
            <p:cNvPr id="2236" name="Rectangle 672"/>
            <p:cNvSpPr>
              <a:spLocks noChangeArrowheads="1"/>
            </p:cNvSpPr>
            <p:nvPr/>
          </p:nvSpPr>
          <p:spPr bwMode="auto">
            <a:xfrm>
              <a:off x="16587" y="18227"/>
              <a:ext cx="834"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37" name="Rectangle 673"/>
            <p:cNvSpPr>
              <a:spLocks noChangeArrowheads="1"/>
            </p:cNvSpPr>
            <p:nvPr/>
          </p:nvSpPr>
          <p:spPr bwMode="auto">
            <a:xfrm>
              <a:off x="16654" y="18265"/>
              <a:ext cx="752"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200" b="1">
                  <a:solidFill>
                    <a:srgbClr val="000000"/>
                  </a:solidFill>
                </a:rPr>
                <a:t>Conscientious</a:t>
              </a:r>
              <a:endParaRPr lang="en-US"/>
            </a:p>
          </p:txBody>
        </p:sp>
        <p:sp>
          <p:nvSpPr>
            <p:cNvPr id="2238" name="Rectangle 674"/>
            <p:cNvSpPr>
              <a:spLocks noChangeArrowheads="1"/>
            </p:cNvSpPr>
            <p:nvPr/>
          </p:nvSpPr>
          <p:spPr bwMode="auto">
            <a:xfrm>
              <a:off x="21835" y="18167"/>
              <a:ext cx="691"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39" name="Rectangle 675"/>
            <p:cNvSpPr>
              <a:spLocks noChangeArrowheads="1"/>
            </p:cNvSpPr>
            <p:nvPr/>
          </p:nvSpPr>
          <p:spPr bwMode="auto">
            <a:xfrm>
              <a:off x="21910" y="18205"/>
              <a:ext cx="594"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200" b="1">
                  <a:solidFill>
                    <a:srgbClr val="000000"/>
                  </a:solidFill>
                </a:rPr>
                <a:t>Dutifulness</a:t>
              </a:r>
              <a:endParaRPr lang="en-US"/>
            </a:p>
          </p:txBody>
        </p:sp>
        <p:sp>
          <p:nvSpPr>
            <p:cNvPr id="2240" name="Rectangle 676"/>
            <p:cNvSpPr>
              <a:spLocks noChangeArrowheads="1"/>
            </p:cNvSpPr>
            <p:nvPr/>
          </p:nvSpPr>
          <p:spPr bwMode="auto">
            <a:xfrm>
              <a:off x="17737" y="18235"/>
              <a:ext cx="744" cy="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kern="1200" smtId="4294967295"/>
              </a:defPPr>
            </a:lstStyle>
            <a:p>
              <a:endParaRPr lang="en-US"/>
            </a:p>
          </p:txBody>
        </p:sp>
        <p:sp>
          <p:nvSpPr>
            <p:cNvPr id="2241" name="Rectangle 677"/>
            <p:cNvSpPr>
              <a:spLocks noChangeArrowheads="1"/>
            </p:cNvSpPr>
            <p:nvPr/>
          </p:nvSpPr>
          <p:spPr bwMode="auto">
            <a:xfrm>
              <a:off x="17812" y="18280"/>
              <a:ext cx="651"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200" b="1">
                  <a:solidFill>
                    <a:srgbClr val="000000"/>
                  </a:solidFill>
                </a:rPr>
                <a:t>Vulnerability</a:t>
              </a:r>
              <a:endParaRPr lang="en-US"/>
            </a:p>
          </p:txBody>
        </p:sp>
        <p:grpSp>
          <p:nvGrpSpPr>
            <p:cNvPr id="2242" name="Group 678"/>
            <p:cNvGrpSpPr/>
            <p:nvPr/>
          </p:nvGrpSpPr>
          <p:grpSpPr>
            <a:xfrm>
              <a:off x="18211" y="18476"/>
              <a:ext cx="150" cy="391"/>
              <a:chOff x="18031" y="18340"/>
              <a:chExt cx="150" cy="391"/>
            </a:xfrm>
          </p:grpSpPr>
          <p:sp>
            <p:nvSpPr>
              <p:cNvPr id="2326" name="Line 679"/>
              <p:cNvSpPr>
                <a:spLocks noChangeShapeType="1"/>
              </p:cNvSpPr>
              <p:nvPr/>
            </p:nvSpPr>
            <p:spPr bwMode="auto">
              <a:xfrm>
                <a:off x="18031" y="18340"/>
                <a:ext cx="97" cy="300"/>
              </a:xfrm>
              <a:prstGeom prst="line">
                <a:avLst/>
              </a:prstGeom>
              <a:noFill/>
              <a:ln w="3492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327" name="Freeform 680"/>
              <p:cNvSpPr/>
              <p:nvPr/>
            </p:nvSpPr>
            <p:spPr bwMode="auto">
              <a:xfrm>
                <a:off x="18068" y="18610"/>
                <a:ext cx="113" cy="121"/>
              </a:xfrm>
              <a:custGeom>
                <a:avLst/>
                <a:gdLst>
                  <a:gd name="T0" fmla="*/ 0 w 113"/>
                  <a:gd name="T1" fmla="*/ 38 h 121"/>
                  <a:gd name="T2" fmla="*/ 98 w 113"/>
                  <a:gd name="T3" fmla="*/ 121 h 121"/>
                  <a:gd name="T4" fmla="*/ 113 w 113"/>
                  <a:gd name="T5" fmla="*/ 0 h 121"/>
                  <a:gd name="T6" fmla="*/ 0 w 113"/>
                  <a:gd name="T7" fmla="*/ 38 h 1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 h="120">
                    <a:moveTo>
                      <a:pt x="0" y="38"/>
                    </a:moveTo>
                    <a:lnTo>
                      <a:pt x="98" y="121"/>
                    </a:lnTo>
                    <a:lnTo>
                      <a:pt x="113" y="0"/>
                    </a:lnTo>
                    <a:lnTo>
                      <a:pt x="0" y="3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kern="1200" smtId="4294967295"/>
                </a:defPPr>
              </a:lstStyle>
              <a:p>
                <a:endParaRPr lang="en-US"/>
              </a:p>
            </p:txBody>
          </p:sp>
        </p:grpSp>
        <p:sp>
          <p:nvSpPr>
            <p:cNvPr id="2243" name="Line 681"/>
            <p:cNvSpPr>
              <a:spLocks noChangeShapeType="1"/>
            </p:cNvSpPr>
            <p:nvPr/>
          </p:nvSpPr>
          <p:spPr bwMode="auto">
            <a:xfrm>
              <a:off x="16466" y="16678"/>
              <a:ext cx="38" cy="1"/>
            </a:xfrm>
            <a:prstGeom prst="line">
              <a:avLst/>
            </a:prstGeom>
            <a:noFill/>
            <a:ln w="47625">
              <a:solidFill>
                <a:srgbClr val="000000"/>
              </a:solidFill>
              <a:round/>
            </a:ln>
            <a:extLst>
              <a:ext uri="{909E8E84-426E-40dd-AFC4-6F175D3DCCD1}">
                <a14:hiddenFill xmlns:a14="http://schemas.microsoft.com/office/drawing/2010/main" xmlns="">
                  <a:noFill/>
                </a14:hiddenFill>
              </a:ext>
            </a:extLst>
          </p:spPr>
          <p:txBody>
            <a:bodyPr/>
            <a:lstStyle>
              <a:defPPr>
                <a:defRPr kern="1200" smtId="4294967295"/>
              </a:defPPr>
            </a:lstStyle>
            <a:p>
              <a:endParaRPr lang="en-US"/>
            </a:p>
          </p:txBody>
        </p:sp>
        <p:sp>
          <p:nvSpPr>
            <p:cNvPr id="2244" name="Freeform 682"/>
            <p:cNvSpPr/>
            <p:nvPr/>
          </p:nvSpPr>
          <p:spPr bwMode="auto">
            <a:xfrm>
              <a:off x="16579" y="16302"/>
              <a:ext cx="647" cy="730"/>
            </a:xfrm>
            <a:custGeom>
              <a:avLst/>
              <a:gdLst>
                <a:gd name="T0" fmla="*/ 0 w 647"/>
                <a:gd name="T1" fmla="*/ 730 h 730"/>
                <a:gd name="T2" fmla="*/ 158 w 647"/>
                <a:gd name="T3" fmla="*/ 414 h 730"/>
                <a:gd name="T4" fmla="*/ 324 w 647"/>
                <a:gd name="T5" fmla="*/ 339 h 730"/>
                <a:gd name="T6" fmla="*/ 481 w 647"/>
                <a:gd name="T7" fmla="*/ 0 h 730"/>
                <a:gd name="T8" fmla="*/ 647 w 647"/>
                <a:gd name="T9" fmla="*/ 527 h 7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7" h="730">
                  <a:moveTo>
                    <a:pt x="0" y="730"/>
                  </a:moveTo>
                  <a:lnTo>
                    <a:pt x="158" y="414"/>
                  </a:lnTo>
                  <a:lnTo>
                    <a:pt x="324" y="339"/>
                  </a:lnTo>
                  <a:lnTo>
                    <a:pt x="481" y="0"/>
                  </a:lnTo>
                  <a:lnTo>
                    <a:pt x="647" y="527"/>
                  </a:lnTo>
                </a:path>
              </a:pathLst>
            </a:custGeom>
            <a:noFill/>
            <a:ln w="47625" cap="flat">
              <a:solidFill>
                <a:srgbClr val="3333CC"/>
              </a:solidFill>
              <a:prstDash val="solid"/>
              <a:round/>
            </a:ln>
            <a:extLst>
              <a:ext uri="{909E8E84-426E-40dd-AFC4-6F175D3DCCD1}">
                <a14:hiddenFill xmlns:a14="http://schemas.microsoft.com/office/drawing/2010/main" xmlns="">
                  <a:solidFill>
                    <a:srgbClr val="FFFFFF"/>
                  </a:solidFill>
                </a14:hiddenFill>
              </a:ext>
            </a:extLst>
          </p:spPr>
          <p:txBody>
            <a:bodyPr/>
            <a:lstStyle>
              <a:defPPr>
                <a:defRPr kern="1200" smtId="4294967295"/>
              </a:defPPr>
            </a:lstStyle>
            <a:p>
              <a:endParaRPr lang="en-US"/>
            </a:p>
          </p:txBody>
        </p:sp>
        <p:sp>
          <p:nvSpPr>
            <p:cNvPr id="2245" name="Freeform 683"/>
            <p:cNvSpPr/>
            <p:nvPr/>
          </p:nvSpPr>
          <p:spPr bwMode="auto">
            <a:xfrm>
              <a:off x="17549" y="16693"/>
              <a:ext cx="805" cy="361"/>
            </a:xfrm>
            <a:custGeom>
              <a:avLst/>
              <a:gdLst>
                <a:gd name="T0" fmla="*/ 0 w 805"/>
                <a:gd name="T1" fmla="*/ 361 h 361"/>
                <a:gd name="T2" fmla="*/ 158 w 805"/>
                <a:gd name="T3" fmla="*/ 316 h 361"/>
                <a:gd name="T4" fmla="*/ 323 w 805"/>
                <a:gd name="T5" fmla="*/ 248 h 361"/>
                <a:gd name="T6" fmla="*/ 481 w 805"/>
                <a:gd name="T7" fmla="*/ 211 h 361"/>
                <a:gd name="T8" fmla="*/ 639 w 805"/>
                <a:gd name="T9" fmla="*/ 294 h 361"/>
                <a:gd name="T10" fmla="*/ 805 w 805"/>
                <a:gd name="T11" fmla="*/ 0 h 3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5" h="361">
                  <a:moveTo>
                    <a:pt x="0" y="361"/>
                  </a:moveTo>
                  <a:lnTo>
                    <a:pt x="158" y="316"/>
                  </a:lnTo>
                  <a:lnTo>
                    <a:pt x="323" y="248"/>
                  </a:lnTo>
                  <a:lnTo>
                    <a:pt x="481" y="211"/>
                  </a:lnTo>
                  <a:lnTo>
                    <a:pt x="639" y="294"/>
                  </a:lnTo>
                  <a:lnTo>
                    <a:pt x="805" y="0"/>
                  </a:lnTo>
                </a:path>
              </a:pathLst>
            </a:custGeom>
            <a:noFill/>
            <a:ln w="47625" cap="flat">
              <a:solidFill>
                <a:srgbClr val="3333CC"/>
              </a:solidFill>
              <a:prstDash val="solid"/>
              <a:round/>
            </a:ln>
            <a:extLst>
              <a:ext uri="{909E8E84-426E-40dd-AFC4-6F175D3DCCD1}">
                <a14:hiddenFill xmlns:a14="http://schemas.microsoft.com/office/drawing/2010/main" xmlns="">
                  <a:solidFill>
                    <a:srgbClr val="FFFFFF"/>
                  </a:solidFill>
                </a14:hiddenFill>
              </a:ext>
            </a:extLst>
          </p:spPr>
          <p:txBody>
            <a:bodyPr/>
            <a:lstStyle>
              <a:defPPr>
                <a:defRPr kern="1200" smtId="4294967295"/>
              </a:defPPr>
            </a:lstStyle>
            <a:p>
              <a:endParaRPr lang="en-US"/>
            </a:p>
          </p:txBody>
        </p:sp>
        <p:sp>
          <p:nvSpPr>
            <p:cNvPr id="2246" name="Freeform 684"/>
            <p:cNvSpPr/>
            <p:nvPr/>
          </p:nvSpPr>
          <p:spPr bwMode="auto">
            <a:xfrm>
              <a:off x="18662" y="16475"/>
              <a:ext cx="804" cy="557"/>
            </a:xfrm>
            <a:custGeom>
              <a:avLst/>
              <a:gdLst>
                <a:gd name="T0" fmla="*/ 0 w 804"/>
                <a:gd name="T1" fmla="*/ 53 h 557"/>
                <a:gd name="T2" fmla="*/ 165 w 804"/>
                <a:gd name="T3" fmla="*/ 0 h 557"/>
                <a:gd name="T4" fmla="*/ 323 w 804"/>
                <a:gd name="T5" fmla="*/ 60 h 557"/>
                <a:gd name="T6" fmla="*/ 488 w 804"/>
                <a:gd name="T7" fmla="*/ 421 h 557"/>
                <a:gd name="T8" fmla="*/ 646 w 804"/>
                <a:gd name="T9" fmla="*/ 557 h 557"/>
                <a:gd name="T10" fmla="*/ 804 w 804"/>
                <a:gd name="T11" fmla="*/ 301 h 5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557">
                  <a:moveTo>
                    <a:pt x="0" y="53"/>
                  </a:moveTo>
                  <a:lnTo>
                    <a:pt x="165" y="0"/>
                  </a:lnTo>
                  <a:lnTo>
                    <a:pt x="323" y="60"/>
                  </a:lnTo>
                  <a:lnTo>
                    <a:pt x="488" y="421"/>
                  </a:lnTo>
                  <a:lnTo>
                    <a:pt x="646" y="557"/>
                  </a:lnTo>
                  <a:lnTo>
                    <a:pt x="804" y="301"/>
                  </a:lnTo>
                </a:path>
              </a:pathLst>
            </a:custGeom>
            <a:noFill/>
            <a:ln w="47625" cap="flat">
              <a:solidFill>
                <a:srgbClr val="3333CC"/>
              </a:solidFill>
              <a:prstDash val="solid"/>
              <a:round/>
            </a:ln>
            <a:extLst>
              <a:ext uri="{909E8E84-426E-40dd-AFC4-6F175D3DCCD1}">
                <a14:hiddenFill xmlns:a14="http://schemas.microsoft.com/office/drawing/2010/main" xmlns="">
                  <a:solidFill>
                    <a:srgbClr val="FFFFFF"/>
                  </a:solidFill>
                </a14:hiddenFill>
              </a:ext>
            </a:extLst>
          </p:spPr>
          <p:txBody>
            <a:bodyPr/>
            <a:lstStyle>
              <a:defPPr>
                <a:defRPr kern="1200" smtId="4294967295"/>
              </a:defPPr>
            </a:lstStyle>
            <a:p>
              <a:endParaRPr lang="en-US"/>
            </a:p>
          </p:txBody>
        </p:sp>
        <p:sp>
          <p:nvSpPr>
            <p:cNvPr id="2247" name="Freeform 685"/>
            <p:cNvSpPr/>
            <p:nvPr/>
          </p:nvSpPr>
          <p:spPr bwMode="auto">
            <a:xfrm>
              <a:off x="19790" y="16535"/>
              <a:ext cx="804" cy="256"/>
            </a:xfrm>
            <a:custGeom>
              <a:avLst/>
              <a:gdLst>
                <a:gd name="T0" fmla="*/ 0 w 804"/>
                <a:gd name="T1" fmla="*/ 75 h 256"/>
                <a:gd name="T2" fmla="*/ 165 w 804"/>
                <a:gd name="T3" fmla="*/ 0 h 256"/>
                <a:gd name="T4" fmla="*/ 323 w 804"/>
                <a:gd name="T5" fmla="*/ 203 h 256"/>
                <a:gd name="T6" fmla="*/ 488 w 804"/>
                <a:gd name="T7" fmla="*/ 256 h 256"/>
                <a:gd name="T8" fmla="*/ 646 w 804"/>
                <a:gd name="T9" fmla="*/ 0 h 256"/>
                <a:gd name="T10" fmla="*/ 804 w 804"/>
                <a:gd name="T11" fmla="*/ 241 h 2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256">
                  <a:moveTo>
                    <a:pt x="0" y="75"/>
                  </a:moveTo>
                  <a:lnTo>
                    <a:pt x="165" y="0"/>
                  </a:lnTo>
                  <a:lnTo>
                    <a:pt x="323" y="203"/>
                  </a:lnTo>
                  <a:lnTo>
                    <a:pt x="488" y="256"/>
                  </a:lnTo>
                  <a:lnTo>
                    <a:pt x="646" y="0"/>
                  </a:lnTo>
                  <a:lnTo>
                    <a:pt x="804" y="241"/>
                  </a:lnTo>
                </a:path>
              </a:pathLst>
            </a:custGeom>
            <a:noFill/>
            <a:ln w="47625" cap="flat">
              <a:solidFill>
                <a:srgbClr val="3333CC"/>
              </a:solidFill>
              <a:prstDash val="solid"/>
              <a:round/>
            </a:ln>
            <a:extLst>
              <a:ext uri="{909E8E84-426E-40dd-AFC4-6F175D3DCCD1}">
                <a14:hiddenFill xmlns:a14="http://schemas.microsoft.com/office/drawing/2010/main" xmlns="">
                  <a:solidFill>
                    <a:srgbClr val="FFFFFF"/>
                  </a:solidFill>
                </a14:hiddenFill>
              </a:ext>
            </a:extLst>
          </p:spPr>
          <p:txBody>
            <a:bodyPr/>
            <a:lstStyle>
              <a:defPPr>
                <a:defRPr kern="1200" smtId="4294967295"/>
              </a:defPPr>
            </a:lstStyle>
            <a:p>
              <a:endParaRPr lang="en-US"/>
            </a:p>
          </p:txBody>
        </p:sp>
        <p:sp>
          <p:nvSpPr>
            <p:cNvPr id="2248" name="Freeform 686"/>
            <p:cNvSpPr/>
            <p:nvPr/>
          </p:nvSpPr>
          <p:spPr bwMode="auto">
            <a:xfrm>
              <a:off x="20910" y="16152"/>
              <a:ext cx="804" cy="586"/>
            </a:xfrm>
            <a:custGeom>
              <a:avLst/>
              <a:gdLst>
                <a:gd name="T0" fmla="*/ 0 w 804"/>
                <a:gd name="T1" fmla="*/ 0 h 586"/>
                <a:gd name="T2" fmla="*/ 165 w 804"/>
                <a:gd name="T3" fmla="*/ 248 h 586"/>
                <a:gd name="T4" fmla="*/ 323 w 804"/>
                <a:gd name="T5" fmla="*/ 323 h 586"/>
                <a:gd name="T6" fmla="*/ 481 w 804"/>
                <a:gd name="T7" fmla="*/ 90 h 586"/>
                <a:gd name="T8" fmla="*/ 646 w 804"/>
                <a:gd name="T9" fmla="*/ 586 h 586"/>
                <a:gd name="T10" fmla="*/ 804 w 804"/>
                <a:gd name="T11" fmla="*/ 376 h 5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586">
                  <a:moveTo>
                    <a:pt x="0" y="0"/>
                  </a:moveTo>
                  <a:lnTo>
                    <a:pt x="165" y="248"/>
                  </a:lnTo>
                  <a:lnTo>
                    <a:pt x="323" y="323"/>
                  </a:lnTo>
                  <a:lnTo>
                    <a:pt x="481" y="90"/>
                  </a:lnTo>
                  <a:lnTo>
                    <a:pt x="646" y="586"/>
                  </a:lnTo>
                  <a:lnTo>
                    <a:pt x="804" y="376"/>
                  </a:lnTo>
                </a:path>
              </a:pathLst>
            </a:custGeom>
            <a:noFill/>
            <a:ln w="34925" cap="flat">
              <a:solidFill>
                <a:srgbClr val="3333CC"/>
              </a:solidFill>
              <a:prstDash val="solid"/>
              <a:round/>
            </a:ln>
            <a:extLst>
              <a:ext uri="{909E8E84-426E-40dd-AFC4-6F175D3DCCD1}">
                <a14:hiddenFill xmlns:a14="http://schemas.microsoft.com/office/drawing/2010/main" xmlns="">
                  <a:solidFill>
                    <a:srgbClr val="FFFFFF"/>
                  </a:solidFill>
                </a14:hiddenFill>
              </a:ext>
            </a:extLst>
          </p:spPr>
          <p:txBody>
            <a:bodyPr/>
            <a:lstStyle>
              <a:defPPr>
                <a:defRPr kern="1200" smtId="4294967295"/>
              </a:defPPr>
            </a:lstStyle>
            <a:p>
              <a:endParaRPr lang="en-US"/>
            </a:p>
          </p:txBody>
        </p:sp>
        <p:sp>
          <p:nvSpPr>
            <p:cNvPr id="2249" name="Freeform 687"/>
            <p:cNvSpPr/>
            <p:nvPr/>
          </p:nvSpPr>
          <p:spPr bwMode="auto">
            <a:xfrm>
              <a:off x="22038" y="16580"/>
              <a:ext cx="804" cy="422"/>
            </a:xfrm>
            <a:custGeom>
              <a:avLst/>
              <a:gdLst>
                <a:gd name="T0" fmla="*/ 0 w 804"/>
                <a:gd name="T1" fmla="*/ 136 h 422"/>
                <a:gd name="T2" fmla="*/ 165 w 804"/>
                <a:gd name="T3" fmla="*/ 271 h 422"/>
                <a:gd name="T4" fmla="*/ 323 w 804"/>
                <a:gd name="T5" fmla="*/ 0 h 422"/>
                <a:gd name="T6" fmla="*/ 481 w 804"/>
                <a:gd name="T7" fmla="*/ 264 h 422"/>
                <a:gd name="T8" fmla="*/ 646 w 804"/>
                <a:gd name="T9" fmla="*/ 422 h 422"/>
                <a:gd name="T10" fmla="*/ 804 w 804"/>
                <a:gd name="T11" fmla="*/ 98 h 4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422">
                  <a:moveTo>
                    <a:pt x="0" y="136"/>
                  </a:moveTo>
                  <a:lnTo>
                    <a:pt x="165" y="271"/>
                  </a:lnTo>
                  <a:lnTo>
                    <a:pt x="323" y="0"/>
                  </a:lnTo>
                  <a:lnTo>
                    <a:pt x="481" y="264"/>
                  </a:lnTo>
                  <a:lnTo>
                    <a:pt x="646" y="422"/>
                  </a:lnTo>
                  <a:lnTo>
                    <a:pt x="804" y="98"/>
                  </a:lnTo>
                </a:path>
              </a:pathLst>
            </a:custGeom>
            <a:noFill/>
            <a:ln w="47625" cap="flat">
              <a:solidFill>
                <a:srgbClr val="3333CC"/>
              </a:solidFill>
              <a:prstDash val="solid"/>
              <a:round/>
            </a:ln>
            <a:extLst>
              <a:ext uri="{909E8E84-426E-40dd-AFC4-6F175D3DCCD1}">
                <a14:hiddenFill xmlns:a14="http://schemas.microsoft.com/office/drawing/2010/main" xmlns="">
                  <a:solidFill>
                    <a:srgbClr val="FFFFFF"/>
                  </a:solidFill>
                </a14:hiddenFill>
              </a:ext>
            </a:extLst>
          </p:spPr>
          <p:txBody>
            <a:bodyPr/>
            <a:lstStyle>
              <a:defPPr>
                <a:defRPr kern="1200" smtId="4294967295"/>
              </a:defPPr>
            </a:lstStyle>
            <a:p>
              <a:endParaRPr lang="en-US"/>
            </a:p>
          </p:txBody>
        </p:sp>
        <p:sp>
          <p:nvSpPr>
            <p:cNvPr id="2250" name="Freeform 688"/>
            <p:cNvSpPr/>
            <p:nvPr/>
          </p:nvSpPr>
          <p:spPr bwMode="auto">
            <a:xfrm>
              <a:off x="16579" y="16287"/>
              <a:ext cx="647" cy="730"/>
            </a:xfrm>
            <a:custGeom>
              <a:avLst/>
              <a:gdLst>
                <a:gd name="T0" fmla="*/ 0 w 647"/>
                <a:gd name="T1" fmla="*/ 730 h 730"/>
                <a:gd name="T2" fmla="*/ 158 w 647"/>
                <a:gd name="T3" fmla="*/ 421 h 730"/>
                <a:gd name="T4" fmla="*/ 324 w 647"/>
                <a:gd name="T5" fmla="*/ 444 h 730"/>
                <a:gd name="T6" fmla="*/ 481 w 647"/>
                <a:gd name="T7" fmla="*/ 0 h 730"/>
                <a:gd name="T8" fmla="*/ 647 w 647"/>
                <a:gd name="T9" fmla="*/ 391 h 7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7" h="730">
                  <a:moveTo>
                    <a:pt x="0" y="730"/>
                  </a:moveTo>
                  <a:lnTo>
                    <a:pt x="158" y="421"/>
                  </a:lnTo>
                  <a:lnTo>
                    <a:pt x="324" y="444"/>
                  </a:lnTo>
                  <a:lnTo>
                    <a:pt x="481" y="0"/>
                  </a:lnTo>
                  <a:lnTo>
                    <a:pt x="647" y="391"/>
                  </a:lnTo>
                </a:path>
              </a:pathLst>
            </a:custGeom>
            <a:noFill/>
            <a:ln w="47625" cap="flat">
              <a:solidFill>
                <a:srgbClr val="00CC99"/>
              </a:solidFill>
              <a:prstDash val="solid"/>
              <a:round/>
            </a:ln>
            <a:extLst>
              <a:ext uri="{909E8E84-426E-40dd-AFC4-6F175D3DCCD1}">
                <a14:hiddenFill xmlns:a14="http://schemas.microsoft.com/office/drawing/2010/main" xmlns="">
                  <a:solidFill>
                    <a:srgbClr val="FFFFFF"/>
                  </a:solidFill>
                </a14:hiddenFill>
              </a:ext>
            </a:extLst>
          </p:spPr>
          <p:txBody>
            <a:bodyPr/>
            <a:lstStyle>
              <a:defPPr>
                <a:defRPr kern="1200" smtId="4294967295"/>
              </a:defPPr>
            </a:lstStyle>
            <a:p>
              <a:endParaRPr lang="en-US"/>
            </a:p>
          </p:txBody>
        </p:sp>
        <p:sp>
          <p:nvSpPr>
            <p:cNvPr id="2251" name="Freeform 689"/>
            <p:cNvSpPr/>
            <p:nvPr/>
          </p:nvSpPr>
          <p:spPr bwMode="auto">
            <a:xfrm>
              <a:off x="17549" y="16844"/>
              <a:ext cx="805" cy="195"/>
            </a:xfrm>
            <a:custGeom>
              <a:avLst/>
              <a:gdLst>
                <a:gd name="T0" fmla="*/ 0 w 805"/>
                <a:gd name="T1" fmla="*/ 195 h 195"/>
                <a:gd name="T2" fmla="*/ 158 w 805"/>
                <a:gd name="T3" fmla="*/ 97 h 195"/>
                <a:gd name="T4" fmla="*/ 323 w 805"/>
                <a:gd name="T5" fmla="*/ 60 h 195"/>
                <a:gd name="T6" fmla="*/ 481 w 805"/>
                <a:gd name="T7" fmla="*/ 30 h 195"/>
                <a:gd name="T8" fmla="*/ 639 w 805"/>
                <a:gd name="T9" fmla="*/ 150 h 195"/>
                <a:gd name="T10" fmla="*/ 805 w 805"/>
                <a:gd name="T11" fmla="*/ 0 h 1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5" h="195">
                  <a:moveTo>
                    <a:pt x="0" y="195"/>
                  </a:moveTo>
                  <a:lnTo>
                    <a:pt x="158" y="97"/>
                  </a:lnTo>
                  <a:lnTo>
                    <a:pt x="323" y="60"/>
                  </a:lnTo>
                  <a:lnTo>
                    <a:pt x="481" y="30"/>
                  </a:lnTo>
                  <a:lnTo>
                    <a:pt x="639" y="150"/>
                  </a:lnTo>
                  <a:lnTo>
                    <a:pt x="805" y="0"/>
                  </a:lnTo>
                </a:path>
              </a:pathLst>
            </a:custGeom>
            <a:noFill/>
            <a:ln w="47625" cap="flat">
              <a:solidFill>
                <a:srgbClr val="00CC99"/>
              </a:solidFill>
              <a:prstDash val="solid"/>
              <a:round/>
            </a:ln>
            <a:extLst>
              <a:ext uri="{909E8E84-426E-40dd-AFC4-6F175D3DCCD1}">
                <a14:hiddenFill xmlns:a14="http://schemas.microsoft.com/office/drawing/2010/main" xmlns="">
                  <a:solidFill>
                    <a:srgbClr val="FFFFFF"/>
                  </a:solidFill>
                </a14:hiddenFill>
              </a:ext>
            </a:extLst>
          </p:spPr>
          <p:txBody>
            <a:bodyPr/>
            <a:lstStyle>
              <a:defPPr>
                <a:defRPr kern="1200" smtId="4294967295"/>
              </a:defPPr>
            </a:lstStyle>
            <a:p>
              <a:endParaRPr lang="en-US"/>
            </a:p>
          </p:txBody>
        </p:sp>
        <p:sp>
          <p:nvSpPr>
            <p:cNvPr id="2252" name="Freeform 690"/>
            <p:cNvSpPr/>
            <p:nvPr/>
          </p:nvSpPr>
          <p:spPr bwMode="auto">
            <a:xfrm>
              <a:off x="18662" y="16475"/>
              <a:ext cx="804" cy="534"/>
            </a:xfrm>
            <a:custGeom>
              <a:avLst/>
              <a:gdLst>
                <a:gd name="T0" fmla="*/ 0 w 804"/>
                <a:gd name="T1" fmla="*/ 98 h 534"/>
                <a:gd name="T2" fmla="*/ 165 w 804"/>
                <a:gd name="T3" fmla="*/ 0 h 534"/>
                <a:gd name="T4" fmla="*/ 323 w 804"/>
                <a:gd name="T5" fmla="*/ 83 h 534"/>
                <a:gd name="T6" fmla="*/ 488 w 804"/>
                <a:gd name="T7" fmla="*/ 399 h 534"/>
                <a:gd name="T8" fmla="*/ 646 w 804"/>
                <a:gd name="T9" fmla="*/ 534 h 534"/>
                <a:gd name="T10" fmla="*/ 804 w 804"/>
                <a:gd name="T11" fmla="*/ 226 h 5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534">
                  <a:moveTo>
                    <a:pt x="0" y="98"/>
                  </a:moveTo>
                  <a:lnTo>
                    <a:pt x="165" y="0"/>
                  </a:lnTo>
                  <a:lnTo>
                    <a:pt x="323" y="83"/>
                  </a:lnTo>
                  <a:lnTo>
                    <a:pt x="488" y="399"/>
                  </a:lnTo>
                  <a:lnTo>
                    <a:pt x="646" y="534"/>
                  </a:lnTo>
                  <a:lnTo>
                    <a:pt x="804" y="226"/>
                  </a:lnTo>
                </a:path>
              </a:pathLst>
            </a:custGeom>
            <a:noFill/>
            <a:ln w="47625" cap="flat">
              <a:solidFill>
                <a:srgbClr val="00CC99"/>
              </a:solidFill>
              <a:prstDash val="solid"/>
              <a:round/>
            </a:ln>
            <a:extLst>
              <a:ext uri="{909E8E84-426E-40dd-AFC4-6F175D3DCCD1}">
                <a14:hiddenFill xmlns:a14="http://schemas.microsoft.com/office/drawing/2010/main" xmlns="">
                  <a:solidFill>
                    <a:srgbClr val="FFFFFF"/>
                  </a:solidFill>
                </a14:hiddenFill>
              </a:ext>
            </a:extLst>
          </p:spPr>
          <p:txBody>
            <a:bodyPr/>
            <a:lstStyle>
              <a:defPPr>
                <a:defRPr kern="1200" smtId="4294967295"/>
              </a:defPPr>
            </a:lstStyle>
            <a:p>
              <a:endParaRPr lang="en-US"/>
            </a:p>
          </p:txBody>
        </p:sp>
        <p:sp>
          <p:nvSpPr>
            <p:cNvPr id="2253" name="Freeform 691"/>
            <p:cNvSpPr/>
            <p:nvPr/>
          </p:nvSpPr>
          <p:spPr bwMode="auto">
            <a:xfrm>
              <a:off x="19790" y="16468"/>
              <a:ext cx="804" cy="443"/>
            </a:xfrm>
            <a:custGeom>
              <a:avLst/>
              <a:gdLst>
                <a:gd name="T0" fmla="*/ 0 w 804"/>
                <a:gd name="T1" fmla="*/ 105 h 443"/>
                <a:gd name="T2" fmla="*/ 165 w 804"/>
                <a:gd name="T3" fmla="*/ 0 h 443"/>
                <a:gd name="T4" fmla="*/ 323 w 804"/>
                <a:gd name="T5" fmla="*/ 428 h 443"/>
                <a:gd name="T6" fmla="*/ 488 w 804"/>
                <a:gd name="T7" fmla="*/ 353 h 443"/>
                <a:gd name="T8" fmla="*/ 646 w 804"/>
                <a:gd name="T9" fmla="*/ 210 h 443"/>
                <a:gd name="T10" fmla="*/ 804 w 804"/>
                <a:gd name="T11" fmla="*/ 443 h 4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442">
                  <a:moveTo>
                    <a:pt x="0" y="105"/>
                  </a:moveTo>
                  <a:lnTo>
                    <a:pt x="165" y="0"/>
                  </a:lnTo>
                  <a:lnTo>
                    <a:pt x="323" y="428"/>
                  </a:lnTo>
                  <a:lnTo>
                    <a:pt x="488" y="353"/>
                  </a:lnTo>
                  <a:lnTo>
                    <a:pt x="646" y="210"/>
                  </a:lnTo>
                  <a:lnTo>
                    <a:pt x="804" y="443"/>
                  </a:lnTo>
                </a:path>
              </a:pathLst>
            </a:custGeom>
            <a:noFill/>
            <a:ln w="47625" cap="flat">
              <a:solidFill>
                <a:srgbClr val="00CC99"/>
              </a:solidFill>
              <a:prstDash val="solid"/>
              <a:round/>
            </a:ln>
            <a:extLst>
              <a:ext uri="{909E8E84-426E-40dd-AFC4-6F175D3DCCD1}">
                <a14:hiddenFill xmlns:a14="http://schemas.microsoft.com/office/drawing/2010/main" xmlns="">
                  <a:solidFill>
                    <a:srgbClr val="FFFFFF"/>
                  </a:solidFill>
                </a14:hiddenFill>
              </a:ext>
            </a:extLst>
          </p:spPr>
          <p:txBody>
            <a:bodyPr/>
            <a:lstStyle>
              <a:defPPr>
                <a:defRPr kern="1200" smtId="4294967295"/>
              </a:defPPr>
            </a:lstStyle>
            <a:p>
              <a:endParaRPr lang="en-US"/>
            </a:p>
          </p:txBody>
        </p:sp>
        <p:sp>
          <p:nvSpPr>
            <p:cNvPr id="2254" name="Freeform 692"/>
            <p:cNvSpPr/>
            <p:nvPr/>
          </p:nvSpPr>
          <p:spPr bwMode="auto">
            <a:xfrm>
              <a:off x="20910" y="16114"/>
              <a:ext cx="804" cy="662"/>
            </a:xfrm>
            <a:custGeom>
              <a:avLst/>
              <a:gdLst>
                <a:gd name="T0" fmla="*/ 0 w 804"/>
                <a:gd name="T1" fmla="*/ 53 h 662"/>
                <a:gd name="T2" fmla="*/ 165 w 804"/>
                <a:gd name="T3" fmla="*/ 256 h 662"/>
                <a:gd name="T4" fmla="*/ 323 w 804"/>
                <a:gd name="T5" fmla="*/ 399 h 662"/>
                <a:gd name="T6" fmla="*/ 481 w 804"/>
                <a:gd name="T7" fmla="*/ 0 h 662"/>
                <a:gd name="T8" fmla="*/ 646 w 804"/>
                <a:gd name="T9" fmla="*/ 662 h 662"/>
                <a:gd name="T10" fmla="*/ 804 w 804"/>
                <a:gd name="T11" fmla="*/ 399 h 6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662">
                  <a:moveTo>
                    <a:pt x="0" y="53"/>
                  </a:moveTo>
                  <a:lnTo>
                    <a:pt x="165" y="256"/>
                  </a:lnTo>
                  <a:lnTo>
                    <a:pt x="323" y="399"/>
                  </a:lnTo>
                  <a:lnTo>
                    <a:pt x="481" y="0"/>
                  </a:lnTo>
                  <a:lnTo>
                    <a:pt x="646" y="662"/>
                  </a:lnTo>
                  <a:lnTo>
                    <a:pt x="804" y="399"/>
                  </a:lnTo>
                </a:path>
              </a:pathLst>
            </a:custGeom>
            <a:noFill/>
            <a:ln w="34925" cap="flat">
              <a:solidFill>
                <a:srgbClr val="00CC99"/>
              </a:solidFill>
              <a:prstDash val="solid"/>
              <a:round/>
            </a:ln>
            <a:extLst>
              <a:ext uri="{909E8E84-426E-40dd-AFC4-6F175D3DCCD1}">
                <a14:hiddenFill xmlns:a14="http://schemas.microsoft.com/office/drawing/2010/main" xmlns="">
                  <a:solidFill>
                    <a:srgbClr val="FFFFFF"/>
                  </a:solidFill>
                </a14:hiddenFill>
              </a:ext>
            </a:extLst>
          </p:spPr>
          <p:txBody>
            <a:bodyPr/>
            <a:lstStyle>
              <a:defPPr>
                <a:defRPr kern="1200" smtId="4294967295"/>
              </a:defPPr>
            </a:lstStyle>
            <a:p>
              <a:endParaRPr lang="en-US"/>
            </a:p>
          </p:txBody>
        </p:sp>
        <p:sp>
          <p:nvSpPr>
            <p:cNvPr id="2255" name="Freeform 693"/>
            <p:cNvSpPr/>
            <p:nvPr/>
          </p:nvSpPr>
          <p:spPr bwMode="auto">
            <a:xfrm>
              <a:off x="22038" y="16453"/>
              <a:ext cx="804" cy="451"/>
            </a:xfrm>
            <a:custGeom>
              <a:avLst/>
              <a:gdLst>
                <a:gd name="T0" fmla="*/ 0 w 804"/>
                <a:gd name="T1" fmla="*/ 180 h 451"/>
                <a:gd name="T2" fmla="*/ 165 w 804"/>
                <a:gd name="T3" fmla="*/ 240 h 451"/>
                <a:gd name="T4" fmla="*/ 323 w 804"/>
                <a:gd name="T5" fmla="*/ 0 h 451"/>
                <a:gd name="T6" fmla="*/ 481 w 804"/>
                <a:gd name="T7" fmla="*/ 323 h 451"/>
                <a:gd name="T8" fmla="*/ 646 w 804"/>
                <a:gd name="T9" fmla="*/ 451 h 451"/>
                <a:gd name="T10" fmla="*/ 804 w 804"/>
                <a:gd name="T11" fmla="*/ 90 h 4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451">
                  <a:moveTo>
                    <a:pt x="0" y="180"/>
                  </a:moveTo>
                  <a:lnTo>
                    <a:pt x="165" y="240"/>
                  </a:lnTo>
                  <a:lnTo>
                    <a:pt x="323" y="0"/>
                  </a:lnTo>
                  <a:lnTo>
                    <a:pt x="481" y="323"/>
                  </a:lnTo>
                  <a:lnTo>
                    <a:pt x="646" y="451"/>
                  </a:lnTo>
                  <a:lnTo>
                    <a:pt x="804" y="90"/>
                  </a:lnTo>
                </a:path>
              </a:pathLst>
            </a:custGeom>
            <a:noFill/>
            <a:ln w="47625" cap="flat">
              <a:solidFill>
                <a:srgbClr val="00CC99"/>
              </a:solidFill>
              <a:prstDash val="solid"/>
              <a:round/>
            </a:ln>
            <a:extLst>
              <a:ext uri="{909E8E84-426E-40dd-AFC4-6F175D3DCCD1}">
                <a14:hiddenFill xmlns:a14="http://schemas.microsoft.com/office/drawing/2010/main" xmlns="">
                  <a:solidFill>
                    <a:srgbClr val="FFFFFF"/>
                  </a:solidFill>
                </a14:hiddenFill>
              </a:ext>
            </a:extLst>
          </p:spPr>
          <p:txBody>
            <a:bodyPr/>
            <a:lstStyle>
              <a:defPPr>
                <a:defRPr kern="1200" smtId="4294967295"/>
              </a:defPPr>
            </a:lstStyle>
            <a:p>
              <a:endParaRPr lang="en-US"/>
            </a:p>
          </p:txBody>
        </p:sp>
        <p:sp>
          <p:nvSpPr>
            <p:cNvPr id="2256" name="Freeform 694"/>
            <p:cNvSpPr/>
            <p:nvPr/>
          </p:nvSpPr>
          <p:spPr bwMode="auto">
            <a:xfrm>
              <a:off x="16549" y="17002"/>
              <a:ext cx="60" cy="52"/>
            </a:xfrm>
            <a:custGeom>
              <a:avLst/>
              <a:gdLst>
                <a:gd name="T0" fmla="*/ 30 w 60"/>
                <a:gd name="T1" fmla="*/ 0 h 52"/>
                <a:gd name="T2" fmla="*/ 60 w 60"/>
                <a:gd name="T3" fmla="*/ 30 h 52"/>
                <a:gd name="T4" fmla="*/ 30 w 60"/>
                <a:gd name="T5" fmla="*/ 52 h 52"/>
                <a:gd name="T6" fmla="*/ 0 w 60"/>
                <a:gd name="T7" fmla="*/ 30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30"/>
                  </a:lnTo>
                  <a:lnTo>
                    <a:pt x="30" y="52"/>
                  </a:lnTo>
                  <a:lnTo>
                    <a:pt x="0" y="30"/>
                  </a:lnTo>
                  <a:lnTo>
                    <a:pt x="30" y="0"/>
                  </a:lnTo>
                  <a:close/>
                </a:path>
              </a:pathLst>
            </a:custGeom>
            <a:solidFill>
              <a:srgbClr val="000080"/>
            </a:solidFill>
            <a:ln w="47625" cap="rnd">
              <a:solidFill>
                <a:srgbClr val="000080"/>
              </a:solidFill>
              <a:prstDash val="solid"/>
              <a:round/>
            </a:ln>
          </p:spPr>
          <p:txBody>
            <a:bodyPr/>
            <a:lstStyle>
              <a:defPPr>
                <a:defRPr kern="1200" smtId="4294967295"/>
              </a:defPPr>
            </a:lstStyle>
            <a:p>
              <a:endParaRPr lang="en-US"/>
            </a:p>
          </p:txBody>
        </p:sp>
        <p:sp>
          <p:nvSpPr>
            <p:cNvPr id="2257" name="Freeform 695"/>
            <p:cNvSpPr/>
            <p:nvPr/>
          </p:nvSpPr>
          <p:spPr bwMode="auto">
            <a:xfrm>
              <a:off x="16715" y="16686"/>
              <a:ext cx="52" cy="52"/>
            </a:xfrm>
            <a:custGeom>
              <a:avLst/>
              <a:gdLst>
                <a:gd name="T0" fmla="*/ 22 w 52"/>
                <a:gd name="T1" fmla="*/ 0 h 52"/>
                <a:gd name="T2" fmla="*/ 52 w 52"/>
                <a:gd name="T3" fmla="*/ 30 h 52"/>
                <a:gd name="T4" fmla="*/ 22 w 52"/>
                <a:gd name="T5" fmla="*/ 52 h 52"/>
                <a:gd name="T6" fmla="*/ 0 w 52"/>
                <a:gd name="T7" fmla="*/ 30 h 52"/>
                <a:gd name="T8" fmla="*/ 22 w 52"/>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22" y="0"/>
                  </a:moveTo>
                  <a:lnTo>
                    <a:pt x="52" y="30"/>
                  </a:lnTo>
                  <a:lnTo>
                    <a:pt x="22" y="52"/>
                  </a:lnTo>
                  <a:lnTo>
                    <a:pt x="0" y="30"/>
                  </a:lnTo>
                  <a:lnTo>
                    <a:pt x="22" y="0"/>
                  </a:lnTo>
                  <a:close/>
                </a:path>
              </a:pathLst>
            </a:custGeom>
            <a:solidFill>
              <a:srgbClr val="000080"/>
            </a:solidFill>
            <a:ln w="47625" cap="rnd">
              <a:solidFill>
                <a:srgbClr val="000080"/>
              </a:solidFill>
              <a:prstDash val="solid"/>
              <a:round/>
            </a:ln>
          </p:spPr>
          <p:txBody>
            <a:bodyPr/>
            <a:lstStyle>
              <a:defPPr>
                <a:defRPr kern="1200" smtId="4294967295"/>
              </a:defPPr>
            </a:lstStyle>
            <a:p>
              <a:endParaRPr lang="en-US"/>
            </a:p>
          </p:txBody>
        </p:sp>
        <p:sp>
          <p:nvSpPr>
            <p:cNvPr id="2258" name="Freeform 696"/>
            <p:cNvSpPr/>
            <p:nvPr/>
          </p:nvSpPr>
          <p:spPr bwMode="auto">
            <a:xfrm>
              <a:off x="16872" y="16618"/>
              <a:ext cx="61" cy="53"/>
            </a:xfrm>
            <a:custGeom>
              <a:avLst/>
              <a:gdLst>
                <a:gd name="T0" fmla="*/ 31 w 61"/>
                <a:gd name="T1" fmla="*/ 0 h 53"/>
                <a:gd name="T2" fmla="*/ 61 w 61"/>
                <a:gd name="T3" fmla="*/ 23 h 53"/>
                <a:gd name="T4" fmla="*/ 31 w 61"/>
                <a:gd name="T5" fmla="*/ 53 h 53"/>
                <a:gd name="T6" fmla="*/ 0 w 61"/>
                <a:gd name="T7" fmla="*/ 23 h 53"/>
                <a:gd name="T8" fmla="*/ 31 w 61"/>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52">
                  <a:moveTo>
                    <a:pt x="31" y="0"/>
                  </a:moveTo>
                  <a:lnTo>
                    <a:pt x="61" y="23"/>
                  </a:lnTo>
                  <a:lnTo>
                    <a:pt x="31" y="53"/>
                  </a:lnTo>
                  <a:lnTo>
                    <a:pt x="0" y="23"/>
                  </a:lnTo>
                  <a:lnTo>
                    <a:pt x="31"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59" name="Freeform 697"/>
            <p:cNvSpPr/>
            <p:nvPr/>
          </p:nvSpPr>
          <p:spPr bwMode="auto">
            <a:xfrm>
              <a:off x="17030" y="16272"/>
              <a:ext cx="60" cy="53"/>
            </a:xfrm>
            <a:custGeom>
              <a:avLst/>
              <a:gdLst>
                <a:gd name="T0" fmla="*/ 30 w 60"/>
                <a:gd name="T1" fmla="*/ 0 h 53"/>
                <a:gd name="T2" fmla="*/ 60 w 60"/>
                <a:gd name="T3" fmla="*/ 30 h 53"/>
                <a:gd name="T4" fmla="*/ 30 w 60"/>
                <a:gd name="T5" fmla="*/ 53 h 53"/>
                <a:gd name="T6" fmla="*/ 0 w 60"/>
                <a:gd name="T7" fmla="*/ 30 h 53"/>
                <a:gd name="T8" fmla="*/ 30 w 6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30"/>
                  </a:lnTo>
                  <a:lnTo>
                    <a:pt x="30" y="53"/>
                  </a:lnTo>
                  <a:lnTo>
                    <a:pt x="0" y="30"/>
                  </a:lnTo>
                  <a:lnTo>
                    <a:pt x="30" y="0"/>
                  </a:lnTo>
                  <a:close/>
                </a:path>
              </a:pathLst>
            </a:custGeom>
            <a:solidFill>
              <a:srgbClr val="000080"/>
            </a:solidFill>
            <a:ln w="47625" cap="rnd">
              <a:solidFill>
                <a:srgbClr val="000080"/>
              </a:solidFill>
              <a:prstDash val="solid"/>
              <a:round/>
            </a:ln>
          </p:spPr>
          <p:txBody>
            <a:bodyPr/>
            <a:lstStyle>
              <a:defPPr>
                <a:defRPr kern="1200" smtId="4294967295"/>
              </a:defPPr>
            </a:lstStyle>
            <a:p>
              <a:endParaRPr lang="en-US"/>
            </a:p>
          </p:txBody>
        </p:sp>
        <p:sp>
          <p:nvSpPr>
            <p:cNvPr id="2260" name="Freeform 698"/>
            <p:cNvSpPr/>
            <p:nvPr/>
          </p:nvSpPr>
          <p:spPr bwMode="auto">
            <a:xfrm>
              <a:off x="17196" y="16798"/>
              <a:ext cx="52" cy="53"/>
            </a:xfrm>
            <a:custGeom>
              <a:avLst/>
              <a:gdLst>
                <a:gd name="T0" fmla="*/ 30 w 52"/>
                <a:gd name="T1" fmla="*/ 0 h 53"/>
                <a:gd name="T2" fmla="*/ 52 w 52"/>
                <a:gd name="T3" fmla="*/ 31 h 53"/>
                <a:gd name="T4" fmla="*/ 30 w 52"/>
                <a:gd name="T5" fmla="*/ 53 h 53"/>
                <a:gd name="T6" fmla="*/ 0 w 52"/>
                <a:gd name="T7" fmla="*/ 31 h 53"/>
                <a:gd name="T8" fmla="*/ 30 w 52"/>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30" y="0"/>
                  </a:moveTo>
                  <a:lnTo>
                    <a:pt x="52" y="31"/>
                  </a:lnTo>
                  <a:lnTo>
                    <a:pt x="30" y="53"/>
                  </a:lnTo>
                  <a:lnTo>
                    <a:pt x="0" y="31"/>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61" name="Freeform 699"/>
            <p:cNvSpPr/>
            <p:nvPr/>
          </p:nvSpPr>
          <p:spPr bwMode="auto">
            <a:xfrm>
              <a:off x="17519" y="17032"/>
              <a:ext cx="53" cy="52"/>
            </a:xfrm>
            <a:custGeom>
              <a:avLst/>
              <a:gdLst>
                <a:gd name="T0" fmla="*/ 30 w 53"/>
                <a:gd name="T1" fmla="*/ 0 h 52"/>
                <a:gd name="T2" fmla="*/ 53 w 53"/>
                <a:gd name="T3" fmla="*/ 22 h 52"/>
                <a:gd name="T4" fmla="*/ 30 w 53"/>
                <a:gd name="T5" fmla="*/ 52 h 52"/>
                <a:gd name="T6" fmla="*/ 0 w 53"/>
                <a:gd name="T7" fmla="*/ 22 h 52"/>
                <a:gd name="T8" fmla="*/ 30 w 53"/>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30" y="0"/>
                  </a:moveTo>
                  <a:lnTo>
                    <a:pt x="53"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62" name="Freeform 700"/>
            <p:cNvSpPr/>
            <p:nvPr/>
          </p:nvSpPr>
          <p:spPr bwMode="auto">
            <a:xfrm>
              <a:off x="17677" y="16987"/>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63" name="Freeform 701"/>
            <p:cNvSpPr/>
            <p:nvPr/>
          </p:nvSpPr>
          <p:spPr bwMode="auto">
            <a:xfrm>
              <a:off x="17842" y="16911"/>
              <a:ext cx="53" cy="53"/>
            </a:xfrm>
            <a:custGeom>
              <a:avLst/>
              <a:gdLst>
                <a:gd name="T0" fmla="*/ 23 w 53"/>
                <a:gd name="T1" fmla="*/ 0 h 53"/>
                <a:gd name="T2" fmla="*/ 53 w 53"/>
                <a:gd name="T3" fmla="*/ 30 h 53"/>
                <a:gd name="T4" fmla="*/ 23 w 53"/>
                <a:gd name="T5" fmla="*/ 53 h 53"/>
                <a:gd name="T6" fmla="*/ 0 w 53"/>
                <a:gd name="T7" fmla="*/ 30 h 53"/>
                <a:gd name="T8" fmla="*/ 23 w 53"/>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23" y="0"/>
                  </a:moveTo>
                  <a:lnTo>
                    <a:pt x="53" y="30"/>
                  </a:lnTo>
                  <a:lnTo>
                    <a:pt x="23" y="53"/>
                  </a:lnTo>
                  <a:lnTo>
                    <a:pt x="0" y="30"/>
                  </a:lnTo>
                  <a:lnTo>
                    <a:pt x="23"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64" name="Freeform 702"/>
            <p:cNvSpPr/>
            <p:nvPr/>
          </p:nvSpPr>
          <p:spPr bwMode="auto">
            <a:xfrm>
              <a:off x="18000" y="16881"/>
              <a:ext cx="60" cy="53"/>
            </a:xfrm>
            <a:custGeom>
              <a:avLst/>
              <a:gdLst>
                <a:gd name="T0" fmla="*/ 30 w 60"/>
                <a:gd name="T1" fmla="*/ 0 h 53"/>
                <a:gd name="T2" fmla="*/ 60 w 60"/>
                <a:gd name="T3" fmla="*/ 23 h 53"/>
                <a:gd name="T4" fmla="*/ 30 w 60"/>
                <a:gd name="T5" fmla="*/ 53 h 53"/>
                <a:gd name="T6" fmla="*/ 0 w 60"/>
                <a:gd name="T7" fmla="*/ 23 h 53"/>
                <a:gd name="T8" fmla="*/ 30 w 6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3"/>
                  </a:lnTo>
                  <a:lnTo>
                    <a:pt x="30" y="53"/>
                  </a:lnTo>
                  <a:lnTo>
                    <a:pt x="0" y="23"/>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65" name="Freeform 703"/>
            <p:cNvSpPr/>
            <p:nvPr/>
          </p:nvSpPr>
          <p:spPr bwMode="auto">
            <a:xfrm>
              <a:off x="18158" y="16956"/>
              <a:ext cx="60" cy="53"/>
            </a:xfrm>
            <a:custGeom>
              <a:avLst/>
              <a:gdLst>
                <a:gd name="T0" fmla="*/ 30 w 60"/>
                <a:gd name="T1" fmla="*/ 0 h 53"/>
                <a:gd name="T2" fmla="*/ 60 w 60"/>
                <a:gd name="T3" fmla="*/ 31 h 53"/>
                <a:gd name="T4" fmla="*/ 30 w 60"/>
                <a:gd name="T5" fmla="*/ 53 h 53"/>
                <a:gd name="T6" fmla="*/ 0 w 60"/>
                <a:gd name="T7" fmla="*/ 31 h 53"/>
                <a:gd name="T8" fmla="*/ 30 w 6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31"/>
                  </a:lnTo>
                  <a:lnTo>
                    <a:pt x="30" y="53"/>
                  </a:lnTo>
                  <a:lnTo>
                    <a:pt x="0" y="31"/>
                  </a:lnTo>
                  <a:lnTo>
                    <a:pt x="30" y="0"/>
                  </a:lnTo>
                  <a:close/>
                </a:path>
              </a:pathLst>
            </a:custGeom>
            <a:solidFill>
              <a:srgbClr val="000080"/>
            </a:solidFill>
            <a:ln w="47625" cap="rnd">
              <a:solidFill>
                <a:srgbClr val="000080"/>
              </a:solidFill>
              <a:prstDash val="solid"/>
              <a:round/>
            </a:ln>
          </p:spPr>
          <p:txBody>
            <a:bodyPr/>
            <a:lstStyle>
              <a:defPPr>
                <a:defRPr kern="1200" smtId="4294967295"/>
              </a:defPPr>
            </a:lstStyle>
            <a:p>
              <a:endParaRPr lang="en-US"/>
            </a:p>
          </p:txBody>
        </p:sp>
        <p:sp>
          <p:nvSpPr>
            <p:cNvPr id="2266" name="Freeform 704"/>
            <p:cNvSpPr/>
            <p:nvPr/>
          </p:nvSpPr>
          <p:spPr bwMode="auto">
            <a:xfrm>
              <a:off x="18323" y="16671"/>
              <a:ext cx="53" cy="52"/>
            </a:xfrm>
            <a:custGeom>
              <a:avLst/>
              <a:gdLst>
                <a:gd name="T0" fmla="*/ 31 w 53"/>
                <a:gd name="T1" fmla="*/ 0 h 52"/>
                <a:gd name="T2" fmla="*/ 53 w 53"/>
                <a:gd name="T3" fmla="*/ 22 h 52"/>
                <a:gd name="T4" fmla="*/ 31 w 53"/>
                <a:gd name="T5" fmla="*/ 52 h 52"/>
                <a:gd name="T6" fmla="*/ 0 w 53"/>
                <a:gd name="T7" fmla="*/ 22 h 52"/>
                <a:gd name="T8" fmla="*/ 31 w 53"/>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31" y="0"/>
                  </a:moveTo>
                  <a:lnTo>
                    <a:pt x="53" y="22"/>
                  </a:lnTo>
                  <a:lnTo>
                    <a:pt x="31" y="52"/>
                  </a:lnTo>
                  <a:lnTo>
                    <a:pt x="0" y="22"/>
                  </a:lnTo>
                  <a:lnTo>
                    <a:pt x="31"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67" name="Freeform 705"/>
            <p:cNvSpPr/>
            <p:nvPr/>
          </p:nvSpPr>
          <p:spPr bwMode="auto">
            <a:xfrm>
              <a:off x="18639" y="16505"/>
              <a:ext cx="53" cy="53"/>
            </a:xfrm>
            <a:custGeom>
              <a:avLst/>
              <a:gdLst>
                <a:gd name="T0" fmla="*/ 23 w 53"/>
                <a:gd name="T1" fmla="*/ 0 h 53"/>
                <a:gd name="T2" fmla="*/ 53 w 53"/>
                <a:gd name="T3" fmla="*/ 23 h 53"/>
                <a:gd name="T4" fmla="*/ 23 w 53"/>
                <a:gd name="T5" fmla="*/ 53 h 53"/>
                <a:gd name="T6" fmla="*/ 0 w 53"/>
                <a:gd name="T7" fmla="*/ 23 h 53"/>
                <a:gd name="T8" fmla="*/ 23 w 53"/>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23" y="0"/>
                  </a:moveTo>
                  <a:lnTo>
                    <a:pt x="53" y="23"/>
                  </a:lnTo>
                  <a:lnTo>
                    <a:pt x="23" y="53"/>
                  </a:lnTo>
                  <a:lnTo>
                    <a:pt x="0" y="23"/>
                  </a:lnTo>
                  <a:lnTo>
                    <a:pt x="23"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68" name="Freeform 706"/>
            <p:cNvSpPr/>
            <p:nvPr/>
          </p:nvSpPr>
          <p:spPr bwMode="auto">
            <a:xfrm>
              <a:off x="18797" y="16453"/>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000080"/>
            </a:solidFill>
            <a:ln w="47625" cap="rnd">
              <a:solidFill>
                <a:srgbClr val="000080"/>
              </a:solidFill>
              <a:prstDash val="solid"/>
              <a:round/>
            </a:ln>
          </p:spPr>
          <p:txBody>
            <a:bodyPr/>
            <a:lstStyle>
              <a:defPPr>
                <a:defRPr kern="1200" smtId="4294967295"/>
              </a:defPPr>
            </a:lstStyle>
            <a:p>
              <a:endParaRPr lang="en-US"/>
            </a:p>
          </p:txBody>
        </p:sp>
        <p:sp>
          <p:nvSpPr>
            <p:cNvPr id="2269" name="Freeform 707"/>
            <p:cNvSpPr/>
            <p:nvPr/>
          </p:nvSpPr>
          <p:spPr bwMode="auto">
            <a:xfrm>
              <a:off x="18955" y="16513"/>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0" name="Freeform 708"/>
            <p:cNvSpPr/>
            <p:nvPr/>
          </p:nvSpPr>
          <p:spPr bwMode="auto">
            <a:xfrm>
              <a:off x="19120" y="16874"/>
              <a:ext cx="53" cy="52"/>
            </a:xfrm>
            <a:custGeom>
              <a:avLst/>
              <a:gdLst>
                <a:gd name="T0" fmla="*/ 30 w 53"/>
                <a:gd name="T1" fmla="*/ 0 h 52"/>
                <a:gd name="T2" fmla="*/ 53 w 53"/>
                <a:gd name="T3" fmla="*/ 22 h 52"/>
                <a:gd name="T4" fmla="*/ 30 w 53"/>
                <a:gd name="T5" fmla="*/ 52 h 52"/>
                <a:gd name="T6" fmla="*/ 0 w 53"/>
                <a:gd name="T7" fmla="*/ 22 h 52"/>
                <a:gd name="T8" fmla="*/ 30 w 53"/>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30" y="0"/>
                  </a:moveTo>
                  <a:lnTo>
                    <a:pt x="53"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1" name="Freeform 709"/>
            <p:cNvSpPr/>
            <p:nvPr/>
          </p:nvSpPr>
          <p:spPr bwMode="auto">
            <a:xfrm>
              <a:off x="19278" y="17002"/>
              <a:ext cx="60" cy="52"/>
            </a:xfrm>
            <a:custGeom>
              <a:avLst/>
              <a:gdLst>
                <a:gd name="T0" fmla="*/ 30 w 60"/>
                <a:gd name="T1" fmla="*/ 0 h 52"/>
                <a:gd name="T2" fmla="*/ 60 w 60"/>
                <a:gd name="T3" fmla="*/ 30 h 52"/>
                <a:gd name="T4" fmla="*/ 30 w 60"/>
                <a:gd name="T5" fmla="*/ 52 h 52"/>
                <a:gd name="T6" fmla="*/ 0 w 60"/>
                <a:gd name="T7" fmla="*/ 30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30"/>
                  </a:lnTo>
                  <a:lnTo>
                    <a:pt x="30" y="52"/>
                  </a:lnTo>
                  <a:lnTo>
                    <a:pt x="0" y="30"/>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2" name="Freeform 710"/>
            <p:cNvSpPr/>
            <p:nvPr/>
          </p:nvSpPr>
          <p:spPr bwMode="auto">
            <a:xfrm>
              <a:off x="19444" y="16746"/>
              <a:ext cx="52" cy="52"/>
            </a:xfrm>
            <a:custGeom>
              <a:avLst/>
              <a:gdLst>
                <a:gd name="T0" fmla="*/ 22 w 52"/>
                <a:gd name="T1" fmla="*/ 0 h 52"/>
                <a:gd name="T2" fmla="*/ 52 w 52"/>
                <a:gd name="T3" fmla="*/ 30 h 52"/>
                <a:gd name="T4" fmla="*/ 22 w 52"/>
                <a:gd name="T5" fmla="*/ 52 h 52"/>
                <a:gd name="T6" fmla="*/ 0 w 52"/>
                <a:gd name="T7" fmla="*/ 30 h 52"/>
                <a:gd name="T8" fmla="*/ 22 w 52"/>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22" y="0"/>
                  </a:moveTo>
                  <a:lnTo>
                    <a:pt x="52" y="30"/>
                  </a:lnTo>
                  <a:lnTo>
                    <a:pt x="22" y="52"/>
                  </a:lnTo>
                  <a:lnTo>
                    <a:pt x="0" y="30"/>
                  </a:lnTo>
                  <a:lnTo>
                    <a:pt x="22"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3" name="Freeform 711"/>
            <p:cNvSpPr/>
            <p:nvPr/>
          </p:nvSpPr>
          <p:spPr bwMode="auto">
            <a:xfrm>
              <a:off x="19767" y="16580"/>
              <a:ext cx="53" cy="53"/>
            </a:xfrm>
            <a:custGeom>
              <a:avLst/>
              <a:gdLst>
                <a:gd name="T0" fmla="*/ 23 w 53"/>
                <a:gd name="T1" fmla="*/ 0 h 53"/>
                <a:gd name="T2" fmla="*/ 53 w 53"/>
                <a:gd name="T3" fmla="*/ 30 h 53"/>
                <a:gd name="T4" fmla="*/ 23 w 53"/>
                <a:gd name="T5" fmla="*/ 53 h 53"/>
                <a:gd name="T6" fmla="*/ 0 w 53"/>
                <a:gd name="T7" fmla="*/ 30 h 53"/>
                <a:gd name="T8" fmla="*/ 23 w 53"/>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23" y="0"/>
                  </a:moveTo>
                  <a:lnTo>
                    <a:pt x="53" y="30"/>
                  </a:lnTo>
                  <a:lnTo>
                    <a:pt x="23" y="53"/>
                  </a:lnTo>
                  <a:lnTo>
                    <a:pt x="0" y="30"/>
                  </a:lnTo>
                  <a:lnTo>
                    <a:pt x="23"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4" name="Freeform 712"/>
            <p:cNvSpPr/>
            <p:nvPr/>
          </p:nvSpPr>
          <p:spPr bwMode="auto">
            <a:xfrm>
              <a:off x="19925" y="16513"/>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5" name="Freeform 713"/>
            <p:cNvSpPr/>
            <p:nvPr/>
          </p:nvSpPr>
          <p:spPr bwMode="auto">
            <a:xfrm>
              <a:off x="20083" y="16716"/>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6" name="Freeform 714"/>
            <p:cNvSpPr/>
            <p:nvPr/>
          </p:nvSpPr>
          <p:spPr bwMode="auto">
            <a:xfrm>
              <a:off x="20248" y="16768"/>
              <a:ext cx="53" cy="53"/>
            </a:xfrm>
            <a:custGeom>
              <a:avLst/>
              <a:gdLst>
                <a:gd name="T0" fmla="*/ 30 w 53"/>
                <a:gd name="T1" fmla="*/ 0 h 53"/>
                <a:gd name="T2" fmla="*/ 53 w 53"/>
                <a:gd name="T3" fmla="*/ 23 h 53"/>
                <a:gd name="T4" fmla="*/ 30 w 53"/>
                <a:gd name="T5" fmla="*/ 53 h 53"/>
                <a:gd name="T6" fmla="*/ 0 w 53"/>
                <a:gd name="T7" fmla="*/ 23 h 53"/>
                <a:gd name="T8" fmla="*/ 30 w 53"/>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30" y="0"/>
                  </a:moveTo>
                  <a:lnTo>
                    <a:pt x="53" y="23"/>
                  </a:lnTo>
                  <a:lnTo>
                    <a:pt x="30" y="53"/>
                  </a:lnTo>
                  <a:lnTo>
                    <a:pt x="0" y="23"/>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7" name="Freeform 715"/>
            <p:cNvSpPr/>
            <p:nvPr/>
          </p:nvSpPr>
          <p:spPr bwMode="auto">
            <a:xfrm>
              <a:off x="20406" y="16513"/>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8" name="Freeform 716"/>
            <p:cNvSpPr/>
            <p:nvPr/>
          </p:nvSpPr>
          <p:spPr bwMode="auto">
            <a:xfrm>
              <a:off x="20571" y="16746"/>
              <a:ext cx="53" cy="52"/>
            </a:xfrm>
            <a:custGeom>
              <a:avLst/>
              <a:gdLst>
                <a:gd name="T0" fmla="*/ 23 w 53"/>
                <a:gd name="T1" fmla="*/ 0 h 52"/>
                <a:gd name="T2" fmla="*/ 53 w 53"/>
                <a:gd name="T3" fmla="*/ 30 h 52"/>
                <a:gd name="T4" fmla="*/ 23 w 53"/>
                <a:gd name="T5" fmla="*/ 52 h 52"/>
                <a:gd name="T6" fmla="*/ 0 w 53"/>
                <a:gd name="T7" fmla="*/ 30 h 52"/>
                <a:gd name="T8" fmla="*/ 23 w 53"/>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23" y="0"/>
                  </a:moveTo>
                  <a:lnTo>
                    <a:pt x="53" y="30"/>
                  </a:lnTo>
                  <a:lnTo>
                    <a:pt x="23" y="52"/>
                  </a:lnTo>
                  <a:lnTo>
                    <a:pt x="0" y="30"/>
                  </a:lnTo>
                  <a:lnTo>
                    <a:pt x="23"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9" name="Freeform 717"/>
            <p:cNvSpPr/>
            <p:nvPr/>
          </p:nvSpPr>
          <p:spPr bwMode="auto">
            <a:xfrm>
              <a:off x="20880" y="16129"/>
              <a:ext cx="60" cy="53"/>
            </a:xfrm>
            <a:custGeom>
              <a:avLst/>
              <a:gdLst>
                <a:gd name="T0" fmla="*/ 30 w 60"/>
                <a:gd name="T1" fmla="*/ 0 h 53"/>
                <a:gd name="T2" fmla="*/ 60 w 60"/>
                <a:gd name="T3" fmla="*/ 23 h 53"/>
                <a:gd name="T4" fmla="*/ 30 w 60"/>
                <a:gd name="T5" fmla="*/ 53 h 53"/>
                <a:gd name="T6" fmla="*/ 0 w 60"/>
                <a:gd name="T7" fmla="*/ 23 h 53"/>
                <a:gd name="T8" fmla="*/ 30 w 6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3"/>
                  </a:lnTo>
                  <a:lnTo>
                    <a:pt x="30" y="53"/>
                  </a:lnTo>
                  <a:lnTo>
                    <a:pt x="0" y="23"/>
                  </a:lnTo>
                  <a:lnTo>
                    <a:pt x="30" y="0"/>
                  </a:lnTo>
                  <a:close/>
                </a:path>
              </a:pathLst>
            </a:custGeom>
            <a:solidFill>
              <a:srgbClr val="3333CC"/>
            </a:solidFill>
            <a:ln w="34925" cap="rnd">
              <a:solidFill>
                <a:srgbClr val="3333CC"/>
              </a:solidFill>
              <a:prstDash val="solid"/>
              <a:round/>
            </a:ln>
          </p:spPr>
          <p:txBody>
            <a:bodyPr/>
            <a:lstStyle>
              <a:defPPr>
                <a:defRPr kern="1200" smtId="4294967295"/>
              </a:defPPr>
            </a:lstStyle>
            <a:p>
              <a:endParaRPr lang="en-US"/>
            </a:p>
          </p:txBody>
        </p:sp>
        <p:sp>
          <p:nvSpPr>
            <p:cNvPr id="2280" name="Freeform 718"/>
            <p:cNvSpPr/>
            <p:nvPr/>
          </p:nvSpPr>
          <p:spPr bwMode="auto">
            <a:xfrm>
              <a:off x="21045" y="16370"/>
              <a:ext cx="53" cy="52"/>
            </a:xfrm>
            <a:custGeom>
              <a:avLst/>
              <a:gdLst>
                <a:gd name="T0" fmla="*/ 30 w 53"/>
                <a:gd name="T1" fmla="*/ 0 h 52"/>
                <a:gd name="T2" fmla="*/ 53 w 53"/>
                <a:gd name="T3" fmla="*/ 30 h 52"/>
                <a:gd name="T4" fmla="*/ 30 w 53"/>
                <a:gd name="T5" fmla="*/ 52 h 52"/>
                <a:gd name="T6" fmla="*/ 0 w 53"/>
                <a:gd name="T7" fmla="*/ 30 h 52"/>
                <a:gd name="T8" fmla="*/ 30 w 53"/>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30" y="0"/>
                  </a:moveTo>
                  <a:lnTo>
                    <a:pt x="53" y="30"/>
                  </a:lnTo>
                  <a:lnTo>
                    <a:pt x="30" y="52"/>
                  </a:lnTo>
                  <a:lnTo>
                    <a:pt x="0" y="30"/>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1" name="Freeform 719"/>
            <p:cNvSpPr/>
            <p:nvPr/>
          </p:nvSpPr>
          <p:spPr bwMode="auto">
            <a:xfrm>
              <a:off x="21203" y="16453"/>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2" name="Freeform 720"/>
            <p:cNvSpPr/>
            <p:nvPr/>
          </p:nvSpPr>
          <p:spPr bwMode="auto">
            <a:xfrm>
              <a:off x="21368" y="16212"/>
              <a:ext cx="53" cy="53"/>
            </a:xfrm>
            <a:custGeom>
              <a:avLst/>
              <a:gdLst>
                <a:gd name="T0" fmla="*/ 23 w 53"/>
                <a:gd name="T1" fmla="*/ 0 h 53"/>
                <a:gd name="T2" fmla="*/ 53 w 53"/>
                <a:gd name="T3" fmla="*/ 30 h 53"/>
                <a:gd name="T4" fmla="*/ 23 w 53"/>
                <a:gd name="T5" fmla="*/ 53 h 53"/>
                <a:gd name="T6" fmla="*/ 0 w 53"/>
                <a:gd name="T7" fmla="*/ 30 h 53"/>
                <a:gd name="T8" fmla="*/ 23 w 53"/>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23" y="0"/>
                  </a:moveTo>
                  <a:lnTo>
                    <a:pt x="53" y="30"/>
                  </a:lnTo>
                  <a:lnTo>
                    <a:pt x="23" y="53"/>
                  </a:lnTo>
                  <a:lnTo>
                    <a:pt x="0" y="30"/>
                  </a:lnTo>
                  <a:lnTo>
                    <a:pt x="23"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3" name="Freeform 721"/>
            <p:cNvSpPr/>
            <p:nvPr/>
          </p:nvSpPr>
          <p:spPr bwMode="auto">
            <a:xfrm>
              <a:off x="21526" y="16716"/>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4" name="Freeform 722"/>
            <p:cNvSpPr/>
            <p:nvPr/>
          </p:nvSpPr>
          <p:spPr bwMode="auto">
            <a:xfrm>
              <a:off x="21684" y="16505"/>
              <a:ext cx="60" cy="53"/>
            </a:xfrm>
            <a:custGeom>
              <a:avLst/>
              <a:gdLst>
                <a:gd name="T0" fmla="*/ 30 w 60"/>
                <a:gd name="T1" fmla="*/ 0 h 53"/>
                <a:gd name="T2" fmla="*/ 60 w 60"/>
                <a:gd name="T3" fmla="*/ 23 h 53"/>
                <a:gd name="T4" fmla="*/ 30 w 60"/>
                <a:gd name="T5" fmla="*/ 53 h 53"/>
                <a:gd name="T6" fmla="*/ 0 w 60"/>
                <a:gd name="T7" fmla="*/ 23 h 53"/>
                <a:gd name="T8" fmla="*/ 30 w 6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3"/>
                  </a:lnTo>
                  <a:lnTo>
                    <a:pt x="30" y="53"/>
                  </a:lnTo>
                  <a:lnTo>
                    <a:pt x="0" y="23"/>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5" name="Freeform 723"/>
            <p:cNvSpPr/>
            <p:nvPr/>
          </p:nvSpPr>
          <p:spPr bwMode="auto">
            <a:xfrm>
              <a:off x="22007" y="16686"/>
              <a:ext cx="61" cy="52"/>
            </a:xfrm>
            <a:custGeom>
              <a:avLst/>
              <a:gdLst>
                <a:gd name="T0" fmla="*/ 31 w 61"/>
                <a:gd name="T1" fmla="*/ 0 h 52"/>
                <a:gd name="T2" fmla="*/ 61 w 61"/>
                <a:gd name="T3" fmla="*/ 30 h 52"/>
                <a:gd name="T4" fmla="*/ 31 w 61"/>
                <a:gd name="T5" fmla="*/ 52 h 52"/>
                <a:gd name="T6" fmla="*/ 0 w 61"/>
                <a:gd name="T7" fmla="*/ 30 h 52"/>
                <a:gd name="T8" fmla="*/ 31 w 61"/>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52">
                  <a:moveTo>
                    <a:pt x="31" y="0"/>
                  </a:moveTo>
                  <a:lnTo>
                    <a:pt x="61" y="30"/>
                  </a:lnTo>
                  <a:lnTo>
                    <a:pt x="31" y="52"/>
                  </a:lnTo>
                  <a:lnTo>
                    <a:pt x="0" y="30"/>
                  </a:lnTo>
                  <a:lnTo>
                    <a:pt x="31"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6" name="Freeform 724"/>
            <p:cNvSpPr/>
            <p:nvPr/>
          </p:nvSpPr>
          <p:spPr bwMode="auto">
            <a:xfrm>
              <a:off x="22173" y="16829"/>
              <a:ext cx="52" cy="52"/>
            </a:xfrm>
            <a:custGeom>
              <a:avLst/>
              <a:gdLst>
                <a:gd name="T0" fmla="*/ 30 w 52"/>
                <a:gd name="T1" fmla="*/ 0 h 52"/>
                <a:gd name="T2" fmla="*/ 52 w 52"/>
                <a:gd name="T3" fmla="*/ 22 h 52"/>
                <a:gd name="T4" fmla="*/ 30 w 52"/>
                <a:gd name="T5" fmla="*/ 52 h 52"/>
                <a:gd name="T6" fmla="*/ 0 w 52"/>
                <a:gd name="T7" fmla="*/ 22 h 52"/>
                <a:gd name="T8" fmla="*/ 30 w 52"/>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30" y="0"/>
                  </a:moveTo>
                  <a:lnTo>
                    <a:pt x="52"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7" name="Freeform 725"/>
            <p:cNvSpPr/>
            <p:nvPr/>
          </p:nvSpPr>
          <p:spPr bwMode="auto">
            <a:xfrm>
              <a:off x="22331" y="16558"/>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8" name="Freeform 726"/>
            <p:cNvSpPr/>
            <p:nvPr/>
          </p:nvSpPr>
          <p:spPr bwMode="auto">
            <a:xfrm>
              <a:off x="22496" y="16821"/>
              <a:ext cx="53" cy="53"/>
            </a:xfrm>
            <a:custGeom>
              <a:avLst/>
              <a:gdLst>
                <a:gd name="T0" fmla="*/ 23 w 53"/>
                <a:gd name="T1" fmla="*/ 0 h 53"/>
                <a:gd name="T2" fmla="*/ 53 w 53"/>
                <a:gd name="T3" fmla="*/ 23 h 53"/>
                <a:gd name="T4" fmla="*/ 23 w 53"/>
                <a:gd name="T5" fmla="*/ 53 h 53"/>
                <a:gd name="T6" fmla="*/ 0 w 53"/>
                <a:gd name="T7" fmla="*/ 23 h 53"/>
                <a:gd name="T8" fmla="*/ 23 w 53"/>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23" y="0"/>
                  </a:moveTo>
                  <a:lnTo>
                    <a:pt x="53" y="23"/>
                  </a:lnTo>
                  <a:lnTo>
                    <a:pt x="23" y="53"/>
                  </a:lnTo>
                  <a:lnTo>
                    <a:pt x="0" y="23"/>
                  </a:lnTo>
                  <a:lnTo>
                    <a:pt x="23"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9" name="Freeform 727"/>
            <p:cNvSpPr/>
            <p:nvPr/>
          </p:nvSpPr>
          <p:spPr bwMode="auto">
            <a:xfrm>
              <a:off x="22654" y="16979"/>
              <a:ext cx="60" cy="53"/>
            </a:xfrm>
            <a:custGeom>
              <a:avLst/>
              <a:gdLst>
                <a:gd name="T0" fmla="*/ 30 w 60"/>
                <a:gd name="T1" fmla="*/ 0 h 53"/>
                <a:gd name="T2" fmla="*/ 60 w 60"/>
                <a:gd name="T3" fmla="*/ 23 h 53"/>
                <a:gd name="T4" fmla="*/ 30 w 60"/>
                <a:gd name="T5" fmla="*/ 53 h 53"/>
                <a:gd name="T6" fmla="*/ 0 w 60"/>
                <a:gd name="T7" fmla="*/ 23 h 53"/>
                <a:gd name="T8" fmla="*/ 30 w 6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3"/>
                  </a:lnTo>
                  <a:lnTo>
                    <a:pt x="30" y="53"/>
                  </a:lnTo>
                  <a:lnTo>
                    <a:pt x="0" y="23"/>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90" name="Freeform 728"/>
            <p:cNvSpPr/>
            <p:nvPr/>
          </p:nvSpPr>
          <p:spPr bwMode="auto">
            <a:xfrm>
              <a:off x="22812" y="16648"/>
              <a:ext cx="60" cy="53"/>
            </a:xfrm>
            <a:custGeom>
              <a:avLst/>
              <a:gdLst>
                <a:gd name="T0" fmla="*/ 30 w 60"/>
                <a:gd name="T1" fmla="*/ 0 h 53"/>
                <a:gd name="T2" fmla="*/ 60 w 60"/>
                <a:gd name="T3" fmla="*/ 30 h 53"/>
                <a:gd name="T4" fmla="*/ 30 w 60"/>
                <a:gd name="T5" fmla="*/ 53 h 53"/>
                <a:gd name="T6" fmla="*/ 0 w 60"/>
                <a:gd name="T7" fmla="*/ 30 h 53"/>
                <a:gd name="T8" fmla="*/ 30 w 6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30"/>
                  </a:lnTo>
                  <a:lnTo>
                    <a:pt x="30" y="53"/>
                  </a:lnTo>
                  <a:lnTo>
                    <a:pt x="0" y="30"/>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91" name="Rectangle 729"/>
            <p:cNvSpPr>
              <a:spLocks noChangeArrowheads="1"/>
            </p:cNvSpPr>
            <p:nvPr/>
          </p:nvSpPr>
          <p:spPr bwMode="auto">
            <a:xfrm>
              <a:off x="16549" y="16994"/>
              <a:ext cx="60"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292" name="Rectangle 730"/>
            <p:cNvSpPr>
              <a:spLocks noChangeArrowheads="1"/>
            </p:cNvSpPr>
            <p:nvPr/>
          </p:nvSpPr>
          <p:spPr bwMode="auto">
            <a:xfrm>
              <a:off x="16715" y="16678"/>
              <a:ext cx="52"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293" name="Rectangle 731"/>
            <p:cNvSpPr>
              <a:spLocks noChangeArrowheads="1"/>
            </p:cNvSpPr>
            <p:nvPr/>
          </p:nvSpPr>
          <p:spPr bwMode="auto">
            <a:xfrm>
              <a:off x="16872" y="16708"/>
              <a:ext cx="61"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294" name="Rectangle 732"/>
            <p:cNvSpPr>
              <a:spLocks noChangeArrowheads="1"/>
            </p:cNvSpPr>
            <p:nvPr/>
          </p:nvSpPr>
          <p:spPr bwMode="auto">
            <a:xfrm>
              <a:off x="17038" y="16257"/>
              <a:ext cx="52"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295" name="Rectangle 733"/>
            <p:cNvSpPr>
              <a:spLocks noChangeArrowheads="1"/>
            </p:cNvSpPr>
            <p:nvPr/>
          </p:nvSpPr>
          <p:spPr bwMode="auto">
            <a:xfrm>
              <a:off x="17196" y="16656"/>
              <a:ext cx="60"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296" name="Rectangle 734"/>
            <p:cNvSpPr>
              <a:spLocks noChangeArrowheads="1"/>
            </p:cNvSpPr>
            <p:nvPr/>
          </p:nvSpPr>
          <p:spPr bwMode="auto">
            <a:xfrm>
              <a:off x="17519" y="17009"/>
              <a:ext cx="53"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297" name="Rectangle 735"/>
            <p:cNvSpPr>
              <a:spLocks noChangeArrowheads="1"/>
            </p:cNvSpPr>
            <p:nvPr/>
          </p:nvSpPr>
          <p:spPr bwMode="auto">
            <a:xfrm>
              <a:off x="17677" y="16919"/>
              <a:ext cx="60"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298" name="Rectangle 736"/>
            <p:cNvSpPr>
              <a:spLocks noChangeArrowheads="1"/>
            </p:cNvSpPr>
            <p:nvPr/>
          </p:nvSpPr>
          <p:spPr bwMode="auto">
            <a:xfrm>
              <a:off x="17842" y="16881"/>
              <a:ext cx="53"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299" name="Rectangle 737"/>
            <p:cNvSpPr>
              <a:spLocks noChangeArrowheads="1"/>
            </p:cNvSpPr>
            <p:nvPr/>
          </p:nvSpPr>
          <p:spPr bwMode="auto">
            <a:xfrm>
              <a:off x="18000" y="16844"/>
              <a:ext cx="60"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0" name="Rectangle 738"/>
            <p:cNvSpPr>
              <a:spLocks noChangeArrowheads="1"/>
            </p:cNvSpPr>
            <p:nvPr/>
          </p:nvSpPr>
          <p:spPr bwMode="auto">
            <a:xfrm>
              <a:off x="18166" y="16971"/>
              <a:ext cx="52"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1" name="Rectangle 739"/>
            <p:cNvSpPr>
              <a:spLocks noChangeArrowheads="1"/>
            </p:cNvSpPr>
            <p:nvPr/>
          </p:nvSpPr>
          <p:spPr bwMode="auto">
            <a:xfrm>
              <a:off x="18323" y="16821"/>
              <a:ext cx="61"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2" name="Rectangle 740"/>
            <p:cNvSpPr>
              <a:spLocks noChangeArrowheads="1"/>
            </p:cNvSpPr>
            <p:nvPr/>
          </p:nvSpPr>
          <p:spPr bwMode="auto">
            <a:xfrm>
              <a:off x="18639" y="16550"/>
              <a:ext cx="53"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3" name="Rectangle 741"/>
            <p:cNvSpPr>
              <a:spLocks noChangeArrowheads="1"/>
            </p:cNvSpPr>
            <p:nvPr/>
          </p:nvSpPr>
          <p:spPr bwMode="auto">
            <a:xfrm>
              <a:off x="18797" y="16453"/>
              <a:ext cx="60"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4" name="Rectangle 742"/>
            <p:cNvSpPr>
              <a:spLocks noChangeArrowheads="1"/>
            </p:cNvSpPr>
            <p:nvPr/>
          </p:nvSpPr>
          <p:spPr bwMode="auto">
            <a:xfrm>
              <a:off x="18963" y="16528"/>
              <a:ext cx="52"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5" name="Rectangle 743"/>
            <p:cNvSpPr>
              <a:spLocks noChangeArrowheads="1"/>
            </p:cNvSpPr>
            <p:nvPr/>
          </p:nvSpPr>
          <p:spPr bwMode="auto">
            <a:xfrm>
              <a:off x="19120" y="16844"/>
              <a:ext cx="61"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6" name="Rectangle 744"/>
            <p:cNvSpPr>
              <a:spLocks noChangeArrowheads="1"/>
            </p:cNvSpPr>
            <p:nvPr/>
          </p:nvSpPr>
          <p:spPr bwMode="auto">
            <a:xfrm>
              <a:off x="19278" y="16987"/>
              <a:ext cx="60"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7" name="Rectangle 745"/>
            <p:cNvSpPr>
              <a:spLocks noChangeArrowheads="1"/>
            </p:cNvSpPr>
            <p:nvPr/>
          </p:nvSpPr>
          <p:spPr bwMode="auto">
            <a:xfrm>
              <a:off x="19444" y="16678"/>
              <a:ext cx="52"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8" name="Rectangle 746"/>
            <p:cNvSpPr>
              <a:spLocks noChangeArrowheads="1"/>
            </p:cNvSpPr>
            <p:nvPr/>
          </p:nvSpPr>
          <p:spPr bwMode="auto">
            <a:xfrm>
              <a:off x="19767" y="16550"/>
              <a:ext cx="53"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9" name="Rectangle 747"/>
            <p:cNvSpPr>
              <a:spLocks noChangeArrowheads="1"/>
            </p:cNvSpPr>
            <p:nvPr/>
          </p:nvSpPr>
          <p:spPr bwMode="auto">
            <a:xfrm>
              <a:off x="19925" y="16445"/>
              <a:ext cx="60"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10" name="Rectangle 748"/>
            <p:cNvSpPr>
              <a:spLocks noChangeArrowheads="1"/>
            </p:cNvSpPr>
            <p:nvPr/>
          </p:nvSpPr>
          <p:spPr bwMode="auto">
            <a:xfrm>
              <a:off x="20090" y="16874"/>
              <a:ext cx="53"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11" name="Rectangle 749"/>
            <p:cNvSpPr>
              <a:spLocks noChangeArrowheads="1"/>
            </p:cNvSpPr>
            <p:nvPr/>
          </p:nvSpPr>
          <p:spPr bwMode="auto">
            <a:xfrm>
              <a:off x="20248" y="16791"/>
              <a:ext cx="60"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12" name="Rectangle 750"/>
            <p:cNvSpPr>
              <a:spLocks noChangeArrowheads="1"/>
            </p:cNvSpPr>
            <p:nvPr/>
          </p:nvSpPr>
          <p:spPr bwMode="auto">
            <a:xfrm>
              <a:off x="20406" y="16656"/>
              <a:ext cx="60"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13" name="Rectangle 751"/>
            <p:cNvSpPr>
              <a:spLocks noChangeArrowheads="1"/>
            </p:cNvSpPr>
            <p:nvPr/>
          </p:nvSpPr>
          <p:spPr bwMode="auto">
            <a:xfrm>
              <a:off x="20571" y="16889"/>
              <a:ext cx="53"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14" name="Rectangle 752"/>
            <p:cNvSpPr>
              <a:spLocks noChangeArrowheads="1"/>
            </p:cNvSpPr>
            <p:nvPr/>
          </p:nvSpPr>
          <p:spPr bwMode="auto">
            <a:xfrm>
              <a:off x="20880" y="16144"/>
              <a:ext cx="60" cy="53"/>
            </a:xfrm>
            <a:prstGeom prst="rect">
              <a:avLst/>
            </a:prstGeom>
            <a:solidFill>
              <a:srgbClr val="00CC99"/>
            </a:solidFill>
            <a:ln w="34925" cap="rnd">
              <a:solidFill>
                <a:srgbClr val="00CC99"/>
              </a:solidFill>
              <a:miter lim="800000"/>
            </a:ln>
          </p:spPr>
          <p:txBody>
            <a:bodyPr/>
            <a:lstStyle>
              <a:defPPr>
                <a:defRPr kern="1200" smtId="4294967295"/>
              </a:defPPr>
            </a:lstStyle>
            <a:p>
              <a:endParaRPr lang="en-US"/>
            </a:p>
          </p:txBody>
        </p:sp>
        <p:sp>
          <p:nvSpPr>
            <p:cNvPr id="2315" name="Rectangle 753"/>
            <p:cNvSpPr>
              <a:spLocks noChangeArrowheads="1"/>
            </p:cNvSpPr>
            <p:nvPr/>
          </p:nvSpPr>
          <p:spPr bwMode="auto">
            <a:xfrm>
              <a:off x="21045" y="16347"/>
              <a:ext cx="53"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16" name="Rectangle 754"/>
            <p:cNvSpPr>
              <a:spLocks noChangeArrowheads="1"/>
            </p:cNvSpPr>
            <p:nvPr/>
          </p:nvSpPr>
          <p:spPr bwMode="auto">
            <a:xfrm>
              <a:off x="21203" y="16483"/>
              <a:ext cx="60"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17" name="Rectangle 755"/>
            <p:cNvSpPr>
              <a:spLocks noChangeArrowheads="1"/>
            </p:cNvSpPr>
            <p:nvPr/>
          </p:nvSpPr>
          <p:spPr bwMode="auto">
            <a:xfrm>
              <a:off x="21368" y="16092"/>
              <a:ext cx="53" cy="52"/>
            </a:xfrm>
            <a:prstGeom prst="rect">
              <a:avLst/>
            </a:prstGeom>
            <a:solidFill>
              <a:srgbClr val="00CC99"/>
            </a:solidFill>
            <a:ln w="34925" cap="rnd">
              <a:solidFill>
                <a:srgbClr val="00CC99"/>
              </a:solidFill>
              <a:miter lim="800000"/>
            </a:ln>
          </p:spPr>
          <p:txBody>
            <a:bodyPr/>
            <a:lstStyle>
              <a:defPPr>
                <a:defRPr kern="1200" smtId="4294967295"/>
              </a:defPPr>
            </a:lstStyle>
            <a:p>
              <a:endParaRPr lang="en-US"/>
            </a:p>
          </p:txBody>
        </p:sp>
        <p:sp>
          <p:nvSpPr>
            <p:cNvPr id="2318" name="Rectangle 756"/>
            <p:cNvSpPr>
              <a:spLocks noChangeArrowheads="1"/>
            </p:cNvSpPr>
            <p:nvPr/>
          </p:nvSpPr>
          <p:spPr bwMode="auto">
            <a:xfrm>
              <a:off x="21526" y="16746"/>
              <a:ext cx="60"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19" name="Rectangle 757"/>
            <p:cNvSpPr>
              <a:spLocks noChangeArrowheads="1"/>
            </p:cNvSpPr>
            <p:nvPr/>
          </p:nvSpPr>
          <p:spPr bwMode="auto">
            <a:xfrm>
              <a:off x="21692" y="16483"/>
              <a:ext cx="52"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20" name="Rectangle 758"/>
            <p:cNvSpPr>
              <a:spLocks noChangeArrowheads="1"/>
            </p:cNvSpPr>
            <p:nvPr/>
          </p:nvSpPr>
          <p:spPr bwMode="auto">
            <a:xfrm>
              <a:off x="22007" y="16610"/>
              <a:ext cx="61"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21" name="Rectangle 759"/>
            <p:cNvSpPr>
              <a:spLocks noChangeArrowheads="1"/>
            </p:cNvSpPr>
            <p:nvPr/>
          </p:nvSpPr>
          <p:spPr bwMode="auto">
            <a:xfrm>
              <a:off x="22173" y="16671"/>
              <a:ext cx="52"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22" name="Rectangle 760"/>
            <p:cNvSpPr>
              <a:spLocks noChangeArrowheads="1"/>
            </p:cNvSpPr>
            <p:nvPr/>
          </p:nvSpPr>
          <p:spPr bwMode="auto">
            <a:xfrm>
              <a:off x="22331" y="16422"/>
              <a:ext cx="60"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23" name="Rectangle 761"/>
            <p:cNvSpPr>
              <a:spLocks noChangeArrowheads="1"/>
            </p:cNvSpPr>
            <p:nvPr/>
          </p:nvSpPr>
          <p:spPr bwMode="auto">
            <a:xfrm>
              <a:off x="22496" y="16746"/>
              <a:ext cx="53"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24" name="Rectangle 762"/>
            <p:cNvSpPr>
              <a:spLocks noChangeArrowheads="1"/>
            </p:cNvSpPr>
            <p:nvPr/>
          </p:nvSpPr>
          <p:spPr bwMode="auto">
            <a:xfrm>
              <a:off x="22654" y="16881"/>
              <a:ext cx="60"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25" name="Rectangle 763"/>
            <p:cNvSpPr>
              <a:spLocks noChangeArrowheads="1"/>
            </p:cNvSpPr>
            <p:nvPr/>
          </p:nvSpPr>
          <p:spPr bwMode="auto">
            <a:xfrm>
              <a:off x="22819" y="16520"/>
              <a:ext cx="53"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grpSp>
      <p:sp>
        <p:nvSpPr>
          <p:cNvPr id="2080" name="Text Box 764"/>
          <p:cNvSpPr txBox="1">
            <a:spLocks noChangeArrowheads="1"/>
          </p:cNvSpPr>
          <p:nvPr/>
        </p:nvSpPr>
        <p:spPr bwMode="auto">
          <a:xfrm>
            <a:off x="33731200" y="26289000"/>
            <a:ext cx="9753600" cy="4373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marL="342900" indent="-342900"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buFontTx/>
              <a:buAutoNum type="arabicPeriod"/>
            </a:pPr>
            <a:r>
              <a:rPr lang="en-US" sz="4200" i="1" dirty="0">
                <a:solidFill>
                  <a:srgbClr val="393939"/>
                </a:solidFill>
                <a:latin typeface="Gill Sans" pitchFamily="34" charset="0"/>
              </a:rPr>
              <a:t> You can place your organizations logos on either side of the title of the poster. Insert your text here. </a:t>
            </a:r>
          </a:p>
          <a:p>
            <a:pPr eaLnBrk="1" hangingPunct="1">
              <a:spcBef>
                <a:spcPct val="50000"/>
              </a:spcBef>
              <a:buFontTx/>
              <a:buAutoNum type="arabicPeriod"/>
            </a:pPr>
            <a:r>
              <a:rPr lang="en-US" sz="4200" i="1" dirty="0">
                <a:solidFill>
                  <a:srgbClr val="393939"/>
                </a:solidFill>
                <a:latin typeface="Gill Sans" pitchFamily="34" charset="0"/>
              </a:rPr>
              <a:t> Insert your text here. Remember to size your font to fit your information into the space. </a:t>
            </a:r>
          </a:p>
        </p:txBody>
      </p:sp>
      <p:sp>
        <p:nvSpPr>
          <p:cNvPr id="2081" name="Text Box 765"/>
          <p:cNvSpPr txBox="1">
            <a:spLocks noChangeArrowheads="1"/>
          </p:cNvSpPr>
          <p:nvPr/>
        </p:nvSpPr>
        <p:spPr bwMode="auto">
          <a:xfrm>
            <a:off x="11447463" y="12877800"/>
            <a:ext cx="9699625" cy="91409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i="1" dirty="0">
                <a:solidFill>
                  <a:srgbClr val="393939"/>
                </a:solidFill>
                <a:latin typeface="Gill Sans" pitchFamily="34" charset="0"/>
              </a:rPr>
              <a:t>Insert your text here. Remember, you can adjust the font size to fit your text. Insert your text here. You can place your organizations logos on either side of the title of the poster. Insert your text here. You can place your organizations logos on either side of the title of the poster. Insert your text here. Remember to size your font to fit your information into the space. The larger your font, the easier it will be for others to read your poster. Insert your text here. Remember to size your font to fit your information into the space. The larger your font, the easier it will be for others to read your poster. </a:t>
            </a:r>
          </a:p>
        </p:txBody>
      </p:sp>
      <p:pic>
        <p:nvPicPr>
          <p:cNvPr id="3" name="Picture 2" descr="galvanize-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602942"/>
            <a:ext cx="1524000" cy="2826058"/>
          </a:xfrm>
          <a:prstGeom prst="rect">
            <a:avLst/>
          </a:prstGeom>
        </p:spPr>
      </p:pic>
      <p:sp>
        <p:nvSpPr>
          <p:cNvPr id="387" name="TextBox 386">
            <a:extLst>
              <a:ext uri="{FF2B5EF4-FFF2-40B4-BE49-F238E27FC236}">
                <a16:creationId xmlns:a16="http://schemas.microsoft.com/office/drawing/2014/main" id="{A90F1058-31AE-44A7-9F9D-4A2007CD0CD5}"/>
              </a:ext>
            </a:extLst>
          </p:cNvPr>
          <p:cNvSpPr txBox="1"/>
          <p:nvPr/>
        </p:nvSpPr>
        <p:spPr>
          <a:xfrm>
            <a:off x="34137600" y="602159"/>
            <a:ext cx="6211957" cy="769441"/>
          </a:xfrm>
          <a:prstGeom prst="rect">
            <a:avLst/>
          </a:prstGeom>
          <a:noFill/>
        </p:spPr>
        <p:txBody>
          <a:bodyPr wrap="none" rtlCol="0">
            <a:spAutoFit/>
          </a:bodyPr>
          <a:lstStyle/>
          <a:p>
            <a:r>
              <a:rPr lang="en-US" sz="4400" dirty="0">
                <a:solidFill>
                  <a:schemeClr val="bg1"/>
                </a:solidFill>
              </a:rPr>
              <a:t>/github.com/</a:t>
            </a:r>
            <a:r>
              <a:rPr lang="en-US" sz="4400" dirty="0" err="1">
                <a:solidFill>
                  <a:schemeClr val="bg1"/>
                </a:solidFill>
              </a:rPr>
              <a:t>your_github</a:t>
            </a:r>
            <a:endParaRPr lang="en-US" sz="4400" dirty="0">
              <a:solidFill>
                <a:schemeClr val="bg1"/>
              </a:solidFill>
            </a:endParaRPr>
          </a:p>
        </p:txBody>
      </p:sp>
      <p:pic>
        <p:nvPicPr>
          <p:cNvPr id="388" name="Picture 387">
            <a:extLst>
              <a:ext uri="{FF2B5EF4-FFF2-40B4-BE49-F238E27FC236}">
                <a16:creationId xmlns:a16="http://schemas.microsoft.com/office/drawing/2014/main" id="{6752DE36-E145-4472-8914-12AD06856E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22507" y="671308"/>
            <a:ext cx="700292" cy="700292"/>
          </a:xfrm>
          <a:prstGeom prst="rect">
            <a:avLst/>
          </a:prstGeom>
        </p:spPr>
      </p:pic>
      <p:pic>
        <p:nvPicPr>
          <p:cNvPr id="389" name="Picture 388">
            <a:extLst>
              <a:ext uri="{FF2B5EF4-FFF2-40B4-BE49-F238E27FC236}">
                <a16:creationId xmlns:a16="http://schemas.microsoft.com/office/drawing/2014/main" id="{B75F5365-AFFD-47AA-8598-232C490286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50164" y="2826841"/>
            <a:ext cx="706436" cy="534538"/>
          </a:xfrm>
          <a:prstGeom prst="rect">
            <a:avLst/>
          </a:prstGeom>
        </p:spPr>
      </p:pic>
      <p:sp>
        <p:nvSpPr>
          <p:cNvPr id="390" name="TextBox 389">
            <a:extLst>
              <a:ext uri="{FF2B5EF4-FFF2-40B4-BE49-F238E27FC236}">
                <a16:creationId xmlns:a16="http://schemas.microsoft.com/office/drawing/2014/main" id="{FE047A0A-1366-4BE0-AF06-CF4E80AF73C4}"/>
              </a:ext>
            </a:extLst>
          </p:cNvPr>
          <p:cNvSpPr txBox="1"/>
          <p:nvPr/>
        </p:nvSpPr>
        <p:spPr>
          <a:xfrm>
            <a:off x="33070800" y="1600200"/>
            <a:ext cx="1295400" cy="923330"/>
          </a:xfrm>
          <a:prstGeom prst="rect">
            <a:avLst/>
          </a:prstGeom>
          <a:noFill/>
        </p:spPr>
        <p:txBody>
          <a:bodyPr wrap="square" rtlCol="0">
            <a:spAutoFit/>
          </a:bodyPr>
          <a:lstStyle/>
          <a:p>
            <a:r>
              <a:rPr lang="en-US" sz="5400" dirty="0">
                <a:solidFill>
                  <a:schemeClr val="bg1"/>
                </a:solidFill>
              </a:rPr>
              <a:t>in</a:t>
            </a:r>
          </a:p>
        </p:txBody>
      </p:sp>
      <p:sp>
        <p:nvSpPr>
          <p:cNvPr id="391" name="TextBox 390">
            <a:extLst>
              <a:ext uri="{FF2B5EF4-FFF2-40B4-BE49-F238E27FC236}">
                <a16:creationId xmlns:a16="http://schemas.microsoft.com/office/drawing/2014/main" id="{C2997285-AC78-4335-92C3-0BA187C843D1}"/>
              </a:ext>
            </a:extLst>
          </p:cNvPr>
          <p:cNvSpPr txBox="1"/>
          <p:nvPr/>
        </p:nvSpPr>
        <p:spPr>
          <a:xfrm>
            <a:off x="34140491" y="1676400"/>
            <a:ext cx="4264309" cy="769441"/>
          </a:xfrm>
          <a:prstGeom prst="rect">
            <a:avLst/>
          </a:prstGeom>
          <a:noFill/>
        </p:spPr>
        <p:txBody>
          <a:bodyPr wrap="none" rtlCol="0">
            <a:spAutoFit/>
          </a:bodyPr>
          <a:lstStyle/>
          <a:p>
            <a:r>
              <a:rPr lang="en-US" sz="4400" dirty="0">
                <a:solidFill>
                  <a:schemeClr val="bg1"/>
                </a:solidFill>
              </a:rPr>
              <a:t>/in/</a:t>
            </a:r>
            <a:r>
              <a:rPr lang="en-US" sz="4400" dirty="0" err="1">
                <a:solidFill>
                  <a:schemeClr val="bg1"/>
                </a:solidFill>
              </a:rPr>
              <a:t>your_linkedin</a:t>
            </a:r>
            <a:endParaRPr lang="en-US" sz="4400" dirty="0">
              <a:solidFill>
                <a:schemeClr val="bg1"/>
              </a:solidFill>
            </a:endParaRPr>
          </a:p>
        </p:txBody>
      </p:sp>
      <p:sp>
        <p:nvSpPr>
          <p:cNvPr id="392" name="TextBox 391">
            <a:extLst>
              <a:ext uri="{FF2B5EF4-FFF2-40B4-BE49-F238E27FC236}">
                <a16:creationId xmlns:a16="http://schemas.microsoft.com/office/drawing/2014/main" id="{B5373FB2-08AA-4FFC-8300-0027CEBAF934}"/>
              </a:ext>
            </a:extLst>
          </p:cNvPr>
          <p:cNvSpPr txBox="1"/>
          <p:nvPr/>
        </p:nvSpPr>
        <p:spPr>
          <a:xfrm>
            <a:off x="34137600" y="2667000"/>
            <a:ext cx="8914620" cy="769441"/>
          </a:xfrm>
          <a:prstGeom prst="rect">
            <a:avLst/>
          </a:prstGeom>
          <a:noFill/>
        </p:spPr>
        <p:txBody>
          <a:bodyPr wrap="none" rtlCol="0">
            <a:spAutoFit/>
          </a:bodyPr>
          <a:lstStyle/>
          <a:p>
            <a:r>
              <a:rPr lang="en-US" sz="4400" dirty="0">
                <a:solidFill>
                  <a:schemeClr val="bg1"/>
                </a:solidFill>
              </a:rPr>
              <a:t>your_email_address@domain.com</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TotalTime>
  <Words>1011</Words>
  <Application>Microsoft Office PowerPoint</Application>
  <PresentationFormat>Custom</PresentationFormat>
  <Paragraphs>133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vt:lpstr>
      <vt:lpstr>Times New Roman</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Frank Burkholder</cp:lastModifiedBy>
  <cp:revision>40</cp:revision>
  <dcterms:modified xsi:type="dcterms:W3CDTF">2018-12-03T21:08:57Z</dcterms:modified>
  <cp:category>science research poster</cp:category>
</cp:coreProperties>
</file>