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0" r:id="rId3"/>
    <p:sldId id="272" r:id="rId4"/>
    <p:sldId id="257" r:id="rId5"/>
    <p:sldId id="271" r:id="rId6"/>
    <p:sldId id="258" r:id="rId7"/>
    <p:sldId id="259" r:id="rId8"/>
    <p:sldId id="281" r:id="rId9"/>
    <p:sldId id="260" r:id="rId10"/>
    <p:sldId id="264" r:id="rId11"/>
    <p:sldId id="273" r:id="rId12"/>
    <p:sldId id="274" r:id="rId13"/>
    <p:sldId id="268" r:id="rId14"/>
    <p:sldId id="261" r:id="rId15"/>
    <p:sldId id="262" r:id="rId16"/>
    <p:sldId id="263" r:id="rId17"/>
    <p:sldId id="276" r:id="rId18"/>
    <p:sldId id="275" r:id="rId19"/>
    <p:sldId id="266" r:id="rId20"/>
    <p:sldId id="277" r:id="rId21"/>
    <p:sldId id="278" r:id="rId22"/>
    <p:sldId id="267"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p:restoredTop sz="68827"/>
  </p:normalViewPr>
  <p:slideViewPr>
    <p:cSldViewPr snapToGrid="0" snapToObjects="1">
      <p:cViewPr varScale="1">
        <p:scale>
          <a:sx n="75" d="100"/>
          <a:sy n="75" d="100"/>
        </p:scale>
        <p:origin x="18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FE658-93A8-F74C-A8C5-EE243523F006}" type="datetimeFigureOut">
              <a:rPr lang="en-US" smtClean="0"/>
              <a:t>1/17/21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4C421-429B-2C41-8FD1-8AD0C849715B}" type="slidenum">
              <a:rPr lang="en-US" smtClean="0"/>
              <a:t>‹#›</a:t>
            </a:fld>
            <a:endParaRPr lang="en-US"/>
          </a:p>
        </p:txBody>
      </p:sp>
    </p:spTree>
    <p:extLst>
      <p:ext uri="{BB962C8B-B14F-4D97-AF65-F5344CB8AC3E}">
        <p14:creationId xmlns:p14="http://schemas.microsoft.com/office/powerpoint/2010/main" val="236313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HOMEPAGE</a:t>
            </a:r>
          </a:p>
          <a:p>
            <a:r>
              <a:rPr lang="en-US" dirty="0"/>
              <a:t>-Each login will have the Latin word as a kind of ‘motif’</a:t>
            </a:r>
          </a:p>
          <a:p>
            <a:r>
              <a:rPr lang="en-US" dirty="0"/>
              <a:t>-Integrated video for testimonials must be integrated directly and can play with one click</a:t>
            </a:r>
          </a:p>
          <a:p>
            <a:r>
              <a:rPr lang="en-US" dirty="0"/>
              <a:t>-Trustpilot (MATT)</a:t>
            </a:r>
          </a:p>
          <a:p>
            <a:r>
              <a:rPr lang="en-US" dirty="0"/>
              <a:t>-General style and adaptions on our logo design (MATT)</a:t>
            </a:r>
          </a:p>
          <a:p>
            <a:r>
              <a:rPr lang="en-US" dirty="0"/>
              <a:t>-There are links to other things that this page will require, including but not limited to: link to our safeguarding and child protection policies, link to our Schools page (what are we calling the Schools thing?)</a:t>
            </a:r>
          </a:p>
          <a:p>
            <a:r>
              <a:rPr lang="en-US" dirty="0"/>
              <a:t>-Clicking the progressio logo must always take users back to this page</a:t>
            </a:r>
          </a:p>
          <a:p>
            <a:r>
              <a:rPr lang="en-US" dirty="0"/>
              <a:t>-What does it look like if they are already logged in? (MATT)</a:t>
            </a:r>
          </a:p>
        </p:txBody>
      </p:sp>
      <p:sp>
        <p:nvSpPr>
          <p:cNvPr id="4" name="Slide Number Placeholder 3"/>
          <p:cNvSpPr>
            <a:spLocks noGrp="1"/>
          </p:cNvSpPr>
          <p:nvPr>
            <p:ph type="sldNum" sz="quarter" idx="5"/>
          </p:nvPr>
        </p:nvSpPr>
        <p:spPr/>
        <p:txBody>
          <a:bodyPr/>
          <a:lstStyle/>
          <a:p>
            <a:fld id="{9DE4C421-429B-2C41-8FD1-8AD0C849715B}" type="slidenum">
              <a:rPr lang="en-US" smtClean="0"/>
              <a:t>1</a:t>
            </a:fld>
            <a:endParaRPr lang="en-US"/>
          </a:p>
        </p:txBody>
      </p:sp>
    </p:spTree>
    <p:extLst>
      <p:ext uri="{BB962C8B-B14F-4D97-AF65-F5344CB8AC3E}">
        <p14:creationId xmlns:p14="http://schemas.microsoft.com/office/powerpoint/2010/main" val="1207599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REPORT FOR TUTOR TO FILL IN</a:t>
            </a:r>
          </a:p>
          <a:p>
            <a:r>
              <a:rPr lang="en-US" dirty="0"/>
              <a:t>-”Teacher Report” is an uneditable version direct from the teacher’s booking (see “Progressio Logo (8)” at slide 15)</a:t>
            </a:r>
          </a:p>
          <a:p>
            <a:r>
              <a:rPr lang="en-US" dirty="0"/>
              <a:t>-Return to profile goes back to ”Tutor Homepage”</a:t>
            </a:r>
          </a:p>
          <a:p>
            <a:r>
              <a:rPr lang="en-US" dirty="0"/>
              <a:t>-Tutor to fill in the three “Lesson Report” boxes (five separate answers to the five questions). Whole report goes to teacher, only first two boxes go to pupil</a:t>
            </a:r>
          </a:p>
          <a:p>
            <a:r>
              <a:rPr lang="en-US" dirty="0"/>
              <a:t>-Lesson is not marked as complete until this has been submitted (i.e., tutors cannot be paid for the session until submit has been pressed)</a:t>
            </a:r>
          </a:p>
          <a:p>
            <a:r>
              <a:rPr lang="en-US" dirty="0"/>
              <a:t>-Tutors can edit their report at any time by clicked on it in their “Past Lessons” and clicking “edit”</a:t>
            </a:r>
          </a:p>
          <a:p>
            <a:r>
              <a:rPr lang="en-US" dirty="0"/>
              <a:t>-Lesson overview is all auto-filled</a:t>
            </a:r>
          </a:p>
          <a:p>
            <a:r>
              <a:rPr lang="en-US" dirty="0"/>
              <a:t>-SUBMIT marks the lesson as completed and ready for payment (MATT)</a:t>
            </a:r>
          </a:p>
        </p:txBody>
      </p:sp>
      <p:sp>
        <p:nvSpPr>
          <p:cNvPr id="4" name="Slide Number Placeholder 3"/>
          <p:cNvSpPr>
            <a:spLocks noGrp="1"/>
          </p:cNvSpPr>
          <p:nvPr>
            <p:ph type="sldNum" sz="quarter" idx="5"/>
          </p:nvPr>
        </p:nvSpPr>
        <p:spPr/>
        <p:txBody>
          <a:bodyPr/>
          <a:lstStyle/>
          <a:p>
            <a:fld id="{9DE4C421-429B-2C41-8FD1-8AD0C849715B}" type="slidenum">
              <a:rPr lang="en-US" smtClean="0"/>
              <a:t>10</a:t>
            </a:fld>
            <a:endParaRPr lang="en-US"/>
          </a:p>
        </p:txBody>
      </p:sp>
    </p:spTree>
    <p:extLst>
      <p:ext uri="{BB962C8B-B14F-4D97-AF65-F5344CB8AC3E}">
        <p14:creationId xmlns:p14="http://schemas.microsoft.com/office/powerpoint/2010/main" val="1602789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PAST SESSIONS &amp; INVOICES</a:t>
            </a:r>
          </a:p>
          <a:p>
            <a:r>
              <a:rPr lang="en-US" dirty="0"/>
              <a:t>-”Edit report” will just take tutor to the “Lesson Report for Tutor to Fill In” page and they click submit and return here after making their changes</a:t>
            </a:r>
          </a:p>
          <a:p>
            <a:r>
              <a:rPr lang="en-US" dirty="0"/>
              <a:t>-Completed lessons is a scroll down function (if they have had lots of lessons)</a:t>
            </a:r>
          </a:p>
        </p:txBody>
      </p:sp>
      <p:sp>
        <p:nvSpPr>
          <p:cNvPr id="4" name="Slide Number Placeholder 3"/>
          <p:cNvSpPr>
            <a:spLocks noGrp="1"/>
          </p:cNvSpPr>
          <p:nvPr>
            <p:ph type="sldNum" sz="quarter" idx="5"/>
          </p:nvPr>
        </p:nvSpPr>
        <p:spPr/>
        <p:txBody>
          <a:bodyPr/>
          <a:lstStyle/>
          <a:p>
            <a:fld id="{9DE4C421-429B-2C41-8FD1-8AD0C849715B}" type="slidenum">
              <a:rPr lang="en-US" smtClean="0"/>
              <a:t>11</a:t>
            </a:fld>
            <a:endParaRPr lang="en-US"/>
          </a:p>
        </p:txBody>
      </p:sp>
    </p:spTree>
    <p:extLst>
      <p:ext uri="{BB962C8B-B14F-4D97-AF65-F5344CB8AC3E}">
        <p14:creationId xmlns:p14="http://schemas.microsoft.com/office/powerpoint/2010/main" val="4169809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 TUTOR PROFILE</a:t>
            </a:r>
          </a:p>
        </p:txBody>
      </p:sp>
      <p:sp>
        <p:nvSpPr>
          <p:cNvPr id="4" name="Slide Number Placeholder 3"/>
          <p:cNvSpPr>
            <a:spLocks noGrp="1"/>
          </p:cNvSpPr>
          <p:nvPr>
            <p:ph type="sldNum" sz="quarter" idx="5"/>
          </p:nvPr>
        </p:nvSpPr>
        <p:spPr/>
        <p:txBody>
          <a:bodyPr/>
          <a:lstStyle/>
          <a:p>
            <a:fld id="{9DE4C421-429B-2C41-8FD1-8AD0C849715B}" type="slidenum">
              <a:rPr lang="en-US" smtClean="0"/>
              <a:t>12</a:t>
            </a:fld>
            <a:endParaRPr lang="en-US"/>
          </a:p>
        </p:txBody>
      </p:sp>
    </p:spTree>
    <p:extLst>
      <p:ext uri="{BB962C8B-B14F-4D97-AF65-F5344CB8AC3E}">
        <p14:creationId xmlns:p14="http://schemas.microsoft.com/office/powerpoint/2010/main" val="1017486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 TRAINING</a:t>
            </a:r>
          </a:p>
        </p:txBody>
      </p:sp>
      <p:sp>
        <p:nvSpPr>
          <p:cNvPr id="4" name="Slide Number Placeholder 3"/>
          <p:cNvSpPr>
            <a:spLocks noGrp="1"/>
          </p:cNvSpPr>
          <p:nvPr>
            <p:ph type="sldNum" sz="quarter" idx="5"/>
          </p:nvPr>
        </p:nvSpPr>
        <p:spPr/>
        <p:txBody>
          <a:bodyPr/>
          <a:lstStyle/>
          <a:p>
            <a:fld id="{9DE4C421-429B-2C41-8FD1-8AD0C849715B}" type="slidenum">
              <a:rPr lang="en-US" smtClean="0"/>
              <a:t>13</a:t>
            </a:fld>
            <a:endParaRPr lang="en-US"/>
          </a:p>
        </p:txBody>
      </p:sp>
    </p:spTree>
    <p:extLst>
      <p:ext uri="{BB962C8B-B14F-4D97-AF65-F5344CB8AC3E}">
        <p14:creationId xmlns:p14="http://schemas.microsoft.com/office/powerpoint/2010/main" val="4235924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TEACHER HOMEPAGE</a:t>
            </a:r>
          </a:p>
          <a:p>
            <a:r>
              <a:rPr lang="en-US" dirty="0"/>
              <a:t>-Tutor profile picture displays in the small circles that currently have letters in</a:t>
            </a:r>
          </a:p>
          <a:p>
            <a:r>
              <a:rPr lang="en-US" dirty="0"/>
              <a:t>-If the teacher cancels the booking there needs to be a confirm/cancel popup saying “CANCEL BOOKING: cancellations made less than 12 hours prior to the lesson will not be refunded” (MATT)</a:t>
            </a:r>
          </a:p>
          <a:p>
            <a:r>
              <a:rPr lang="en-US" dirty="0"/>
              <a:t>-Contact us will go direct to our accounts (a single chat box, directly embedded on the page) (MATT)</a:t>
            </a:r>
          </a:p>
        </p:txBody>
      </p:sp>
      <p:sp>
        <p:nvSpPr>
          <p:cNvPr id="4" name="Slide Number Placeholder 3"/>
          <p:cNvSpPr>
            <a:spLocks noGrp="1"/>
          </p:cNvSpPr>
          <p:nvPr>
            <p:ph type="sldNum" sz="quarter" idx="5"/>
          </p:nvPr>
        </p:nvSpPr>
        <p:spPr/>
        <p:txBody>
          <a:bodyPr/>
          <a:lstStyle/>
          <a:p>
            <a:fld id="{9DE4C421-429B-2C41-8FD1-8AD0C849715B}" type="slidenum">
              <a:rPr lang="en-US" smtClean="0"/>
              <a:t>14</a:t>
            </a:fld>
            <a:endParaRPr lang="en-US"/>
          </a:p>
        </p:txBody>
      </p:sp>
    </p:spTree>
    <p:extLst>
      <p:ext uri="{BB962C8B-B14F-4D97-AF65-F5344CB8AC3E}">
        <p14:creationId xmlns:p14="http://schemas.microsoft.com/office/powerpoint/2010/main" val="3705782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A TUTOR FILTER SECTION</a:t>
            </a:r>
          </a:p>
          <a:p>
            <a:r>
              <a:rPr lang="en-US" dirty="0"/>
              <a:t>-Pupil Selection allows more than one pupil to be selected (only for the same subject and times etc.)</a:t>
            </a:r>
          </a:p>
          <a:p>
            <a:r>
              <a:rPr lang="en-US" dirty="0"/>
              <a:t>	&gt;Can we integrate 2-1 and 3-1 lessons too? (MATT)</a:t>
            </a:r>
          </a:p>
          <a:p>
            <a:r>
              <a:rPr lang="en-US" dirty="0"/>
              <a:t>-In ”Pupil Selection” the teacher can start typing the name of the pupil and a drop-down menu refines the suggestions</a:t>
            </a:r>
          </a:p>
          <a:p>
            <a:r>
              <a:rPr lang="en-US" dirty="0"/>
              <a:t>-I think the number of sessions box can remain and we remove “Number of Sessions Per Week” (see next point – MATT)</a:t>
            </a:r>
          </a:p>
          <a:p>
            <a:r>
              <a:rPr lang="en-US" dirty="0"/>
              <a:t>-Self-refining timetable (avoids it looking too fiddly, begin with a mon-</a:t>
            </a:r>
            <a:r>
              <a:rPr lang="en-US" dirty="0" err="1"/>
              <a:t>fri</a:t>
            </a:r>
            <a:r>
              <a:rPr lang="en-US" dirty="0"/>
              <a:t>, 9am-8pm grid in 15min grids) (MATT)</a:t>
            </a:r>
          </a:p>
          <a:p>
            <a:r>
              <a:rPr lang="en-US" dirty="0"/>
              <a:t>-How can we ensure that the suggested tutors are (a) random, or (b) more likely to appear if they are reliable? We do not want it to work alphabetically based on name etc. or John </a:t>
            </a:r>
            <a:r>
              <a:rPr lang="en-US" dirty="0" err="1"/>
              <a:t>Zzzzz</a:t>
            </a:r>
            <a:r>
              <a:rPr lang="en-US" dirty="0"/>
              <a:t> is never going to get any work (MATT)</a:t>
            </a:r>
          </a:p>
          <a:p>
            <a:r>
              <a:rPr lang="en-US" dirty="0"/>
              <a:t>	&gt;Give options of tutors for teachers, use colours to represent this? (MATT)</a:t>
            </a:r>
          </a:p>
          <a:p>
            <a:r>
              <a:rPr lang="en-US" dirty="0"/>
              <a:t>	&gt;How do teachers see the tutor profile, if they hover over a tutor will it show profile pic or something? Or is this unnecessary as teachers do not need to see the tutor beforehand?</a:t>
            </a:r>
          </a:p>
          <a:p>
            <a:r>
              <a:rPr lang="en-US" dirty="0"/>
              <a:t>-Summary of selection is self-updated as teacher makes/unmakes various selections</a:t>
            </a:r>
          </a:p>
          <a:p>
            <a:r>
              <a:rPr lang="en-US" dirty="0"/>
              <a:t>-When a lesson is booked it also updates school admin account</a:t>
            </a:r>
          </a:p>
        </p:txBody>
      </p:sp>
      <p:sp>
        <p:nvSpPr>
          <p:cNvPr id="4" name="Slide Number Placeholder 3"/>
          <p:cNvSpPr>
            <a:spLocks noGrp="1"/>
          </p:cNvSpPr>
          <p:nvPr>
            <p:ph type="sldNum" sz="quarter" idx="5"/>
          </p:nvPr>
        </p:nvSpPr>
        <p:spPr/>
        <p:txBody>
          <a:bodyPr/>
          <a:lstStyle/>
          <a:p>
            <a:fld id="{9DE4C421-429B-2C41-8FD1-8AD0C849715B}" type="slidenum">
              <a:rPr lang="en-US" smtClean="0"/>
              <a:t>15</a:t>
            </a:fld>
            <a:endParaRPr lang="en-US"/>
          </a:p>
        </p:txBody>
      </p:sp>
    </p:spTree>
    <p:extLst>
      <p:ext uri="{BB962C8B-B14F-4D97-AF65-F5344CB8AC3E}">
        <p14:creationId xmlns:p14="http://schemas.microsoft.com/office/powerpoint/2010/main" val="304902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TEACHER REQUEST FORM</a:t>
            </a:r>
          </a:p>
          <a:p>
            <a:r>
              <a:rPr lang="en-US" dirty="0"/>
              <a:t>-”Pupil Name” and “Subject” need to autofill</a:t>
            </a:r>
          </a:p>
          <a:p>
            <a:r>
              <a:rPr lang="en-US" dirty="0"/>
              <a:t>-”Current Grade” “Target Grade” “Exam Board” are compulsory</a:t>
            </a:r>
          </a:p>
          <a:p>
            <a:r>
              <a:rPr lang="en-US" dirty="0"/>
              <a:t>-”Advice for working with this pupil” and “Lessons Notes” are optional</a:t>
            </a:r>
          </a:p>
          <a:p>
            <a:r>
              <a:rPr lang="en-US" dirty="0"/>
              <a:t>-The faint background text disappears when the teacher starts typing</a:t>
            </a:r>
          </a:p>
          <a:p>
            <a:r>
              <a:rPr lang="en-US" dirty="0"/>
              <a:t>-”</a:t>
            </a:r>
            <a:r>
              <a:rPr lang="en-US" dirty="0" err="1"/>
              <a:t>Finalise</a:t>
            </a:r>
            <a:r>
              <a:rPr lang="en-US" dirty="0"/>
              <a:t> Booking” comes up with a confirm/cancel popup (the lesson is booked once confirm is selected)</a:t>
            </a:r>
          </a:p>
          <a:p>
            <a:r>
              <a:rPr lang="en-US" dirty="0"/>
              <a:t>-Arrows at bottom for when teacher is booking for more than one pupil (individual form for each one)</a:t>
            </a:r>
          </a:p>
        </p:txBody>
      </p:sp>
      <p:sp>
        <p:nvSpPr>
          <p:cNvPr id="4" name="Slide Number Placeholder 3"/>
          <p:cNvSpPr>
            <a:spLocks noGrp="1"/>
          </p:cNvSpPr>
          <p:nvPr>
            <p:ph type="sldNum" sz="quarter" idx="5"/>
          </p:nvPr>
        </p:nvSpPr>
        <p:spPr/>
        <p:txBody>
          <a:bodyPr/>
          <a:lstStyle/>
          <a:p>
            <a:fld id="{9DE4C421-429B-2C41-8FD1-8AD0C849715B}" type="slidenum">
              <a:rPr lang="en-US" smtClean="0"/>
              <a:t>16</a:t>
            </a:fld>
            <a:endParaRPr lang="en-US"/>
          </a:p>
        </p:txBody>
      </p:sp>
    </p:spTree>
    <p:extLst>
      <p:ext uri="{BB962C8B-B14F-4D97-AF65-F5344CB8AC3E}">
        <p14:creationId xmlns:p14="http://schemas.microsoft.com/office/powerpoint/2010/main" val="121419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BOOKING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Finalise</a:t>
            </a:r>
            <a:r>
              <a:rPr lang="en-US" dirty="0"/>
              <a:t> Booking” comes up with a confirm/cancel popup (the lesson is booked once confirm is selected)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arrow system for if the teacher is booking for more than one student (the tutor profile summary and teacher request will change) </a:t>
            </a:r>
          </a:p>
          <a:p>
            <a:endParaRPr lang="en-US" dirty="0"/>
          </a:p>
        </p:txBody>
      </p:sp>
      <p:sp>
        <p:nvSpPr>
          <p:cNvPr id="4" name="Slide Number Placeholder 3"/>
          <p:cNvSpPr>
            <a:spLocks noGrp="1"/>
          </p:cNvSpPr>
          <p:nvPr>
            <p:ph type="sldNum" sz="quarter" idx="5"/>
          </p:nvPr>
        </p:nvSpPr>
        <p:spPr/>
        <p:txBody>
          <a:bodyPr/>
          <a:lstStyle/>
          <a:p>
            <a:fld id="{9DE4C421-429B-2C41-8FD1-8AD0C849715B}" type="slidenum">
              <a:rPr lang="en-US" smtClean="0"/>
              <a:t>17</a:t>
            </a:fld>
            <a:endParaRPr lang="en-US"/>
          </a:p>
        </p:txBody>
      </p:sp>
    </p:spTree>
    <p:extLst>
      <p:ext uri="{BB962C8B-B14F-4D97-AF65-F5344CB8AC3E}">
        <p14:creationId xmlns:p14="http://schemas.microsoft.com/office/powerpoint/2010/main" val="50950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TEACHER’S VIEW OF LESSONS REPORTS</a:t>
            </a:r>
          </a:p>
          <a:p>
            <a:r>
              <a:rPr lang="en-US" dirty="0"/>
              <a:t>-This is exactly the same as viewing past lesson reports for the tutor profiles, but the teacher has access to all reports for their school. To find a student, they type the name (with a refining drop-down menu of pupils in their school) and, once selected, they can see the reports for the selected student on the left</a:t>
            </a:r>
          </a:p>
        </p:txBody>
      </p:sp>
      <p:sp>
        <p:nvSpPr>
          <p:cNvPr id="4" name="Slide Number Placeholder 3"/>
          <p:cNvSpPr>
            <a:spLocks noGrp="1"/>
          </p:cNvSpPr>
          <p:nvPr>
            <p:ph type="sldNum" sz="quarter" idx="5"/>
          </p:nvPr>
        </p:nvSpPr>
        <p:spPr/>
        <p:txBody>
          <a:bodyPr/>
          <a:lstStyle/>
          <a:p>
            <a:fld id="{9DE4C421-429B-2C41-8FD1-8AD0C849715B}" type="slidenum">
              <a:rPr lang="en-US" smtClean="0"/>
              <a:t>18</a:t>
            </a:fld>
            <a:endParaRPr lang="en-US"/>
          </a:p>
        </p:txBody>
      </p:sp>
    </p:spTree>
    <p:extLst>
      <p:ext uri="{BB962C8B-B14F-4D97-AF65-F5344CB8AC3E}">
        <p14:creationId xmlns:p14="http://schemas.microsoft.com/office/powerpoint/2010/main" val="363406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SCHOOL ADMIN HOMEPAGE</a:t>
            </a:r>
          </a:p>
          <a:p>
            <a:r>
              <a:rPr lang="en-US" dirty="0"/>
              <a:t>-Contact Us box is the same as the teacher’s one</a:t>
            </a:r>
          </a:p>
          <a:p>
            <a:r>
              <a:rPr lang="en-US" dirty="0"/>
              <a:t>-Book a tutor works in an identical way to the teacher one</a:t>
            </a:r>
          </a:p>
          <a:p>
            <a:r>
              <a:rPr lang="en-US" dirty="0"/>
              <a:t>-”View Lesson Reports” should be identical to the one for teachers</a:t>
            </a:r>
          </a:p>
          <a:p>
            <a:r>
              <a:rPr lang="en-US" dirty="0"/>
              <a:t>-”View annual reports &amp; impact assessments” just needs to go to a page where we can upload PDF documents and put a date above each one (these will only be uploaded once a year anyway)</a:t>
            </a:r>
          </a:p>
        </p:txBody>
      </p:sp>
      <p:sp>
        <p:nvSpPr>
          <p:cNvPr id="4" name="Slide Number Placeholder 3"/>
          <p:cNvSpPr>
            <a:spLocks noGrp="1"/>
          </p:cNvSpPr>
          <p:nvPr>
            <p:ph type="sldNum" sz="quarter" idx="5"/>
          </p:nvPr>
        </p:nvSpPr>
        <p:spPr/>
        <p:txBody>
          <a:bodyPr/>
          <a:lstStyle/>
          <a:p>
            <a:fld id="{9DE4C421-429B-2C41-8FD1-8AD0C849715B}" type="slidenum">
              <a:rPr lang="en-US" smtClean="0"/>
              <a:t>19</a:t>
            </a:fld>
            <a:endParaRPr lang="en-US"/>
          </a:p>
        </p:txBody>
      </p:sp>
    </p:spTree>
    <p:extLst>
      <p:ext uri="{BB962C8B-B14F-4D97-AF65-F5344CB8AC3E}">
        <p14:creationId xmlns:p14="http://schemas.microsoft.com/office/powerpoint/2010/main" val="69630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US</a:t>
            </a:r>
          </a:p>
        </p:txBody>
      </p:sp>
      <p:sp>
        <p:nvSpPr>
          <p:cNvPr id="4" name="Slide Number Placeholder 3"/>
          <p:cNvSpPr>
            <a:spLocks noGrp="1"/>
          </p:cNvSpPr>
          <p:nvPr>
            <p:ph type="sldNum" sz="quarter" idx="5"/>
          </p:nvPr>
        </p:nvSpPr>
        <p:spPr/>
        <p:txBody>
          <a:bodyPr/>
          <a:lstStyle/>
          <a:p>
            <a:fld id="{9DE4C421-429B-2C41-8FD1-8AD0C849715B}" type="slidenum">
              <a:rPr lang="en-US" smtClean="0"/>
              <a:t>2</a:t>
            </a:fld>
            <a:endParaRPr lang="en-US"/>
          </a:p>
        </p:txBody>
      </p:sp>
    </p:spTree>
    <p:extLst>
      <p:ext uri="{BB962C8B-B14F-4D97-AF65-F5344CB8AC3E}">
        <p14:creationId xmlns:p14="http://schemas.microsoft.com/office/powerpoint/2010/main" val="1689883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ADD/REMOVE TEACHERS</a:t>
            </a:r>
          </a:p>
          <a:p>
            <a:r>
              <a:rPr lang="en-US" dirty="0"/>
              <a:t>-When the ‘add a teacher’ is clicked the school admin just inputs the email addresses and clicks send, this will automatically email the teachers so they can set up an account (only needs name)</a:t>
            </a:r>
          </a:p>
        </p:txBody>
      </p:sp>
      <p:sp>
        <p:nvSpPr>
          <p:cNvPr id="4" name="Slide Number Placeholder 3"/>
          <p:cNvSpPr>
            <a:spLocks noGrp="1"/>
          </p:cNvSpPr>
          <p:nvPr>
            <p:ph type="sldNum" sz="quarter" idx="5"/>
          </p:nvPr>
        </p:nvSpPr>
        <p:spPr/>
        <p:txBody>
          <a:bodyPr/>
          <a:lstStyle/>
          <a:p>
            <a:fld id="{9DE4C421-429B-2C41-8FD1-8AD0C849715B}" type="slidenum">
              <a:rPr lang="en-US" smtClean="0"/>
              <a:t>20</a:t>
            </a:fld>
            <a:endParaRPr lang="en-US"/>
          </a:p>
        </p:txBody>
      </p:sp>
    </p:spTree>
    <p:extLst>
      <p:ext uri="{BB962C8B-B14F-4D97-AF65-F5344CB8AC3E}">
        <p14:creationId xmlns:p14="http://schemas.microsoft.com/office/powerpoint/2010/main" val="2107526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ADD/REMOVE PUPILS</a:t>
            </a:r>
          </a:p>
          <a:p>
            <a:r>
              <a:rPr lang="en-US" dirty="0"/>
              <a:t>-Identical to previous slide, with the above exception</a:t>
            </a:r>
          </a:p>
        </p:txBody>
      </p:sp>
      <p:sp>
        <p:nvSpPr>
          <p:cNvPr id="4" name="Slide Number Placeholder 3"/>
          <p:cNvSpPr>
            <a:spLocks noGrp="1"/>
          </p:cNvSpPr>
          <p:nvPr>
            <p:ph type="sldNum" sz="quarter" idx="5"/>
          </p:nvPr>
        </p:nvSpPr>
        <p:spPr/>
        <p:txBody>
          <a:bodyPr/>
          <a:lstStyle/>
          <a:p>
            <a:fld id="{9DE4C421-429B-2C41-8FD1-8AD0C849715B}" type="slidenum">
              <a:rPr lang="en-US" smtClean="0"/>
              <a:t>21</a:t>
            </a:fld>
            <a:endParaRPr lang="en-US"/>
          </a:p>
        </p:txBody>
      </p:sp>
    </p:spTree>
    <p:extLst>
      <p:ext uri="{BB962C8B-B14F-4D97-AF65-F5344CB8AC3E}">
        <p14:creationId xmlns:p14="http://schemas.microsoft.com/office/powerpoint/2010/main" val="139996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LESSONS PAGE FOR SCHOOL ADMIN</a:t>
            </a:r>
          </a:p>
          <a:p>
            <a:r>
              <a:rPr lang="en-US" dirty="0"/>
              <a:t>-To discuss***</a:t>
            </a:r>
          </a:p>
        </p:txBody>
      </p:sp>
      <p:sp>
        <p:nvSpPr>
          <p:cNvPr id="4" name="Slide Number Placeholder 3"/>
          <p:cNvSpPr>
            <a:spLocks noGrp="1"/>
          </p:cNvSpPr>
          <p:nvPr>
            <p:ph type="sldNum" sz="quarter" idx="5"/>
          </p:nvPr>
        </p:nvSpPr>
        <p:spPr/>
        <p:txBody>
          <a:bodyPr/>
          <a:lstStyle/>
          <a:p>
            <a:fld id="{9DE4C421-429B-2C41-8FD1-8AD0C849715B}" type="slidenum">
              <a:rPr lang="en-US" smtClean="0"/>
              <a:t>22</a:t>
            </a:fld>
            <a:endParaRPr lang="en-US"/>
          </a:p>
        </p:txBody>
      </p:sp>
    </p:spTree>
    <p:extLst>
      <p:ext uri="{BB962C8B-B14F-4D97-AF65-F5344CB8AC3E}">
        <p14:creationId xmlns:p14="http://schemas.microsoft.com/office/powerpoint/2010/main" val="3119551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 MARKETPLACE</a:t>
            </a:r>
          </a:p>
          <a:p>
            <a:r>
              <a:rPr lang="en-US" dirty="0"/>
              <a:t>-All can be drop-down menus that you can also type into and the menu refines</a:t>
            </a:r>
          </a:p>
          <a:p>
            <a:r>
              <a:rPr lang="en-US" dirty="0"/>
              <a:t>-Under “Aims” are tickboxes – the selection here (if any) should be communicated to the tutor(s) that they message automatically</a:t>
            </a:r>
          </a:p>
        </p:txBody>
      </p:sp>
      <p:sp>
        <p:nvSpPr>
          <p:cNvPr id="4" name="Slide Number Placeholder 3"/>
          <p:cNvSpPr>
            <a:spLocks noGrp="1"/>
          </p:cNvSpPr>
          <p:nvPr>
            <p:ph type="sldNum" sz="quarter" idx="5"/>
          </p:nvPr>
        </p:nvSpPr>
        <p:spPr/>
        <p:txBody>
          <a:bodyPr/>
          <a:lstStyle/>
          <a:p>
            <a:fld id="{9DE4C421-429B-2C41-8FD1-8AD0C849715B}" type="slidenum">
              <a:rPr lang="en-US" smtClean="0"/>
              <a:t>23</a:t>
            </a:fld>
            <a:endParaRPr lang="en-US"/>
          </a:p>
        </p:txBody>
      </p:sp>
    </p:spTree>
    <p:extLst>
      <p:ext uri="{BB962C8B-B14F-4D97-AF65-F5344CB8AC3E}">
        <p14:creationId xmlns:p14="http://schemas.microsoft.com/office/powerpoint/2010/main" val="2341348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 PROFILE LAYOUT</a:t>
            </a:r>
          </a:p>
          <a:p>
            <a:r>
              <a:rPr lang="en-US" dirty="0"/>
              <a:t>-This is the content we want – we just need to put it in a good-looking place</a:t>
            </a:r>
          </a:p>
          <a:p>
            <a:pPr marL="228600" indent="-228600">
              <a:buAutoNum type="arabicParenBoth"/>
            </a:pPr>
            <a:r>
              <a:rPr lang="en-US" dirty="0"/>
              <a:t>Profile picture and name</a:t>
            </a:r>
          </a:p>
          <a:p>
            <a:pPr marL="228600" indent="-228600">
              <a:buAutoNum type="arabicParenBoth"/>
            </a:pPr>
            <a:r>
              <a:rPr lang="en-US" dirty="0"/>
              <a:t>University and university subject</a:t>
            </a:r>
          </a:p>
          <a:p>
            <a:pPr marL="228600" indent="-228600">
              <a:buAutoNum type="arabicParenBoth"/>
            </a:pPr>
            <a:r>
              <a:rPr lang="en-US" dirty="0"/>
              <a:t>Price (only for private, not for schools)</a:t>
            </a:r>
          </a:p>
          <a:p>
            <a:pPr marL="228600" indent="-228600">
              <a:buAutoNum type="arabicParenBoth"/>
            </a:pPr>
            <a:r>
              <a:rPr lang="en-US" dirty="0"/>
              <a:t>Number of lessons tutored </a:t>
            </a:r>
          </a:p>
          <a:p>
            <a:pPr marL="228600" indent="-228600">
              <a:buAutoNum type="arabicParenBoth"/>
            </a:pPr>
            <a:r>
              <a:rPr lang="en-US" dirty="0"/>
              <a:t>How I Approach Tutoring</a:t>
            </a:r>
          </a:p>
          <a:p>
            <a:pPr marL="228600" indent="-228600">
              <a:buAutoNum type="arabicParenBoth"/>
            </a:pPr>
            <a:r>
              <a:rPr lang="en-US" dirty="0"/>
              <a:t>About Me</a:t>
            </a:r>
          </a:p>
          <a:p>
            <a:pPr marL="228600" indent="-228600">
              <a:buAutoNum type="arabicParenBoth"/>
            </a:pPr>
            <a:r>
              <a:rPr lang="en-US" dirty="0"/>
              <a:t>Ratings (only for private, not for schools)</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9DE4C421-429B-2C41-8FD1-8AD0C849715B}" type="slidenum">
              <a:rPr lang="en-US" smtClean="0"/>
              <a:t>24</a:t>
            </a:fld>
            <a:endParaRPr lang="en-US"/>
          </a:p>
        </p:txBody>
      </p:sp>
    </p:spTree>
    <p:extLst>
      <p:ext uri="{BB962C8B-B14F-4D97-AF65-F5344CB8AC3E}">
        <p14:creationId xmlns:p14="http://schemas.microsoft.com/office/powerpoint/2010/main" val="137273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BECOME A TUTOR</a:t>
            </a:r>
          </a:p>
        </p:txBody>
      </p:sp>
      <p:sp>
        <p:nvSpPr>
          <p:cNvPr id="4" name="Slide Number Placeholder 3"/>
          <p:cNvSpPr>
            <a:spLocks noGrp="1"/>
          </p:cNvSpPr>
          <p:nvPr>
            <p:ph type="sldNum" sz="quarter" idx="5"/>
          </p:nvPr>
        </p:nvSpPr>
        <p:spPr/>
        <p:txBody>
          <a:bodyPr/>
          <a:lstStyle/>
          <a:p>
            <a:fld id="{9DE4C421-429B-2C41-8FD1-8AD0C849715B}" type="slidenum">
              <a:rPr lang="en-US" smtClean="0"/>
              <a:t>3</a:t>
            </a:fld>
            <a:endParaRPr lang="en-US"/>
          </a:p>
        </p:txBody>
      </p:sp>
    </p:spTree>
    <p:extLst>
      <p:ext uri="{BB962C8B-B14F-4D97-AF65-F5344CB8AC3E}">
        <p14:creationId xmlns:p14="http://schemas.microsoft.com/office/powerpoint/2010/main" val="342962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PUPIL HOMEPAGE</a:t>
            </a:r>
          </a:p>
          <a:p>
            <a:r>
              <a:rPr lang="en-US" dirty="0"/>
              <a:t>-Where the small circles are tutors this must be substituted with the tutor profile picture (the initials will be used for pupils that will not have profile pictures)</a:t>
            </a:r>
          </a:p>
          <a:p>
            <a:r>
              <a:rPr lang="en-US" dirty="0"/>
              <a:t>-When a message is selected the messages box fill with that conversation (Facebook messenger style)</a:t>
            </a:r>
          </a:p>
          <a:p>
            <a:r>
              <a:rPr lang="en-US" dirty="0"/>
              <a:t>-”Join Lesson” only activates 1 minute before the start time</a:t>
            </a:r>
          </a:p>
        </p:txBody>
      </p:sp>
      <p:sp>
        <p:nvSpPr>
          <p:cNvPr id="4" name="Slide Number Placeholder 3"/>
          <p:cNvSpPr>
            <a:spLocks noGrp="1"/>
          </p:cNvSpPr>
          <p:nvPr>
            <p:ph type="sldNum" sz="quarter" idx="5"/>
          </p:nvPr>
        </p:nvSpPr>
        <p:spPr/>
        <p:txBody>
          <a:bodyPr/>
          <a:lstStyle/>
          <a:p>
            <a:fld id="{9DE4C421-429B-2C41-8FD1-8AD0C849715B}" type="slidenum">
              <a:rPr lang="en-US" smtClean="0"/>
              <a:t>4</a:t>
            </a:fld>
            <a:endParaRPr lang="en-US"/>
          </a:p>
        </p:txBody>
      </p:sp>
    </p:spTree>
    <p:extLst>
      <p:ext uri="{BB962C8B-B14F-4D97-AF65-F5344CB8AC3E}">
        <p14:creationId xmlns:p14="http://schemas.microsoft.com/office/powerpoint/2010/main" val="61213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PUPIL HOMEPAGE (ARCHIVED MESSAGES)</a:t>
            </a:r>
          </a:p>
        </p:txBody>
      </p:sp>
      <p:sp>
        <p:nvSpPr>
          <p:cNvPr id="4" name="Slide Number Placeholder 3"/>
          <p:cNvSpPr>
            <a:spLocks noGrp="1"/>
          </p:cNvSpPr>
          <p:nvPr>
            <p:ph type="sldNum" sz="quarter" idx="5"/>
          </p:nvPr>
        </p:nvSpPr>
        <p:spPr/>
        <p:txBody>
          <a:bodyPr/>
          <a:lstStyle/>
          <a:p>
            <a:fld id="{9DE4C421-429B-2C41-8FD1-8AD0C849715B}" type="slidenum">
              <a:rPr lang="en-US" smtClean="0"/>
              <a:t>5</a:t>
            </a:fld>
            <a:endParaRPr lang="en-US"/>
          </a:p>
        </p:txBody>
      </p:sp>
    </p:spTree>
    <p:extLst>
      <p:ext uri="{BB962C8B-B14F-4D97-AF65-F5344CB8AC3E}">
        <p14:creationId xmlns:p14="http://schemas.microsoft.com/office/powerpoint/2010/main" val="1971579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SUMMARY FOR PUPIL</a:t>
            </a:r>
          </a:p>
          <a:p>
            <a:r>
              <a:rPr lang="en-US" dirty="0"/>
              <a:t>-Small circles require tutor profile picture (every time a tutor’s name is present, it should be accompanied by the profile picture)</a:t>
            </a:r>
          </a:p>
          <a:p>
            <a:r>
              <a:rPr lang="en-US" dirty="0"/>
              <a:t>-”</a:t>
            </a:r>
            <a:r>
              <a:rPr lang="en-US" dirty="0" err="1"/>
              <a:t>Maths</a:t>
            </a:r>
            <a:r>
              <a:rPr lang="en-US" dirty="0"/>
              <a:t>” is the subject selected by teacher, the “Expanding Brackets” is the subject from the tutor’s lesson report</a:t>
            </a:r>
          </a:p>
          <a:p>
            <a:r>
              <a:rPr lang="en-US" dirty="0"/>
              <a:t>-The video recording needs to be automatically integrated into the report after the lesson (MATT)</a:t>
            </a:r>
          </a:p>
          <a:p>
            <a:r>
              <a:rPr lang="en-US" dirty="0"/>
              <a:t>	&gt;How long can they be stored for? Practical considerations on this? (MATT)</a:t>
            </a:r>
          </a:p>
          <a:p>
            <a:r>
              <a:rPr lang="en-US" dirty="0"/>
              <a:t>	&gt;We will discuss this with regard to the online lesson space anyway (MATT)</a:t>
            </a:r>
          </a:p>
        </p:txBody>
      </p:sp>
      <p:sp>
        <p:nvSpPr>
          <p:cNvPr id="4" name="Slide Number Placeholder 3"/>
          <p:cNvSpPr>
            <a:spLocks noGrp="1"/>
          </p:cNvSpPr>
          <p:nvPr>
            <p:ph type="sldNum" sz="quarter" idx="5"/>
          </p:nvPr>
        </p:nvSpPr>
        <p:spPr/>
        <p:txBody>
          <a:bodyPr/>
          <a:lstStyle/>
          <a:p>
            <a:fld id="{9DE4C421-429B-2C41-8FD1-8AD0C849715B}" type="slidenum">
              <a:rPr lang="en-US" smtClean="0"/>
              <a:t>6</a:t>
            </a:fld>
            <a:endParaRPr lang="en-US"/>
          </a:p>
        </p:txBody>
      </p:sp>
    </p:spTree>
    <p:extLst>
      <p:ext uri="{BB962C8B-B14F-4D97-AF65-F5344CB8AC3E}">
        <p14:creationId xmlns:p14="http://schemas.microsoft.com/office/powerpoint/2010/main" val="231212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 HOMEPAGE</a:t>
            </a:r>
          </a:p>
          <a:p>
            <a:r>
              <a:rPr lang="en-US" dirty="0"/>
              <a:t>-Upcoming sessions and messages must work identically to the PUPIL HOMEPAGE</a:t>
            </a:r>
          </a:p>
          <a:p>
            <a:r>
              <a:rPr lang="en-US" dirty="0"/>
              <a:t>	&gt;START only ‘clickable’ 10 minutes before the lesson starts</a:t>
            </a:r>
          </a:p>
          <a:p>
            <a:r>
              <a:rPr lang="en-US" dirty="0"/>
              <a:t>-When a tutor clicks “cannot attend” a confirm/cancel popup must appear saying “*************”</a:t>
            </a:r>
          </a:p>
          <a:p>
            <a:r>
              <a:rPr lang="en-US" dirty="0"/>
              <a:t>-Where can tutors see pupils’ past information? By clicking on their profile initials in the messages or something?</a:t>
            </a:r>
          </a:p>
        </p:txBody>
      </p:sp>
      <p:sp>
        <p:nvSpPr>
          <p:cNvPr id="4" name="Slide Number Placeholder 3"/>
          <p:cNvSpPr>
            <a:spLocks noGrp="1"/>
          </p:cNvSpPr>
          <p:nvPr>
            <p:ph type="sldNum" sz="quarter" idx="5"/>
          </p:nvPr>
        </p:nvSpPr>
        <p:spPr/>
        <p:txBody>
          <a:bodyPr/>
          <a:lstStyle/>
          <a:p>
            <a:fld id="{9DE4C421-429B-2C41-8FD1-8AD0C849715B}" type="slidenum">
              <a:rPr lang="en-US" smtClean="0"/>
              <a:t>7</a:t>
            </a:fld>
            <a:endParaRPr lang="en-US"/>
          </a:p>
        </p:txBody>
      </p:sp>
    </p:spTree>
    <p:extLst>
      <p:ext uri="{BB962C8B-B14F-4D97-AF65-F5344CB8AC3E}">
        <p14:creationId xmlns:p14="http://schemas.microsoft.com/office/powerpoint/2010/main" val="4035817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PUPIL PROFILE</a:t>
            </a:r>
          </a:p>
          <a:p>
            <a:r>
              <a:rPr lang="en-US" dirty="0"/>
              <a:t>-Works in the same way as the tutor looking at all their past sessions, but this time just for the pupil</a:t>
            </a:r>
          </a:p>
          <a:p>
            <a:endParaRPr lang="en-US" dirty="0"/>
          </a:p>
        </p:txBody>
      </p:sp>
      <p:sp>
        <p:nvSpPr>
          <p:cNvPr id="4" name="Slide Number Placeholder 3"/>
          <p:cNvSpPr>
            <a:spLocks noGrp="1"/>
          </p:cNvSpPr>
          <p:nvPr>
            <p:ph type="sldNum" sz="quarter" idx="5"/>
          </p:nvPr>
        </p:nvSpPr>
        <p:spPr/>
        <p:txBody>
          <a:bodyPr/>
          <a:lstStyle/>
          <a:p>
            <a:fld id="{9DE4C421-429B-2C41-8FD1-8AD0C849715B}" type="slidenum">
              <a:rPr lang="en-US" smtClean="0"/>
              <a:t>8</a:t>
            </a:fld>
            <a:endParaRPr lang="en-US"/>
          </a:p>
        </p:txBody>
      </p:sp>
    </p:spTree>
    <p:extLst>
      <p:ext uri="{BB962C8B-B14F-4D97-AF65-F5344CB8AC3E}">
        <p14:creationId xmlns:p14="http://schemas.microsoft.com/office/powerpoint/2010/main" val="1324777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 AVAILABILITY CALENDAR</a:t>
            </a:r>
          </a:p>
        </p:txBody>
      </p:sp>
      <p:sp>
        <p:nvSpPr>
          <p:cNvPr id="4" name="Slide Number Placeholder 3"/>
          <p:cNvSpPr>
            <a:spLocks noGrp="1"/>
          </p:cNvSpPr>
          <p:nvPr>
            <p:ph type="sldNum" sz="quarter" idx="5"/>
          </p:nvPr>
        </p:nvSpPr>
        <p:spPr/>
        <p:txBody>
          <a:bodyPr/>
          <a:lstStyle/>
          <a:p>
            <a:fld id="{9DE4C421-429B-2C41-8FD1-8AD0C849715B}" type="slidenum">
              <a:rPr lang="en-US" smtClean="0"/>
              <a:t>9</a:t>
            </a:fld>
            <a:endParaRPr lang="en-US"/>
          </a:p>
        </p:txBody>
      </p:sp>
    </p:spTree>
    <p:extLst>
      <p:ext uri="{BB962C8B-B14F-4D97-AF65-F5344CB8AC3E}">
        <p14:creationId xmlns:p14="http://schemas.microsoft.com/office/powerpoint/2010/main" val="1305472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AC2F-F817-304A-908F-06C8941856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6BA7291-8621-ED48-9973-2F636AA85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3BAC2B6-B67F-A94E-996E-2D79DD611800}"/>
              </a:ext>
            </a:extLst>
          </p:cNvPr>
          <p:cNvSpPr>
            <a:spLocks noGrp="1"/>
          </p:cNvSpPr>
          <p:nvPr>
            <p:ph type="dt" sz="half" idx="10"/>
          </p:nvPr>
        </p:nvSpPr>
        <p:spPr/>
        <p:txBody>
          <a:bodyPr/>
          <a:lstStyle/>
          <a:p>
            <a:fld id="{809DC64C-25E2-CB44-B678-F3B943BC217A}" type="datetime1">
              <a:rPr lang="en-GB" smtClean="0"/>
              <a:t>17/01/2021</a:t>
            </a:fld>
            <a:endParaRPr lang="en-US"/>
          </a:p>
        </p:txBody>
      </p:sp>
      <p:sp>
        <p:nvSpPr>
          <p:cNvPr id="5" name="Footer Placeholder 4">
            <a:extLst>
              <a:ext uri="{FF2B5EF4-FFF2-40B4-BE49-F238E27FC236}">
                <a16:creationId xmlns:a16="http://schemas.microsoft.com/office/drawing/2014/main" id="{787DD299-5065-9B45-BC02-74E976869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0AEE2-E3D0-6049-BEAB-B797D8D08C3D}"/>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363894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83E5-8331-E64C-A2D9-BC254BBBAB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2907EBE-ED9D-C042-9AE8-7B6EB0D74F0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A365E5-176C-8E4E-A33F-ED546FE13C0B}"/>
              </a:ext>
            </a:extLst>
          </p:cNvPr>
          <p:cNvSpPr>
            <a:spLocks noGrp="1"/>
          </p:cNvSpPr>
          <p:nvPr>
            <p:ph type="dt" sz="half" idx="10"/>
          </p:nvPr>
        </p:nvSpPr>
        <p:spPr/>
        <p:txBody>
          <a:bodyPr/>
          <a:lstStyle/>
          <a:p>
            <a:fld id="{73C5400B-41E5-9B4D-A558-C65F2DB25391}" type="datetime1">
              <a:rPr lang="en-GB" smtClean="0"/>
              <a:t>17/01/2021</a:t>
            </a:fld>
            <a:endParaRPr lang="en-US"/>
          </a:p>
        </p:txBody>
      </p:sp>
      <p:sp>
        <p:nvSpPr>
          <p:cNvPr id="5" name="Footer Placeholder 4">
            <a:extLst>
              <a:ext uri="{FF2B5EF4-FFF2-40B4-BE49-F238E27FC236}">
                <a16:creationId xmlns:a16="http://schemas.microsoft.com/office/drawing/2014/main" id="{6CF9AB05-3C1D-CB40-848E-ECF20226E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198A9-DD51-E248-B0EC-F8EF21BB4CEF}"/>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407497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D2A93C-8459-3F4A-9168-C0274B0AD3F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1A28BE-AD50-E043-93B6-46D3F51D9C1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9D5B2E-8CDA-C640-A9CF-0EE7686CAA59}"/>
              </a:ext>
            </a:extLst>
          </p:cNvPr>
          <p:cNvSpPr>
            <a:spLocks noGrp="1"/>
          </p:cNvSpPr>
          <p:nvPr>
            <p:ph type="dt" sz="half" idx="10"/>
          </p:nvPr>
        </p:nvSpPr>
        <p:spPr/>
        <p:txBody>
          <a:bodyPr/>
          <a:lstStyle/>
          <a:p>
            <a:fld id="{3865F7B4-E2E2-C348-AAF9-2C11408477A3}" type="datetime1">
              <a:rPr lang="en-GB" smtClean="0"/>
              <a:t>17/01/2021</a:t>
            </a:fld>
            <a:endParaRPr lang="en-US"/>
          </a:p>
        </p:txBody>
      </p:sp>
      <p:sp>
        <p:nvSpPr>
          <p:cNvPr id="5" name="Footer Placeholder 4">
            <a:extLst>
              <a:ext uri="{FF2B5EF4-FFF2-40B4-BE49-F238E27FC236}">
                <a16:creationId xmlns:a16="http://schemas.microsoft.com/office/drawing/2014/main" id="{ED76DD79-9235-0842-BF1B-2F34A301D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9EAA2-96FD-7C46-9B34-11183E120CBC}"/>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250692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AE9EE-2F01-9D40-8CE3-9A85868034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9AA2F4-4A8B-284E-9477-9869559535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E2D856-FE58-7E4E-9187-EBE60F2FDD95}"/>
              </a:ext>
            </a:extLst>
          </p:cNvPr>
          <p:cNvSpPr>
            <a:spLocks noGrp="1"/>
          </p:cNvSpPr>
          <p:nvPr>
            <p:ph type="dt" sz="half" idx="10"/>
          </p:nvPr>
        </p:nvSpPr>
        <p:spPr/>
        <p:txBody>
          <a:bodyPr/>
          <a:lstStyle/>
          <a:p>
            <a:fld id="{1A2250AD-C0AF-9C44-9B4A-02E1ABCF33E4}" type="datetime1">
              <a:rPr lang="en-GB" smtClean="0"/>
              <a:t>17/01/2021</a:t>
            </a:fld>
            <a:endParaRPr lang="en-US"/>
          </a:p>
        </p:txBody>
      </p:sp>
      <p:sp>
        <p:nvSpPr>
          <p:cNvPr id="5" name="Footer Placeholder 4">
            <a:extLst>
              <a:ext uri="{FF2B5EF4-FFF2-40B4-BE49-F238E27FC236}">
                <a16:creationId xmlns:a16="http://schemas.microsoft.com/office/drawing/2014/main" id="{CE80559C-61C7-824A-A580-F108F8AE1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89FC7-4902-E746-ABA5-EC81A9AAB1E6}"/>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96211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9F36-5F03-1847-B1EB-6DABE207EC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7688466-CBF9-9C41-A86C-D0DF55E1E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E12561-8829-394E-AEFA-2820379D3F95}"/>
              </a:ext>
            </a:extLst>
          </p:cNvPr>
          <p:cNvSpPr>
            <a:spLocks noGrp="1"/>
          </p:cNvSpPr>
          <p:nvPr>
            <p:ph type="dt" sz="half" idx="10"/>
          </p:nvPr>
        </p:nvSpPr>
        <p:spPr/>
        <p:txBody>
          <a:bodyPr/>
          <a:lstStyle/>
          <a:p>
            <a:fld id="{4A941AB7-48BC-614B-830F-6CA06E37E517}" type="datetime1">
              <a:rPr lang="en-GB" smtClean="0"/>
              <a:t>17/01/2021</a:t>
            </a:fld>
            <a:endParaRPr lang="en-US"/>
          </a:p>
        </p:txBody>
      </p:sp>
      <p:sp>
        <p:nvSpPr>
          <p:cNvPr id="5" name="Footer Placeholder 4">
            <a:extLst>
              <a:ext uri="{FF2B5EF4-FFF2-40B4-BE49-F238E27FC236}">
                <a16:creationId xmlns:a16="http://schemas.microsoft.com/office/drawing/2014/main" id="{F2A4730D-CD50-0A4D-8006-B94454D55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0E5CE-6AD7-AC44-A03E-5D33B8B81FD5}"/>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185236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B872-EFAE-5E4C-BC3B-2E8898DF2A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0D762C-59A2-3548-AD0F-8D028836A54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3FB830B-379C-2A4E-9350-3213647EA1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A3E6499-783D-1D4D-8BDA-9FFF2F93DC26}"/>
              </a:ext>
            </a:extLst>
          </p:cNvPr>
          <p:cNvSpPr>
            <a:spLocks noGrp="1"/>
          </p:cNvSpPr>
          <p:nvPr>
            <p:ph type="dt" sz="half" idx="10"/>
          </p:nvPr>
        </p:nvSpPr>
        <p:spPr/>
        <p:txBody>
          <a:bodyPr/>
          <a:lstStyle/>
          <a:p>
            <a:fld id="{04C61E23-DC21-8944-AAB4-D05F894985B4}" type="datetime1">
              <a:rPr lang="en-GB" smtClean="0"/>
              <a:t>17/01/2021</a:t>
            </a:fld>
            <a:endParaRPr lang="en-US"/>
          </a:p>
        </p:txBody>
      </p:sp>
      <p:sp>
        <p:nvSpPr>
          <p:cNvPr id="6" name="Footer Placeholder 5">
            <a:extLst>
              <a:ext uri="{FF2B5EF4-FFF2-40B4-BE49-F238E27FC236}">
                <a16:creationId xmlns:a16="http://schemas.microsoft.com/office/drawing/2014/main" id="{5F527E6C-74D1-8A4C-9D02-B5AA6D919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983D4-D7AE-2147-9647-6655D3410186}"/>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189367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BDA4-BCAA-6140-AF72-F39F08A5E86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364319-F13F-2E4C-88C2-E4736648A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039608-A3FC-B941-89C0-DFE35D754D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A3EFADD-B93D-FD43-9282-82D64EBAA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798A04-EB9F-EE4A-97FA-627C847C9F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78DEAE6-0D08-2442-804E-EA8B59A5F7ED}"/>
              </a:ext>
            </a:extLst>
          </p:cNvPr>
          <p:cNvSpPr>
            <a:spLocks noGrp="1"/>
          </p:cNvSpPr>
          <p:nvPr>
            <p:ph type="dt" sz="half" idx="10"/>
          </p:nvPr>
        </p:nvSpPr>
        <p:spPr/>
        <p:txBody>
          <a:bodyPr/>
          <a:lstStyle/>
          <a:p>
            <a:fld id="{1BEAFA0A-AA8D-F44D-B0BE-B8CC80E7A1FE}" type="datetime1">
              <a:rPr lang="en-GB" smtClean="0"/>
              <a:t>17/01/2021</a:t>
            </a:fld>
            <a:endParaRPr lang="en-US"/>
          </a:p>
        </p:txBody>
      </p:sp>
      <p:sp>
        <p:nvSpPr>
          <p:cNvPr id="8" name="Footer Placeholder 7">
            <a:extLst>
              <a:ext uri="{FF2B5EF4-FFF2-40B4-BE49-F238E27FC236}">
                <a16:creationId xmlns:a16="http://schemas.microsoft.com/office/drawing/2014/main" id="{BF205BB7-EA38-ED48-B833-9E437D2AE7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395E4-7C06-1542-A09C-FD3CDEBFADCA}"/>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297658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D59F-D739-7A4A-8FF9-92DD0B0B4CA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D716179-00A9-CE46-8CC6-1486CFF67C2A}"/>
              </a:ext>
            </a:extLst>
          </p:cNvPr>
          <p:cNvSpPr>
            <a:spLocks noGrp="1"/>
          </p:cNvSpPr>
          <p:nvPr>
            <p:ph type="dt" sz="half" idx="10"/>
          </p:nvPr>
        </p:nvSpPr>
        <p:spPr/>
        <p:txBody>
          <a:bodyPr/>
          <a:lstStyle/>
          <a:p>
            <a:fld id="{F79AF96A-387E-C648-96C8-064AF53980D5}" type="datetime1">
              <a:rPr lang="en-GB" smtClean="0"/>
              <a:t>17/01/2021</a:t>
            </a:fld>
            <a:endParaRPr lang="en-US"/>
          </a:p>
        </p:txBody>
      </p:sp>
      <p:sp>
        <p:nvSpPr>
          <p:cNvPr id="4" name="Footer Placeholder 3">
            <a:extLst>
              <a:ext uri="{FF2B5EF4-FFF2-40B4-BE49-F238E27FC236}">
                <a16:creationId xmlns:a16="http://schemas.microsoft.com/office/drawing/2014/main" id="{73C0A993-20D6-9043-8463-2C84132F5E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1EA32-1BF9-5446-811F-B1396AFE861F}"/>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280669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2662E-1D02-7640-BD7F-A2DDD60AB113}"/>
              </a:ext>
            </a:extLst>
          </p:cNvPr>
          <p:cNvSpPr>
            <a:spLocks noGrp="1"/>
          </p:cNvSpPr>
          <p:nvPr>
            <p:ph type="dt" sz="half" idx="10"/>
          </p:nvPr>
        </p:nvSpPr>
        <p:spPr/>
        <p:txBody>
          <a:bodyPr/>
          <a:lstStyle/>
          <a:p>
            <a:fld id="{2F3660B2-8146-CA4C-A5E7-B18F639ED869}" type="datetime1">
              <a:rPr lang="en-GB" smtClean="0"/>
              <a:t>17/01/2021</a:t>
            </a:fld>
            <a:endParaRPr lang="en-US"/>
          </a:p>
        </p:txBody>
      </p:sp>
      <p:sp>
        <p:nvSpPr>
          <p:cNvPr id="3" name="Footer Placeholder 2">
            <a:extLst>
              <a:ext uri="{FF2B5EF4-FFF2-40B4-BE49-F238E27FC236}">
                <a16:creationId xmlns:a16="http://schemas.microsoft.com/office/drawing/2014/main" id="{9E92E727-072D-F94F-8A42-5B6B7E3C34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D575F3-D464-8540-88EF-91F72A2FB0E1}"/>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195281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0132-0F39-FD42-8108-F533C05AC1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2CB012-32BD-954D-93C2-39049329A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2848252-790B-2C40-A098-503974337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598FC5-6E72-6D43-9D5C-E2D91A61CB82}"/>
              </a:ext>
            </a:extLst>
          </p:cNvPr>
          <p:cNvSpPr>
            <a:spLocks noGrp="1"/>
          </p:cNvSpPr>
          <p:nvPr>
            <p:ph type="dt" sz="half" idx="10"/>
          </p:nvPr>
        </p:nvSpPr>
        <p:spPr/>
        <p:txBody>
          <a:bodyPr/>
          <a:lstStyle/>
          <a:p>
            <a:fld id="{6C50A275-E89D-FB4E-9586-53589695D8A2}" type="datetime1">
              <a:rPr lang="en-GB" smtClean="0"/>
              <a:t>17/01/2021</a:t>
            </a:fld>
            <a:endParaRPr lang="en-US"/>
          </a:p>
        </p:txBody>
      </p:sp>
      <p:sp>
        <p:nvSpPr>
          <p:cNvPr id="6" name="Footer Placeholder 5">
            <a:extLst>
              <a:ext uri="{FF2B5EF4-FFF2-40B4-BE49-F238E27FC236}">
                <a16:creationId xmlns:a16="http://schemas.microsoft.com/office/drawing/2014/main" id="{21E598D2-5594-9240-BC93-E9F3B265E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C525E-992A-734F-9300-8B8283696178}"/>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98900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EE51-788A-5B47-833D-565E7DA397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3521AF-C097-AA47-B0EB-3390EB2723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B94425-AD87-8D4C-9CCC-FE63C1C87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DD9D48-B083-0044-8F30-CEF75E2BA04E}"/>
              </a:ext>
            </a:extLst>
          </p:cNvPr>
          <p:cNvSpPr>
            <a:spLocks noGrp="1"/>
          </p:cNvSpPr>
          <p:nvPr>
            <p:ph type="dt" sz="half" idx="10"/>
          </p:nvPr>
        </p:nvSpPr>
        <p:spPr/>
        <p:txBody>
          <a:bodyPr/>
          <a:lstStyle/>
          <a:p>
            <a:fld id="{E293308F-752A-0E4B-97AB-DC6D9887F249}" type="datetime1">
              <a:rPr lang="en-GB" smtClean="0"/>
              <a:t>17/01/2021</a:t>
            </a:fld>
            <a:endParaRPr lang="en-US"/>
          </a:p>
        </p:txBody>
      </p:sp>
      <p:sp>
        <p:nvSpPr>
          <p:cNvPr id="6" name="Footer Placeholder 5">
            <a:extLst>
              <a:ext uri="{FF2B5EF4-FFF2-40B4-BE49-F238E27FC236}">
                <a16:creationId xmlns:a16="http://schemas.microsoft.com/office/drawing/2014/main" id="{B2D7A49F-55B6-D348-BF46-C8D29C20D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6E27F-46A5-0D4F-8F14-9AF5D9C31A20}"/>
              </a:ext>
            </a:extLst>
          </p:cNvPr>
          <p:cNvSpPr>
            <a:spLocks noGrp="1"/>
          </p:cNvSpPr>
          <p:nvPr>
            <p:ph type="sldNum" sz="quarter" idx="12"/>
          </p:nvPr>
        </p:nvSpPr>
        <p:spPr/>
        <p:txBody>
          <a:bodyPr/>
          <a:lstStyle/>
          <a:p>
            <a:fld id="{33E8E9CE-3103-3B43-84D5-19882EA37ECB}" type="slidenum">
              <a:rPr lang="en-US" smtClean="0"/>
              <a:t>‹#›</a:t>
            </a:fld>
            <a:endParaRPr lang="en-US"/>
          </a:p>
        </p:txBody>
      </p:sp>
    </p:spTree>
    <p:extLst>
      <p:ext uri="{BB962C8B-B14F-4D97-AF65-F5344CB8AC3E}">
        <p14:creationId xmlns:p14="http://schemas.microsoft.com/office/powerpoint/2010/main" val="3480838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950AC-7F8A-884D-95F6-88F031378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A33C14-8026-0A4B-AD7C-F933E4891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A76609-BD21-CB4D-BA56-3D3B59F6A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9F9BA-EF8E-F946-9025-1F8DD2004A63}" type="datetime1">
              <a:rPr lang="en-GB" smtClean="0"/>
              <a:t>17/01/2021</a:t>
            </a:fld>
            <a:endParaRPr lang="en-US"/>
          </a:p>
        </p:txBody>
      </p:sp>
      <p:sp>
        <p:nvSpPr>
          <p:cNvPr id="5" name="Footer Placeholder 4">
            <a:extLst>
              <a:ext uri="{FF2B5EF4-FFF2-40B4-BE49-F238E27FC236}">
                <a16:creationId xmlns:a16="http://schemas.microsoft.com/office/drawing/2014/main" id="{FD08B689-7EDB-6D43-A462-A0A65D78A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7534EE-A517-5148-8F36-791098AFA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8E9CE-3103-3B43-84D5-19882EA37ECB}" type="slidenum">
              <a:rPr lang="en-US" smtClean="0"/>
              <a:t>‹#›</a:t>
            </a:fld>
            <a:endParaRPr lang="en-US"/>
          </a:p>
        </p:txBody>
      </p:sp>
    </p:spTree>
    <p:extLst>
      <p:ext uri="{BB962C8B-B14F-4D97-AF65-F5344CB8AC3E}">
        <p14:creationId xmlns:p14="http://schemas.microsoft.com/office/powerpoint/2010/main" val="2950170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53480D0-1AFD-3B4E-99EB-A40B31E04646}"/>
              </a:ext>
            </a:extLst>
          </p:cNvPr>
          <p:cNvSpPr/>
          <p:nvPr/>
        </p:nvSpPr>
        <p:spPr>
          <a:xfrm>
            <a:off x="962324" y="1504046"/>
            <a:ext cx="3133683" cy="607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About us*</a:t>
            </a:r>
          </a:p>
        </p:txBody>
      </p:sp>
      <p:sp>
        <p:nvSpPr>
          <p:cNvPr id="2" name="Rectangle 1">
            <a:extLst>
              <a:ext uri="{FF2B5EF4-FFF2-40B4-BE49-F238E27FC236}">
                <a16:creationId xmlns:a16="http://schemas.microsoft.com/office/drawing/2014/main" id="{3B1A8483-85DF-5C40-83DE-1C0B71380AD0}"/>
              </a:ext>
            </a:extLst>
          </p:cNvPr>
          <p:cNvSpPr/>
          <p:nvPr/>
        </p:nvSpPr>
        <p:spPr>
          <a:xfrm>
            <a:off x="962324" y="3429000"/>
            <a:ext cx="3133685" cy="1894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Integrated video</a:t>
            </a:r>
          </a:p>
        </p:txBody>
      </p:sp>
      <p:sp>
        <p:nvSpPr>
          <p:cNvPr id="3" name="Slide Number Placeholder 2">
            <a:extLst>
              <a:ext uri="{FF2B5EF4-FFF2-40B4-BE49-F238E27FC236}">
                <a16:creationId xmlns:a16="http://schemas.microsoft.com/office/drawing/2014/main" id="{6F80146A-13C7-804F-BD9E-83D54E0DCC40}"/>
              </a:ext>
            </a:extLst>
          </p:cNvPr>
          <p:cNvSpPr>
            <a:spLocks noGrp="1"/>
          </p:cNvSpPr>
          <p:nvPr>
            <p:ph type="sldNum" sz="quarter" idx="12"/>
          </p:nvPr>
        </p:nvSpPr>
        <p:spPr/>
        <p:txBody>
          <a:bodyPr/>
          <a:lstStyle/>
          <a:p>
            <a:fld id="{33E8E9CE-3103-3B43-84D5-19882EA37ECB}" type="slidenum">
              <a:rPr lang="en-US" smtClean="0"/>
              <a:t>1</a:t>
            </a:fld>
            <a:endParaRPr lang="en-US"/>
          </a:p>
        </p:txBody>
      </p:sp>
      <p:sp>
        <p:nvSpPr>
          <p:cNvPr id="9" name="Rectangle 8">
            <a:extLst>
              <a:ext uri="{FF2B5EF4-FFF2-40B4-BE49-F238E27FC236}">
                <a16:creationId xmlns:a16="http://schemas.microsoft.com/office/drawing/2014/main" id="{7E3779D9-D94E-0146-BC31-50F4A82C38B6}"/>
              </a:ext>
            </a:extLst>
          </p:cNvPr>
          <p:cNvSpPr/>
          <p:nvPr/>
        </p:nvSpPr>
        <p:spPr>
          <a:xfrm>
            <a:off x="8918369" y="605642"/>
            <a:ext cx="2897579" cy="717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Student Login* </a:t>
            </a:r>
          </a:p>
        </p:txBody>
      </p:sp>
      <p:sp>
        <p:nvSpPr>
          <p:cNvPr id="10" name="Rectangle 9">
            <a:extLst>
              <a:ext uri="{FF2B5EF4-FFF2-40B4-BE49-F238E27FC236}">
                <a16:creationId xmlns:a16="http://schemas.microsoft.com/office/drawing/2014/main" id="{1D7A79E6-C700-8E41-AAEE-B463C685AA8C}"/>
              </a:ext>
            </a:extLst>
          </p:cNvPr>
          <p:cNvSpPr/>
          <p:nvPr/>
        </p:nvSpPr>
        <p:spPr>
          <a:xfrm>
            <a:off x="8918369" y="1680588"/>
            <a:ext cx="2897579" cy="7178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Parent Login*</a:t>
            </a:r>
          </a:p>
        </p:txBody>
      </p:sp>
      <p:sp>
        <p:nvSpPr>
          <p:cNvPr id="13" name="Rectangle 12">
            <a:extLst>
              <a:ext uri="{FF2B5EF4-FFF2-40B4-BE49-F238E27FC236}">
                <a16:creationId xmlns:a16="http://schemas.microsoft.com/office/drawing/2014/main" id="{B84B02DF-F68B-2A49-B60B-28DF632A64B3}"/>
              </a:ext>
            </a:extLst>
          </p:cNvPr>
          <p:cNvSpPr/>
          <p:nvPr/>
        </p:nvSpPr>
        <p:spPr>
          <a:xfrm>
            <a:off x="8918369" y="2755533"/>
            <a:ext cx="2897579" cy="7178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Tutor Login*</a:t>
            </a:r>
          </a:p>
        </p:txBody>
      </p:sp>
      <p:sp>
        <p:nvSpPr>
          <p:cNvPr id="14" name="Rectangle 13">
            <a:extLst>
              <a:ext uri="{FF2B5EF4-FFF2-40B4-BE49-F238E27FC236}">
                <a16:creationId xmlns:a16="http://schemas.microsoft.com/office/drawing/2014/main" id="{31381012-06AF-A54B-BC8D-23212218D88F}"/>
              </a:ext>
            </a:extLst>
          </p:cNvPr>
          <p:cNvSpPr/>
          <p:nvPr/>
        </p:nvSpPr>
        <p:spPr>
          <a:xfrm>
            <a:off x="8918369" y="3835730"/>
            <a:ext cx="2897579" cy="7006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Teacher Login*</a:t>
            </a:r>
          </a:p>
        </p:txBody>
      </p:sp>
      <p:sp>
        <p:nvSpPr>
          <p:cNvPr id="15" name="Rectangle 14">
            <a:extLst>
              <a:ext uri="{FF2B5EF4-FFF2-40B4-BE49-F238E27FC236}">
                <a16:creationId xmlns:a16="http://schemas.microsoft.com/office/drawing/2014/main" id="{13F2A235-515C-A043-B7CA-9844714C2670}"/>
              </a:ext>
            </a:extLst>
          </p:cNvPr>
          <p:cNvSpPr/>
          <p:nvPr/>
        </p:nvSpPr>
        <p:spPr>
          <a:xfrm>
            <a:off x="8918369" y="4999512"/>
            <a:ext cx="2897579" cy="676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School Admin Login*</a:t>
            </a:r>
          </a:p>
        </p:txBody>
      </p:sp>
      <p:sp>
        <p:nvSpPr>
          <p:cNvPr id="16" name="Rectangle 15">
            <a:extLst>
              <a:ext uri="{FF2B5EF4-FFF2-40B4-BE49-F238E27FC236}">
                <a16:creationId xmlns:a16="http://schemas.microsoft.com/office/drawing/2014/main" id="{B82366AB-B8B9-C646-BC49-5687D79FCFDD}"/>
              </a:ext>
            </a:extLst>
          </p:cNvPr>
          <p:cNvSpPr/>
          <p:nvPr/>
        </p:nvSpPr>
        <p:spPr>
          <a:xfrm>
            <a:off x="705246" y="363255"/>
            <a:ext cx="3390763" cy="960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HERE (1)</a:t>
            </a:r>
          </a:p>
        </p:txBody>
      </p:sp>
      <p:sp>
        <p:nvSpPr>
          <p:cNvPr id="17" name="Rectangle 16">
            <a:extLst>
              <a:ext uri="{FF2B5EF4-FFF2-40B4-BE49-F238E27FC236}">
                <a16:creationId xmlns:a16="http://schemas.microsoft.com/office/drawing/2014/main" id="{E8E5CB06-0B69-594D-AF7A-19DCBAB40920}"/>
              </a:ext>
            </a:extLst>
          </p:cNvPr>
          <p:cNvSpPr/>
          <p:nvPr/>
        </p:nvSpPr>
        <p:spPr>
          <a:xfrm>
            <a:off x="626301" y="5676405"/>
            <a:ext cx="6789107" cy="679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Link to </a:t>
            </a:r>
            <a:r>
              <a:rPr lang="en-US" dirty="0" err="1">
                <a:solidFill>
                  <a:sysClr val="windowText" lastClr="000000"/>
                </a:solidFill>
              </a:rPr>
              <a:t>TrustPilot</a:t>
            </a:r>
            <a:r>
              <a:rPr lang="en-US" dirty="0">
                <a:solidFill>
                  <a:sysClr val="windowText" lastClr="000000"/>
                </a:solidFill>
              </a:rPr>
              <a:t> review page, which will show the most recent review here.*</a:t>
            </a:r>
          </a:p>
        </p:txBody>
      </p:sp>
      <p:sp>
        <p:nvSpPr>
          <p:cNvPr id="18" name="Rectangle 17">
            <a:extLst>
              <a:ext uri="{FF2B5EF4-FFF2-40B4-BE49-F238E27FC236}">
                <a16:creationId xmlns:a16="http://schemas.microsoft.com/office/drawing/2014/main" id="{01C8096A-C555-C74D-B21B-75F88CCB43C8}"/>
              </a:ext>
            </a:extLst>
          </p:cNvPr>
          <p:cNvSpPr/>
          <p:nvPr/>
        </p:nvSpPr>
        <p:spPr>
          <a:xfrm>
            <a:off x="4676300" y="363255"/>
            <a:ext cx="3661776" cy="5162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endParaRPr>
          </a:p>
          <a:p>
            <a:endParaRPr lang="en-US" b="1" dirty="0">
              <a:solidFill>
                <a:schemeClr val="accent1"/>
              </a:solidFill>
            </a:endParaRPr>
          </a:p>
          <a:p>
            <a:r>
              <a:rPr lang="en-US" sz="2000" b="1" u="sng" dirty="0">
                <a:solidFill>
                  <a:schemeClr val="bg1"/>
                </a:solidFill>
              </a:rPr>
              <a:t>Our Tutor Guarantees:</a:t>
            </a:r>
          </a:p>
          <a:p>
            <a:endParaRPr lang="en-US" sz="1600" b="1" dirty="0">
              <a:solidFill>
                <a:schemeClr val="bg1"/>
              </a:solidFill>
            </a:endParaRPr>
          </a:p>
          <a:p>
            <a:r>
              <a:rPr lang="en-US" sz="1600" dirty="0">
                <a:solidFill>
                  <a:schemeClr val="bg1"/>
                </a:solidFill>
              </a:rPr>
              <a:t>1. STUDIED AT A RUSSELL GROUP UNIVERSITY</a:t>
            </a:r>
          </a:p>
          <a:p>
            <a:endParaRPr lang="en-US" sz="1600" dirty="0">
              <a:solidFill>
                <a:schemeClr val="bg1"/>
              </a:solidFill>
            </a:endParaRPr>
          </a:p>
          <a:p>
            <a:r>
              <a:rPr lang="en-US" sz="1600" dirty="0">
                <a:solidFill>
                  <a:schemeClr val="bg1"/>
                </a:solidFill>
              </a:rPr>
              <a:t>2. UNDERTAKEN OUR COMPREHENSIVE TUTOR DEVELOPMENT PROGRAMME</a:t>
            </a:r>
          </a:p>
          <a:p>
            <a:endParaRPr lang="en-US" sz="1600" dirty="0">
              <a:solidFill>
                <a:schemeClr val="bg1"/>
              </a:solidFill>
            </a:endParaRPr>
          </a:p>
          <a:p>
            <a:r>
              <a:rPr lang="en-US" sz="1600" dirty="0">
                <a:solidFill>
                  <a:schemeClr val="bg1"/>
                </a:solidFill>
              </a:rPr>
              <a:t>3. HAVE AN ENHANCED DBS CHECK AND HAVE COMPLETED NSPCC TRAINING</a:t>
            </a:r>
          </a:p>
          <a:p>
            <a:endParaRPr lang="en-US" sz="1600" dirty="0">
              <a:solidFill>
                <a:schemeClr val="bg1"/>
              </a:solidFill>
            </a:endParaRPr>
          </a:p>
          <a:p>
            <a:r>
              <a:rPr lang="en-US" sz="1600" dirty="0">
                <a:solidFill>
                  <a:schemeClr val="bg1"/>
                </a:solidFill>
              </a:rPr>
              <a:t>4. ACHIEVED AN A/A* AT A-LEVEL IN THEIR TUTORING SUBJECT (OR EQUIVALENT)</a:t>
            </a:r>
          </a:p>
          <a:p>
            <a:endParaRPr lang="en-US" sz="1600" dirty="0">
              <a:solidFill>
                <a:schemeClr val="accent1"/>
              </a:solidFill>
            </a:endParaRPr>
          </a:p>
          <a:p>
            <a:r>
              <a:rPr lang="en-US" sz="1600" dirty="0">
                <a:solidFill>
                  <a:schemeClr val="bg1"/>
                </a:solidFill>
              </a:rPr>
              <a:t>5. ARE SELECTED AFTER A THOROUGH APPLICATION &amp; INTERVIEW PROCESS</a:t>
            </a:r>
          </a:p>
          <a:p>
            <a:endParaRPr lang="en-US" sz="1600" dirty="0">
              <a:solidFill>
                <a:schemeClr val="accent1"/>
              </a:solidFill>
            </a:endParaRPr>
          </a:p>
          <a:p>
            <a:endParaRPr lang="en-US" sz="1600"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
        <p:nvSpPr>
          <p:cNvPr id="19" name="Rectangle 18">
            <a:extLst>
              <a:ext uri="{FF2B5EF4-FFF2-40B4-BE49-F238E27FC236}">
                <a16:creationId xmlns:a16="http://schemas.microsoft.com/office/drawing/2014/main" id="{C1914A33-EFFF-EA40-B97F-73782BE3499B}"/>
              </a:ext>
            </a:extLst>
          </p:cNvPr>
          <p:cNvSpPr/>
          <p:nvPr/>
        </p:nvSpPr>
        <p:spPr>
          <a:xfrm>
            <a:off x="5269656" y="4752510"/>
            <a:ext cx="2475063" cy="6713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Find a Tutor Now*</a:t>
            </a:r>
          </a:p>
        </p:txBody>
      </p:sp>
      <p:sp>
        <p:nvSpPr>
          <p:cNvPr id="20" name="Rectangle 19">
            <a:extLst>
              <a:ext uri="{FF2B5EF4-FFF2-40B4-BE49-F238E27FC236}">
                <a16:creationId xmlns:a16="http://schemas.microsoft.com/office/drawing/2014/main" id="{97DF9A2C-0E1C-C641-B3B2-4C56B5CF290E}"/>
              </a:ext>
            </a:extLst>
          </p:cNvPr>
          <p:cNvSpPr/>
          <p:nvPr/>
        </p:nvSpPr>
        <p:spPr>
          <a:xfrm>
            <a:off x="962324" y="2464173"/>
            <a:ext cx="3133683" cy="607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Become a Tutor*</a:t>
            </a:r>
          </a:p>
        </p:txBody>
      </p:sp>
    </p:spTree>
    <p:extLst>
      <p:ext uri="{BB962C8B-B14F-4D97-AF65-F5344CB8AC3E}">
        <p14:creationId xmlns:p14="http://schemas.microsoft.com/office/powerpoint/2010/main" val="426642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hlinkClick r:id="rId3" action="ppaction://hlinksldjump"/>
            <a:extLst>
              <a:ext uri="{FF2B5EF4-FFF2-40B4-BE49-F238E27FC236}">
                <a16:creationId xmlns:a16="http://schemas.microsoft.com/office/drawing/2014/main" id="{243EE571-5225-454E-AB42-0340A23ADE9D}"/>
              </a:ext>
            </a:extLst>
          </p:cNvPr>
          <p:cNvSpPr/>
          <p:nvPr/>
        </p:nvSpPr>
        <p:spPr>
          <a:xfrm>
            <a:off x="1064712" y="958242"/>
            <a:ext cx="1431342" cy="13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Return to profile*</a:t>
            </a:r>
          </a:p>
        </p:txBody>
      </p:sp>
      <p:sp>
        <p:nvSpPr>
          <p:cNvPr id="5" name="Rectangle 4">
            <a:extLst>
              <a:ext uri="{FF2B5EF4-FFF2-40B4-BE49-F238E27FC236}">
                <a16:creationId xmlns:a16="http://schemas.microsoft.com/office/drawing/2014/main" id="{E0B5445A-0349-E94F-890B-CA916D8D3CDA}"/>
              </a:ext>
            </a:extLst>
          </p:cNvPr>
          <p:cNvSpPr/>
          <p:nvPr/>
        </p:nvSpPr>
        <p:spPr>
          <a:xfrm>
            <a:off x="3176337" y="670758"/>
            <a:ext cx="8109284" cy="1311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t>Lesson Overview </a:t>
            </a:r>
          </a:p>
          <a:p>
            <a:endParaRPr lang="en-US" sz="1200" dirty="0"/>
          </a:p>
        </p:txBody>
      </p:sp>
      <p:sp>
        <p:nvSpPr>
          <p:cNvPr id="6" name="Rectangle 5">
            <a:extLst>
              <a:ext uri="{FF2B5EF4-FFF2-40B4-BE49-F238E27FC236}">
                <a16:creationId xmlns:a16="http://schemas.microsoft.com/office/drawing/2014/main" id="{02DC50E8-3B90-EA41-AC8A-D8C1FC8D329D}"/>
              </a:ext>
            </a:extLst>
          </p:cNvPr>
          <p:cNvSpPr/>
          <p:nvPr/>
        </p:nvSpPr>
        <p:spPr>
          <a:xfrm>
            <a:off x="637675" y="2382253"/>
            <a:ext cx="5257800" cy="395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solidFill>
              </a:rPr>
              <a:t>Teacher Report</a:t>
            </a: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7" name="Rectangle 6">
            <a:extLst>
              <a:ext uri="{FF2B5EF4-FFF2-40B4-BE49-F238E27FC236}">
                <a16:creationId xmlns:a16="http://schemas.microsoft.com/office/drawing/2014/main" id="{25ED8773-15F5-0544-A1D2-5972B159FFF6}"/>
              </a:ext>
            </a:extLst>
          </p:cNvPr>
          <p:cNvSpPr/>
          <p:nvPr/>
        </p:nvSpPr>
        <p:spPr>
          <a:xfrm>
            <a:off x="6096000" y="2382252"/>
            <a:ext cx="5847347" cy="395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rPr>
              <a:t>Lesson Report:</a:t>
            </a:r>
          </a:p>
          <a:p>
            <a:endParaRPr lang="en-US" b="1" u="sng" dirty="0">
              <a:solidFill>
                <a:schemeClr val="bg1"/>
              </a:solidFill>
            </a:endParaRPr>
          </a:p>
          <a:p>
            <a:endParaRPr lang="en-US" b="1" u="sng" dirty="0">
              <a:solidFill>
                <a:schemeClr val="bg1"/>
              </a:solidFill>
            </a:endParaRPr>
          </a:p>
        </p:txBody>
      </p:sp>
      <p:sp>
        <p:nvSpPr>
          <p:cNvPr id="2" name="TextBox 1">
            <a:extLst>
              <a:ext uri="{FF2B5EF4-FFF2-40B4-BE49-F238E27FC236}">
                <a16:creationId xmlns:a16="http://schemas.microsoft.com/office/drawing/2014/main" id="{9D68B48B-8E33-214D-A1E0-3662C0ED3056}"/>
              </a:ext>
            </a:extLst>
          </p:cNvPr>
          <p:cNvSpPr txBox="1"/>
          <p:nvPr/>
        </p:nvSpPr>
        <p:spPr>
          <a:xfrm>
            <a:off x="5582653" y="156411"/>
            <a:ext cx="3776996" cy="369332"/>
          </a:xfrm>
          <a:prstGeom prst="rect">
            <a:avLst/>
          </a:prstGeom>
          <a:noFill/>
        </p:spPr>
        <p:txBody>
          <a:bodyPr wrap="none" rtlCol="0">
            <a:spAutoFit/>
          </a:bodyPr>
          <a:lstStyle/>
          <a:p>
            <a:r>
              <a:rPr lang="en-US" b="1" dirty="0"/>
              <a:t>Automatically arrive here after lesson</a:t>
            </a:r>
          </a:p>
        </p:txBody>
      </p:sp>
      <p:sp>
        <p:nvSpPr>
          <p:cNvPr id="3" name="Slide Number Placeholder 2">
            <a:extLst>
              <a:ext uri="{FF2B5EF4-FFF2-40B4-BE49-F238E27FC236}">
                <a16:creationId xmlns:a16="http://schemas.microsoft.com/office/drawing/2014/main" id="{574CD198-E9E3-7A44-8358-67BB486C4DE4}"/>
              </a:ext>
            </a:extLst>
          </p:cNvPr>
          <p:cNvSpPr>
            <a:spLocks noGrp="1"/>
          </p:cNvSpPr>
          <p:nvPr>
            <p:ph type="sldNum" sz="quarter" idx="12"/>
          </p:nvPr>
        </p:nvSpPr>
        <p:spPr/>
        <p:txBody>
          <a:bodyPr/>
          <a:lstStyle/>
          <a:p>
            <a:fld id="{33E8E9CE-3103-3B43-84D5-19882EA37ECB}" type="slidenum">
              <a:rPr lang="en-US" smtClean="0"/>
              <a:t>10</a:t>
            </a:fld>
            <a:endParaRPr lang="en-US"/>
          </a:p>
        </p:txBody>
      </p:sp>
      <p:sp>
        <p:nvSpPr>
          <p:cNvPr id="8" name="Rectangle 7">
            <a:extLst>
              <a:ext uri="{FF2B5EF4-FFF2-40B4-BE49-F238E27FC236}">
                <a16:creationId xmlns:a16="http://schemas.microsoft.com/office/drawing/2014/main" id="{E82D643D-C433-BD46-9615-DCFC49078329}"/>
              </a:ext>
            </a:extLst>
          </p:cNvPr>
          <p:cNvSpPr/>
          <p:nvPr/>
        </p:nvSpPr>
        <p:spPr>
          <a:xfrm>
            <a:off x="826718" y="2843407"/>
            <a:ext cx="2349619" cy="30563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accent1"/>
                </a:solidFill>
              </a:rPr>
              <a:t>Pupil Name:</a:t>
            </a:r>
          </a:p>
          <a:p>
            <a:endParaRPr lang="en-US" sz="1000" b="1" dirty="0">
              <a:solidFill>
                <a:schemeClr val="accent1"/>
              </a:solidFill>
            </a:endParaRPr>
          </a:p>
          <a:p>
            <a:endParaRPr lang="en-US" sz="1000" b="1" dirty="0">
              <a:solidFill>
                <a:schemeClr val="accent1"/>
              </a:solidFill>
            </a:endParaRPr>
          </a:p>
          <a:p>
            <a:r>
              <a:rPr lang="en-US" sz="1000" b="1" dirty="0">
                <a:solidFill>
                  <a:schemeClr val="accent1"/>
                </a:solidFill>
              </a:rPr>
              <a:t>Subject:</a:t>
            </a:r>
          </a:p>
          <a:p>
            <a:endParaRPr lang="en-US" sz="1000" b="1" dirty="0">
              <a:solidFill>
                <a:schemeClr val="accent1"/>
              </a:solidFill>
            </a:endParaRPr>
          </a:p>
          <a:p>
            <a:endParaRPr lang="en-US" sz="1000" b="1" dirty="0">
              <a:solidFill>
                <a:schemeClr val="accent1"/>
              </a:solidFill>
            </a:endParaRPr>
          </a:p>
          <a:p>
            <a:r>
              <a:rPr lang="en-US" sz="1000" b="1" dirty="0">
                <a:solidFill>
                  <a:schemeClr val="accent1"/>
                </a:solidFill>
              </a:rPr>
              <a:t>Current Grade:</a:t>
            </a:r>
          </a:p>
          <a:p>
            <a:endParaRPr lang="en-US" sz="1000" b="1" dirty="0">
              <a:solidFill>
                <a:schemeClr val="accent1"/>
              </a:solidFill>
            </a:endParaRPr>
          </a:p>
          <a:p>
            <a:endParaRPr lang="en-US" sz="1000" b="1" dirty="0">
              <a:solidFill>
                <a:schemeClr val="accent1"/>
              </a:solidFill>
            </a:endParaRPr>
          </a:p>
          <a:p>
            <a:r>
              <a:rPr lang="en-US" sz="1000" b="1" dirty="0">
                <a:solidFill>
                  <a:schemeClr val="accent1"/>
                </a:solidFill>
              </a:rPr>
              <a:t>Predicted Grade:</a:t>
            </a:r>
          </a:p>
          <a:p>
            <a:endParaRPr lang="en-US" sz="1000" b="1" dirty="0">
              <a:solidFill>
                <a:schemeClr val="accent1"/>
              </a:solidFill>
            </a:endParaRPr>
          </a:p>
          <a:p>
            <a:endParaRPr lang="en-US" sz="1000" b="1" dirty="0">
              <a:solidFill>
                <a:schemeClr val="accent1"/>
              </a:solidFill>
            </a:endParaRPr>
          </a:p>
          <a:p>
            <a:r>
              <a:rPr lang="en-US" sz="1000" b="1" dirty="0">
                <a:solidFill>
                  <a:schemeClr val="accent1"/>
                </a:solidFill>
              </a:rPr>
              <a:t>Exam Board:</a:t>
            </a:r>
          </a:p>
          <a:p>
            <a:endParaRPr lang="en-US" sz="1000" b="1" dirty="0">
              <a:solidFill>
                <a:schemeClr val="accent1"/>
              </a:solidFill>
            </a:endParaRPr>
          </a:p>
          <a:p>
            <a:endParaRPr lang="en-US" sz="1000" b="1" dirty="0">
              <a:solidFill>
                <a:schemeClr val="accent1"/>
              </a:solidFill>
            </a:endParaRPr>
          </a:p>
          <a:p>
            <a:r>
              <a:rPr lang="en-US" sz="1000" b="1" dirty="0">
                <a:solidFill>
                  <a:schemeClr val="accent1"/>
                </a:solidFill>
              </a:rPr>
              <a:t>Pupil Learning Style:  </a:t>
            </a:r>
          </a:p>
          <a:p>
            <a:endParaRPr lang="en-US" sz="1000" dirty="0">
              <a:solidFill>
                <a:schemeClr val="accent1"/>
              </a:solidFill>
            </a:endParaRPr>
          </a:p>
          <a:p>
            <a:endParaRPr lang="en-US" sz="1000" dirty="0">
              <a:solidFill>
                <a:schemeClr val="accent1"/>
              </a:solidFill>
            </a:endParaRPr>
          </a:p>
          <a:p>
            <a:endParaRPr lang="en-US" sz="1000" dirty="0">
              <a:solidFill>
                <a:schemeClr val="accent1"/>
              </a:solidFill>
            </a:endParaRPr>
          </a:p>
          <a:p>
            <a:endParaRPr lang="en-US" sz="1000" dirty="0">
              <a:solidFill>
                <a:schemeClr val="accent1"/>
              </a:solidFill>
            </a:endParaRPr>
          </a:p>
          <a:p>
            <a:endParaRPr lang="en-US" sz="1000" dirty="0">
              <a:solidFill>
                <a:schemeClr val="accent1"/>
              </a:solidFill>
            </a:endParaRPr>
          </a:p>
          <a:p>
            <a:endParaRPr lang="en-US" sz="1000" dirty="0">
              <a:solidFill>
                <a:schemeClr val="accent1"/>
              </a:solidFill>
            </a:endParaRPr>
          </a:p>
          <a:p>
            <a:endParaRPr lang="en-US" sz="1000" dirty="0">
              <a:solidFill>
                <a:schemeClr val="accent1"/>
              </a:solidFill>
            </a:endParaRPr>
          </a:p>
          <a:p>
            <a:endParaRPr lang="en-US" sz="1000" dirty="0">
              <a:solidFill>
                <a:schemeClr val="accent1"/>
              </a:solidFill>
            </a:endParaRPr>
          </a:p>
          <a:p>
            <a:endParaRPr lang="en-US" sz="1000" dirty="0">
              <a:solidFill>
                <a:schemeClr val="accent1"/>
              </a:solidFill>
            </a:endParaRPr>
          </a:p>
          <a:p>
            <a:endParaRPr lang="en-US" sz="1000" dirty="0">
              <a:solidFill>
                <a:schemeClr val="accent1"/>
              </a:solidFill>
            </a:endParaRPr>
          </a:p>
        </p:txBody>
      </p:sp>
      <p:sp>
        <p:nvSpPr>
          <p:cNvPr id="9" name="Rectangle 8">
            <a:extLst>
              <a:ext uri="{FF2B5EF4-FFF2-40B4-BE49-F238E27FC236}">
                <a16:creationId xmlns:a16="http://schemas.microsoft.com/office/drawing/2014/main" id="{E3505865-0AAF-384B-96C3-189E1106BFD5}"/>
              </a:ext>
            </a:extLst>
          </p:cNvPr>
          <p:cNvSpPr/>
          <p:nvPr/>
        </p:nvSpPr>
        <p:spPr>
          <a:xfrm>
            <a:off x="3482236" y="2843407"/>
            <a:ext cx="2100417" cy="30563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solidFill>
              </a:rPr>
              <a:t>Lesson Notes:</a:t>
            </a:r>
          </a:p>
          <a:p>
            <a:endParaRPr lang="en-US" sz="1200" dirty="0">
              <a:solidFill>
                <a:schemeClr val="accent1"/>
              </a:solidFill>
            </a:endParaRPr>
          </a:p>
        </p:txBody>
      </p:sp>
      <p:sp>
        <p:nvSpPr>
          <p:cNvPr id="10" name="Rectangle 9">
            <a:extLst>
              <a:ext uri="{FF2B5EF4-FFF2-40B4-BE49-F238E27FC236}">
                <a16:creationId xmlns:a16="http://schemas.microsoft.com/office/drawing/2014/main" id="{8BE8E036-1C04-7C48-959F-03E8FC67FE8B}"/>
              </a:ext>
            </a:extLst>
          </p:cNvPr>
          <p:cNvSpPr/>
          <p:nvPr/>
        </p:nvSpPr>
        <p:spPr>
          <a:xfrm>
            <a:off x="281053" y="251205"/>
            <a:ext cx="2743200" cy="657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(9)</a:t>
            </a:r>
          </a:p>
        </p:txBody>
      </p:sp>
      <p:sp>
        <p:nvSpPr>
          <p:cNvPr id="11" name="Rectangle 10">
            <a:extLst>
              <a:ext uri="{FF2B5EF4-FFF2-40B4-BE49-F238E27FC236}">
                <a16:creationId xmlns:a16="http://schemas.microsoft.com/office/drawing/2014/main" id="{5B707959-50A4-564C-A204-424A47A0753E}"/>
              </a:ext>
            </a:extLst>
          </p:cNvPr>
          <p:cNvSpPr/>
          <p:nvPr/>
        </p:nvSpPr>
        <p:spPr>
          <a:xfrm>
            <a:off x="3482236" y="1114816"/>
            <a:ext cx="2100417" cy="2129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1"/>
                </a:solidFill>
              </a:rPr>
              <a:t>Student Name: </a:t>
            </a:r>
          </a:p>
        </p:txBody>
      </p:sp>
      <p:sp>
        <p:nvSpPr>
          <p:cNvPr id="12" name="Rectangle 11">
            <a:extLst>
              <a:ext uri="{FF2B5EF4-FFF2-40B4-BE49-F238E27FC236}">
                <a16:creationId xmlns:a16="http://schemas.microsoft.com/office/drawing/2014/main" id="{3A5830C0-8BC4-974D-8322-1859C1240A28}"/>
              </a:ext>
            </a:extLst>
          </p:cNvPr>
          <p:cNvSpPr/>
          <p:nvPr/>
        </p:nvSpPr>
        <p:spPr>
          <a:xfrm>
            <a:off x="3482236" y="1515649"/>
            <a:ext cx="2100417" cy="23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1"/>
                </a:solidFill>
              </a:rPr>
              <a:t>Date: </a:t>
            </a:r>
          </a:p>
        </p:txBody>
      </p:sp>
      <p:sp>
        <p:nvSpPr>
          <p:cNvPr id="13" name="Rectangle 12">
            <a:extLst>
              <a:ext uri="{FF2B5EF4-FFF2-40B4-BE49-F238E27FC236}">
                <a16:creationId xmlns:a16="http://schemas.microsoft.com/office/drawing/2014/main" id="{3921A1C4-53DE-4C43-A171-285DC2BAC0B8}"/>
              </a:ext>
            </a:extLst>
          </p:cNvPr>
          <p:cNvSpPr/>
          <p:nvPr/>
        </p:nvSpPr>
        <p:spPr>
          <a:xfrm>
            <a:off x="6864263" y="1114816"/>
            <a:ext cx="2246336" cy="2129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1"/>
                </a:solidFill>
              </a:rPr>
              <a:t>Subject: </a:t>
            </a:r>
          </a:p>
        </p:txBody>
      </p:sp>
      <p:sp>
        <p:nvSpPr>
          <p:cNvPr id="14" name="Rectangle 13">
            <a:extLst>
              <a:ext uri="{FF2B5EF4-FFF2-40B4-BE49-F238E27FC236}">
                <a16:creationId xmlns:a16="http://schemas.microsoft.com/office/drawing/2014/main" id="{AAFA8964-6A2F-C14D-A5CF-249EC516C5E9}"/>
              </a:ext>
            </a:extLst>
          </p:cNvPr>
          <p:cNvSpPr/>
          <p:nvPr/>
        </p:nvSpPr>
        <p:spPr>
          <a:xfrm>
            <a:off x="6864263" y="1515649"/>
            <a:ext cx="2246336" cy="23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1"/>
                </a:solidFill>
              </a:rPr>
              <a:t>Level:</a:t>
            </a:r>
          </a:p>
        </p:txBody>
      </p:sp>
      <p:sp>
        <p:nvSpPr>
          <p:cNvPr id="15" name="Rectangle 14">
            <a:extLst>
              <a:ext uri="{FF2B5EF4-FFF2-40B4-BE49-F238E27FC236}">
                <a16:creationId xmlns:a16="http://schemas.microsoft.com/office/drawing/2014/main" id="{56E00015-5FB7-AD4A-B97A-E350059D9F05}"/>
              </a:ext>
            </a:extLst>
          </p:cNvPr>
          <p:cNvSpPr/>
          <p:nvPr/>
        </p:nvSpPr>
        <p:spPr>
          <a:xfrm>
            <a:off x="6296527" y="2843406"/>
            <a:ext cx="5462086" cy="19415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solidFill>
              </a:rPr>
              <a:t>Lesson Title:</a:t>
            </a:r>
          </a:p>
          <a:p>
            <a:endParaRPr lang="en-US" sz="1200" b="1" dirty="0">
              <a:solidFill>
                <a:schemeClr val="accent1"/>
              </a:solidFill>
            </a:endParaRPr>
          </a:p>
          <a:p>
            <a:r>
              <a:rPr lang="en-US" sz="1200" b="1" dirty="0">
                <a:solidFill>
                  <a:schemeClr val="accent1"/>
                </a:solidFill>
              </a:rPr>
              <a:t>What we covered:</a:t>
            </a:r>
          </a:p>
          <a:p>
            <a:endParaRPr lang="en-US" sz="1200" b="1" dirty="0">
              <a:solidFill>
                <a:schemeClr val="accent1"/>
              </a:solidFill>
            </a:endParaRPr>
          </a:p>
          <a:p>
            <a:endParaRPr lang="en-US" sz="1200" b="1" dirty="0">
              <a:solidFill>
                <a:schemeClr val="accent1"/>
              </a:solidFill>
            </a:endParaRPr>
          </a:p>
          <a:p>
            <a:r>
              <a:rPr lang="en-US" sz="1200" b="1" dirty="0">
                <a:solidFill>
                  <a:schemeClr val="accent1"/>
                </a:solidFill>
              </a:rPr>
              <a:t>What the pupil did well:</a:t>
            </a:r>
          </a:p>
          <a:p>
            <a:endParaRPr lang="en-US" sz="1200" b="1" dirty="0">
              <a:solidFill>
                <a:schemeClr val="accent1"/>
              </a:solidFill>
            </a:endParaRPr>
          </a:p>
          <a:p>
            <a:endParaRPr lang="en-US" sz="1200" b="1" dirty="0">
              <a:solidFill>
                <a:schemeClr val="accent1"/>
              </a:solidFill>
            </a:endParaRPr>
          </a:p>
          <a:p>
            <a:r>
              <a:rPr lang="en-US" sz="1200" b="1" dirty="0">
                <a:solidFill>
                  <a:schemeClr val="accent1"/>
                </a:solidFill>
              </a:rPr>
              <a:t>What we will cover next time:</a:t>
            </a:r>
          </a:p>
          <a:p>
            <a:endParaRPr lang="en-US" sz="1200" b="1" dirty="0">
              <a:solidFill>
                <a:schemeClr val="accent1"/>
              </a:solidFill>
            </a:endParaRPr>
          </a:p>
        </p:txBody>
      </p:sp>
      <p:sp>
        <p:nvSpPr>
          <p:cNvPr id="17" name="Rectangle 16">
            <a:extLst>
              <a:ext uri="{FF2B5EF4-FFF2-40B4-BE49-F238E27FC236}">
                <a16:creationId xmlns:a16="http://schemas.microsoft.com/office/drawing/2014/main" id="{12F080F0-064F-2749-95CF-02D00C5DEE13}"/>
              </a:ext>
            </a:extLst>
          </p:cNvPr>
          <p:cNvSpPr/>
          <p:nvPr/>
        </p:nvSpPr>
        <p:spPr>
          <a:xfrm>
            <a:off x="6283802" y="4992797"/>
            <a:ext cx="5462087" cy="699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solidFill>
              </a:rPr>
              <a:t>What the pupil struggled with:</a:t>
            </a:r>
          </a:p>
        </p:txBody>
      </p:sp>
      <p:sp>
        <p:nvSpPr>
          <p:cNvPr id="18" name="Rectangle 17">
            <a:extLst>
              <a:ext uri="{FF2B5EF4-FFF2-40B4-BE49-F238E27FC236}">
                <a16:creationId xmlns:a16="http://schemas.microsoft.com/office/drawing/2014/main" id="{610D13F8-D6A5-774F-87CC-2D906EE895EB}"/>
              </a:ext>
            </a:extLst>
          </p:cNvPr>
          <p:cNvSpPr/>
          <p:nvPr/>
        </p:nvSpPr>
        <p:spPr>
          <a:xfrm>
            <a:off x="10287000" y="5899758"/>
            <a:ext cx="1471613" cy="2874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SUBMIT</a:t>
            </a:r>
          </a:p>
        </p:txBody>
      </p:sp>
    </p:spTree>
    <p:extLst>
      <p:ext uri="{BB962C8B-B14F-4D97-AF65-F5344CB8AC3E}">
        <p14:creationId xmlns:p14="http://schemas.microsoft.com/office/powerpoint/2010/main" val="77363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11</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(9A)</a:t>
            </a:r>
          </a:p>
        </p:txBody>
      </p:sp>
      <p:sp>
        <p:nvSpPr>
          <p:cNvPr id="6" name="Rectangle 5">
            <a:extLst>
              <a:ext uri="{FF2B5EF4-FFF2-40B4-BE49-F238E27FC236}">
                <a16:creationId xmlns:a16="http://schemas.microsoft.com/office/drawing/2014/main" id="{49A48026-E219-1E45-AE5D-FA1F92D7D2B8}"/>
              </a:ext>
            </a:extLst>
          </p:cNvPr>
          <p:cNvSpPr/>
          <p:nvPr/>
        </p:nvSpPr>
        <p:spPr>
          <a:xfrm>
            <a:off x="401781" y="1828800"/>
            <a:ext cx="5140037" cy="44762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u="sng" dirty="0">
                <a:solidFill>
                  <a:schemeClr val="accent1"/>
                </a:solidFill>
              </a:rPr>
              <a:t>Completed Lessons:</a:t>
            </a:r>
          </a:p>
          <a:p>
            <a:endParaRPr lang="en-US" sz="2400" b="1" u="sng" dirty="0">
              <a:solidFill>
                <a:schemeClr val="accent1"/>
              </a:solidFill>
            </a:endParaRPr>
          </a:p>
          <a:p>
            <a:r>
              <a:rPr lang="en-US" sz="2400" dirty="0">
                <a:solidFill>
                  <a:schemeClr val="accent1"/>
                </a:solidFill>
              </a:rPr>
              <a:t>e.g.</a:t>
            </a:r>
          </a:p>
          <a:p>
            <a:endParaRPr lang="en-US" sz="2400" b="1" u="sng" dirty="0">
              <a:solidFill>
                <a:schemeClr val="accent1"/>
              </a:solidFill>
            </a:endParaRPr>
          </a:p>
          <a:p>
            <a:endParaRPr lang="en-US" sz="2400" b="1" u="sng" dirty="0">
              <a:solidFill>
                <a:schemeClr val="accent1"/>
              </a:solidFill>
            </a:endParaRPr>
          </a:p>
          <a:p>
            <a:endParaRPr lang="en-US" sz="2400" b="1" u="sng" dirty="0">
              <a:solidFill>
                <a:schemeClr val="accent1"/>
              </a:solidFill>
            </a:endParaRPr>
          </a:p>
          <a:p>
            <a:endParaRPr lang="en-US" sz="2400" b="1" u="sng" dirty="0">
              <a:solidFill>
                <a:schemeClr val="accent1"/>
              </a:solidFill>
            </a:endParaRPr>
          </a:p>
          <a:p>
            <a:endParaRPr lang="en-US" sz="2400" b="1" u="sng" dirty="0">
              <a:solidFill>
                <a:schemeClr val="accent1"/>
              </a:solidFill>
            </a:endParaRPr>
          </a:p>
          <a:p>
            <a:r>
              <a:rPr lang="en-US" sz="2400" dirty="0">
                <a:solidFill>
                  <a:schemeClr val="accent1"/>
                </a:solidFill>
              </a:rPr>
              <a:t>Etc.</a:t>
            </a:r>
          </a:p>
          <a:p>
            <a:endParaRPr lang="en-US" sz="2400" b="1" u="sng" dirty="0">
              <a:solidFill>
                <a:schemeClr val="accent1"/>
              </a:solidFill>
            </a:endParaRPr>
          </a:p>
        </p:txBody>
      </p:sp>
      <p:sp>
        <p:nvSpPr>
          <p:cNvPr id="7" name="Rectangle 6">
            <a:extLst>
              <a:ext uri="{FF2B5EF4-FFF2-40B4-BE49-F238E27FC236}">
                <a16:creationId xmlns:a16="http://schemas.microsoft.com/office/drawing/2014/main" id="{E1278A7F-E029-6546-B2FB-3F8EF062583A}"/>
              </a:ext>
            </a:extLst>
          </p:cNvPr>
          <p:cNvSpPr/>
          <p:nvPr/>
        </p:nvSpPr>
        <p:spPr>
          <a:xfrm>
            <a:off x="558889" y="3056351"/>
            <a:ext cx="4802819" cy="11774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8" name="Rectangle 7">
            <a:extLst>
              <a:ext uri="{FF2B5EF4-FFF2-40B4-BE49-F238E27FC236}">
                <a16:creationId xmlns:a16="http://schemas.microsoft.com/office/drawing/2014/main" id="{A9FDAE7D-9D56-4744-94B6-B2EE1D2DE4E9}"/>
              </a:ext>
            </a:extLst>
          </p:cNvPr>
          <p:cNvSpPr/>
          <p:nvPr/>
        </p:nvSpPr>
        <p:spPr>
          <a:xfrm>
            <a:off x="1404740" y="3302309"/>
            <a:ext cx="2391406" cy="685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accent1"/>
                </a:solidFill>
              </a:rPr>
              <a:t>English </a:t>
            </a:r>
          </a:p>
          <a:p>
            <a:r>
              <a:rPr lang="en-US" dirty="0">
                <a:solidFill>
                  <a:schemeClr val="accent1"/>
                </a:solidFill>
              </a:rPr>
              <a:t>16</a:t>
            </a:r>
            <a:r>
              <a:rPr lang="en-US" baseline="30000" dirty="0">
                <a:solidFill>
                  <a:schemeClr val="accent1"/>
                </a:solidFill>
              </a:rPr>
              <a:t>th</a:t>
            </a:r>
            <a:r>
              <a:rPr lang="en-US" dirty="0">
                <a:solidFill>
                  <a:schemeClr val="accent1"/>
                </a:solidFill>
              </a:rPr>
              <a:t> January at 3:30pm</a:t>
            </a:r>
          </a:p>
        </p:txBody>
      </p:sp>
      <p:sp>
        <p:nvSpPr>
          <p:cNvPr id="9" name="Oval 8">
            <a:extLst>
              <a:ext uri="{FF2B5EF4-FFF2-40B4-BE49-F238E27FC236}">
                <a16:creationId xmlns:a16="http://schemas.microsoft.com/office/drawing/2014/main" id="{F1161EA8-C010-C340-9482-F5055F2CC8CF}"/>
              </a:ext>
            </a:extLst>
          </p:cNvPr>
          <p:cNvSpPr/>
          <p:nvPr/>
        </p:nvSpPr>
        <p:spPr>
          <a:xfrm>
            <a:off x="670472" y="3350712"/>
            <a:ext cx="552189" cy="5887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solidFill>
            </a:endParaRPr>
          </a:p>
          <a:p>
            <a:pPr algn="ctr"/>
            <a:r>
              <a:rPr lang="en-US" sz="1400" b="1" dirty="0">
                <a:solidFill>
                  <a:schemeClr val="accent1"/>
                </a:solidFill>
              </a:rPr>
              <a:t>LB</a:t>
            </a:r>
            <a:r>
              <a:rPr lang="en-US" sz="1400" b="1" dirty="0"/>
              <a:t>LB</a:t>
            </a:r>
          </a:p>
        </p:txBody>
      </p:sp>
      <p:sp>
        <p:nvSpPr>
          <p:cNvPr id="10" name="Rectangle 9">
            <a:extLst>
              <a:ext uri="{FF2B5EF4-FFF2-40B4-BE49-F238E27FC236}">
                <a16:creationId xmlns:a16="http://schemas.microsoft.com/office/drawing/2014/main" id="{3C09FC0B-A39E-7745-8772-855ADE3E9F45}"/>
              </a:ext>
            </a:extLst>
          </p:cNvPr>
          <p:cNvSpPr/>
          <p:nvPr/>
        </p:nvSpPr>
        <p:spPr>
          <a:xfrm>
            <a:off x="4024003" y="3302309"/>
            <a:ext cx="1109847" cy="685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Edit Report*</a:t>
            </a:r>
          </a:p>
        </p:txBody>
      </p:sp>
      <p:sp>
        <p:nvSpPr>
          <p:cNvPr id="11" name="Rectangle 10">
            <a:extLst>
              <a:ext uri="{FF2B5EF4-FFF2-40B4-BE49-F238E27FC236}">
                <a16:creationId xmlns:a16="http://schemas.microsoft.com/office/drawing/2014/main" id="{5BC6B97C-0F0D-714A-8BEC-CC65CB2086DB}"/>
              </a:ext>
            </a:extLst>
          </p:cNvPr>
          <p:cNvSpPr/>
          <p:nvPr/>
        </p:nvSpPr>
        <p:spPr>
          <a:xfrm>
            <a:off x="5915890" y="1828799"/>
            <a:ext cx="5140037" cy="44762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u="sng" dirty="0">
                <a:solidFill>
                  <a:schemeClr val="accent1"/>
                </a:solidFill>
              </a:rPr>
              <a:t>Invoices:</a:t>
            </a:r>
          </a:p>
          <a:p>
            <a:endParaRPr lang="en-US" sz="2400" b="1" u="sng" dirty="0">
              <a:solidFill>
                <a:schemeClr val="accent1"/>
              </a:solidFill>
            </a:endParaRPr>
          </a:p>
          <a:p>
            <a:r>
              <a:rPr lang="en-US" sz="2000" dirty="0">
                <a:solidFill>
                  <a:schemeClr val="accent1"/>
                </a:solidFill>
              </a:rPr>
              <a:t>-Discuss with accountant how we display this</a:t>
            </a:r>
          </a:p>
          <a:p>
            <a:r>
              <a:rPr lang="en-US" sz="2000" dirty="0">
                <a:solidFill>
                  <a:schemeClr val="accent1"/>
                </a:solidFill>
              </a:rPr>
              <a:t>-Two boxes – one for schools and one for private (two new pages with the grid on past lessons etc.)</a:t>
            </a:r>
          </a:p>
        </p:txBody>
      </p:sp>
      <p:sp>
        <p:nvSpPr>
          <p:cNvPr id="12" name="Oval 11">
            <a:hlinkClick r:id="rId3" action="ppaction://hlinksldjump"/>
            <a:extLst>
              <a:ext uri="{FF2B5EF4-FFF2-40B4-BE49-F238E27FC236}">
                <a16:creationId xmlns:a16="http://schemas.microsoft.com/office/drawing/2014/main" id="{C81C2DE9-6332-264B-8857-45F95F29A345}"/>
              </a:ext>
            </a:extLst>
          </p:cNvPr>
          <p:cNvSpPr/>
          <p:nvPr/>
        </p:nvSpPr>
        <p:spPr>
          <a:xfrm>
            <a:off x="3046122" y="106613"/>
            <a:ext cx="1559217" cy="1567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Back to profile*</a:t>
            </a:r>
          </a:p>
        </p:txBody>
      </p:sp>
    </p:spTree>
    <p:extLst>
      <p:ext uri="{BB962C8B-B14F-4D97-AF65-F5344CB8AC3E}">
        <p14:creationId xmlns:p14="http://schemas.microsoft.com/office/powerpoint/2010/main" val="224060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12</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(9B)</a:t>
            </a:r>
          </a:p>
        </p:txBody>
      </p:sp>
      <p:sp>
        <p:nvSpPr>
          <p:cNvPr id="6" name="Rectangle 5">
            <a:extLst>
              <a:ext uri="{FF2B5EF4-FFF2-40B4-BE49-F238E27FC236}">
                <a16:creationId xmlns:a16="http://schemas.microsoft.com/office/drawing/2014/main" id="{B9A78A1A-B198-F14B-ADC1-CD3E3A35363B}"/>
              </a:ext>
            </a:extLst>
          </p:cNvPr>
          <p:cNvSpPr/>
          <p:nvPr/>
        </p:nvSpPr>
        <p:spPr>
          <a:xfrm>
            <a:off x="3985490" y="933960"/>
            <a:ext cx="5140037" cy="44762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accent1"/>
                </a:solidFill>
              </a:rPr>
              <a:t>Ability to add/edit the following things:</a:t>
            </a:r>
          </a:p>
          <a:p>
            <a:pPr marL="228600" indent="-228600">
              <a:buAutoNum type="arabicParenBoth"/>
            </a:pPr>
            <a:r>
              <a:rPr lang="en-US" sz="2400" dirty="0">
                <a:solidFill>
                  <a:schemeClr val="accent1"/>
                </a:solidFill>
              </a:rPr>
              <a:t>Profile picture and name</a:t>
            </a:r>
          </a:p>
          <a:p>
            <a:pPr marL="228600" indent="-228600">
              <a:buAutoNum type="arabicParenBoth"/>
            </a:pPr>
            <a:r>
              <a:rPr lang="en-US" sz="2400" dirty="0">
                <a:solidFill>
                  <a:schemeClr val="accent1"/>
                </a:solidFill>
              </a:rPr>
              <a:t>University and </a:t>
            </a:r>
            <a:r>
              <a:rPr lang="en-US" sz="2400" dirty="0" err="1">
                <a:solidFill>
                  <a:schemeClr val="accent1"/>
                </a:solidFill>
              </a:rPr>
              <a:t>uni</a:t>
            </a:r>
            <a:r>
              <a:rPr lang="en-US" sz="2400" dirty="0">
                <a:solidFill>
                  <a:schemeClr val="accent1"/>
                </a:solidFill>
              </a:rPr>
              <a:t> subject</a:t>
            </a:r>
          </a:p>
          <a:p>
            <a:pPr marL="228600" indent="-228600">
              <a:buAutoNum type="arabicParenBoth"/>
            </a:pPr>
            <a:r>
              <a:rPr lang="en-US" sz="2400" dirty="0">
                <a:solidFill>
                  <a:schemeClr val="accent1"/>
                </a:solidFill>
              </a:rPr>
              <a:t>Price (only for private, not for schools)</a:t>
            </a:r>
          </a:p>
          <a:p>
            <a:pPr marL="228600" indent="-228600">
              <a:buAutoNum type="arabicParenBoth"/>
            </a:pPr>
            <a:r>
              <a:rPr lang="en-US" sz="2400" dirty="0">
                <a:solidFill>
                  <a:schemeClr val="accent1"/>
                </a:solidFill>
              </a:rPr>
              <a:t>Number of lessons tutored </a:t>
            </a:r>
          </a:p>
          <a:p>
            <a:pPr marL="228600" indent="-228600">
              <a:buAutoNum type="arabicParenBoth"/>
            </a:pPr>
            <a:r>
              <a:rPr lang="en-US" sz="2400" dirty="0">
                <a:solidFill>
                  <a:schemeClr val="accent1"/>
                </a:solidFill>
              </a:rPr>
              <a:t>How I Approach Tutoring</a:t>
            </a:r>
          </a:p>
          <a:p>
            <a:pPr marL="228600" indent="-228600">
              <a:buAutoNum type="arabicParenBoth"/>
            </a:pPr>
            <a:r>
              <a:rPr lang="en-US" sz="2400" dirty="0">
                <a:solidFill>
                  <a:schemeClr val="accent1"/>
                </a:solidFill>
              </a:rPr>
              <a:t>About Me</a:t>
            </a:r>
          </a:p>
        </p:txBody>
      </p:sp>
    </p:spTree>
    <p:extLst>
      <p:ext uri="{BB962C8B-B14F-4D97-AF65-F5344CB8AC3E}">
        <p14:creationId xmlns:p14="http://schemas.microsoft.com/office/powerpoint/2010/main" val="364645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hlinkClick r:id="rId3" action="ppaction://hlinksldjump"/>
            <a:extLst>
              <a:ext uri="{FF2B5EF4-FFF2-40B4-BE49-F238E27FC236}">
                <a16:creationId xmlns:a16="http://schemas.microsoft.com/office/drawing/2014/main" id="{1BB46F52-5ACE-4E4F-A6D7-05E2A5177324}"/>
              </a:ext>
            </a:extLst>
          </p:cNvPr>
          <p:cNvSpPr/>
          <p:nvPr/>
        </p:nvSpPr>
        <p:spPr>
          <a:xfrm>
            <a:off x="229108" y="1326847"/>
            <a:ext cx="1985963" cy="191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Return to Profile</a:t>
            </a:r>
          </a:p>
        </p:txBody>
      </p:sp>
      <p:sp>
        <p:nvSpPr>
          <p:cNvPr id="5" name="Rectangle 4">
            <a:extLst>
              <a:ext uri="{FF2B5EF4-FFF2-40B4-BE49-F238E27FC236}">
                <a16:creationId xmlns:a16="http://schemas.microsoft.com/office/drawing/2014/main" id="{4ABE30EB-FCF7-EC4B-B9F4-C525BD008610}"/>
              </a:ext>
            </a:extLst>
          </p:cNvPr>
          <p:cNvSpPr/>
          <p:nvPr/>
        </p:nvSpPr>
        <p:spPr>
          <a:xfrm>
            <a:off x="2493745" y="972683"/>
            <a:ext cx="4318535" cy="49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t>Compulsory training videos:</a:t>
            </a:r>
          </a:p>
          <a:p>
            <a:r>
              <a:rPr lang="en-US" dirty="0"/>
              <a:t>Pre-interview</a:t>
            </a:r>
          </a:p>
          <a:p>
            <a:endParaRPr lang="en-US" b="1" u="sng" dirty="0"/>
          </a:p>
          <a:p>
            <a:endParaRPr lang="en-US" b="1" dirty="0"/>
          </a:p>
          <a:p>
            <a:endParaRPr lang="en-US" b="1" dirty="0"/>
          </a:p>
          <a:p>
            <a:endParaRPr lang="en-US" b="1" dirty="0"/>
          </a:p>
          <a:p>
            <a:endParaRPr lang="en-US" b="1" dirty="0"/>
          </a:p>
          <a:p>
            <a:endParaRPr lang="en-US" b="1" dirty="0"/>
          </a:p>
          <a:p>
            <a:r>
              <a:rPr lang="en-US" dirty="0"/>
              <a:t>Post-interview</a:t>
            </a:r>
          </a:p>
        </p:txBody>
      </p:sp>
      <p:sp>
        <p:nvSpPr>
          <p:cNvPr id="6" name="Rectangle 5">
            <a:extLst>
              <a:ext uri="{FF2B5EF4-FFF2-40B4-BE49-F238E27FC236}">
                <a16:creationId xmlns:a16="http://schemas.microsoft.com/office/drawing/2014/main" id="{E3B946B2-565B-594F-95FF-A045817612CA}"/>
              </a:ext>
            </a:extLst>
          </p:cNvPr>
          <p:cNvSpPr/>
          <p:nvPr/>
        </p:nvSpPr>
        <p:spPr>
          <a:xfrm>
            <a:off x="7286725" y="972683"/>
            <a:ext cx="4318535" cy="49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t>Helpful non-compulsory videos and resources:</a:t>
            </a:r>
          </a:p>
          <a:p>
            <a:endParaRPr lang="en-US" b="1" dirty="0"/>
          </a:p>
          <a:p>
            <a:endParaRPr lang="en-US" b="1" dirty="0"/>
          </a:p>
        </p:txBody>
      </p:sp>
      <p:sp>
        <p:nvSpPr>
          <p:cNvPr id="7" name="Slide Number Placeholder 6">
            <a:extLst>
              <a:ext uri="{FF2B5EF4-FFF2-40B4-BE49-F238E27FC236}">
                <a16:creationId xmlns:a16="http://schemas.microsoft.com/office/drawing/2014/main" id="{47DFE825-805A-B048-9789-E4678CF94CD8}"/>
              </a:ext>
            </a:extLst>
          </p:cNvPr>
          <p:cNvSpPr>
            <a:spLocks noGrp="1"/>
          </p:cNvSpPr>
          <p:nvPr>
            <p:ph type="sldNum" sz="quarter" idx="12"/>
          </p:nvPr>
        </p:nvSpPr>
        <p:spPr/>
        <p:txBody>
          <a:bodyPr/>
          <a:lstStyle/>
          <a:p>
            <a:fld id="{33E8E9CE-3103-3B43-84D5-19882EA37ECB}" type="slidenum">
              <a:rPr lang="en-US" smtClean="0"/>
              <a:t>13</a:t>
            </a:fld>
            <a:endParaRPr lang="en-US"/>
          </a:p>
        </p:txBody>
      </p:sp>
      <p:sp>
        <p:nvSpPr>
          <p:cNvPr id="2" name="Rectangle 1">
            <a:extLst>
              <a:ext uri="{FF2B5EF4-FFF2-40B4-BE49-F238E27FC236}">
                <a16:creationId xmlns:a16="http://schemas.microsoft.com/office/drawing/2014/main" id="{E6664EFC-4E11-204E-8AA1-ABE58A62D888}"/>
              </a:ext>
            </a:extLst>
          </p:cNvPr>
          <p:cNvSpPr/>
          <p:nvPr/>
        </p:nvSpPr>
        <p:spPr>
          <a:xfrm>
            <a:off x="2770470" y="1545074"/>
            <a:ext cx="3407080" cy="147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Video 1 </a:t>
            </a:r>
          </a:p>
        </p:txBody>
      </p:sp>
      <p:sp>
        <p:nvSpPr>
          <p:cNvPr id="3" name="Rectangle 2">
            <a:extLst>
              <a:ext uri="{FF2B5EF4-FFF2-40B4-BE49-F238E27FC236}">
                <a16:creationId xmlns:a16="http://schemas.microsoft.com/office/drawing/2014/main" id="{39F9A6E9-5556-6A47-9EB5-147C20E1559D}"/>
              </a:ext>
            </a:extLst>
          </p:cNvPr>
          <p:cNvSpPr/>
          <p:nvPr/>
        </p:nvSpPr>
        <p:spPr>
          <a:xfrm>
            <a:off x="2770470" y="3582444"/>
            <a:ext cx="3407080" cy="147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Video 2 </a:t>
            </a:r>
          </a:p>
        </p:txBody>
      </p:sp>
      <p:sp>
        <p:nvSpPr>
          <p:cNvPr id="8" name="Rectangle 7">
            <a:extLst>
              <a:ext uri="{FF2B5EF4-FFF2-40B4-BE49-F238E27FC236}">
                <a16:creationId xmlns:a16="http://schemas.microsoft.com/office/drawing/2014/main" id="{AB61282F-3454-7A4D-AA21-BB84920A8EA7}"/>
              </a:ext>
            </a:extLst>
          </p:cNvPr>
          <p:cNvSpPr/>
          <p:nvPr/>
        </p:nvSpPr>
        <p:spPr>
          <a:xfrm>
            <a:off x="7553195" y="1891430"/>
            <a:ext cx="14154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Video 1 </a:t>
            </a:r>
          </a:p>
        </p:txBody>
      </p:sp>
      <p:sp>
        <p:nvSpPr>
          <p:cNvPr id="9" name="Rectangle 8">
            <a:extLst>
              <a:ext uri="{FF2B5EF4-FFF2-40B4-BE49-F238E27FC236}">
                <a16:creationId xmlns:a16="http://schemas.microsoft.com/office/drawing/2014/main" id="{9E2DB731-DB21-5E42-AECA-34F6AB2CFE73}"/>
              </a:ext>
            </a:extLst>
          </p:cNvPr>
          <p:cNvSpPr/>
          <p:nvPr/>
        </p:nvSpPr>
        <p:spPr>
          <a:xfrm>
            <a:off x="9421530" y="1891430"/>
            <a:ext cx="1438536"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Video 2 </a:t>
            </a:r>
          </a:p>
        </p:txBody>
      </p:sp>
      <p:sp>
        <p:nvSpPr>
          <p:cNvPr id="10" name="Rectangle 9">
            <a:extLst>
              <a:ext uri="{FF2B5EF4-FFF2-40B4-BE49-F238E27FC236}">
                <a16:creationId xmlns:a16="http://schemas.microsoft.com/office/drawing/2014/main" id="{C9184509-1CB5-AF4A-9395-B9A261DF71F8}"/>
              </a:ext>
            </a:extLst>
          </p:cNvPr>
          <p:cNvSpPr/>
          <p:nvPr/>
        </p:nvSpPr>
        <p:spPr>
          <a:xfrm>
            <a:off x="7553195" y="3306871"/>
            <a:ext cx="1415441" cy="8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Video 3 </a:t>
            </a:r>
          </a:p>
        </p:txBody>
      </p:sp>
      <p:sp>
        <p:nvSpPr>
          <p:cNvPr id="11" name="Rectangle 10">
            <a:extLst>
              <a:ext uri="{FF2B5EF4-FFF2-40B4-BE49-F238E27FC236}">
                <a16:creationId xmlns:a16="http://schemas.microsoft.com/office/drawing/2014/main" id="{683612E5-8B70-1D46-A3AC-C6DF7E5E4E6B}"/>
              </a:ext>
            </a:extLst>
          </p:cNvPr>
          <p:cNvSpPr/>
          <p:nvPr/>
        </p:nvSpPr>
        <p:spPr>
          <a:xfrm>
            <a:off x="9519781" y="3306871"/>
            <a:ext cx="1427967" cy="8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Video 4 </a:t>
            </a:r>
          </a:p>
        </p:txBody>
      </p:sp>
      <p:sp>
        <p:nvSpPr>
          <p:cNvPr id="12" name="Rectangle 11">
            <a:extLst>
              <a:ext uri="{FF2B5EF4-FFF2-40B4-BE49-F238E27FC236}">
                <a16:creationId xmlns:a16="http://schemas.microsoft.com/office/drawing/2014/main" id="{EFA5485A-DB9F-0440-A8B5-05180072A99B}"/>
              </a:ext>
            </a:extLst>
          </p:cNvPr>
          <p:cNvSpPr/>
          <p:nvPr/>
        </p:nvSpPr>
        <p:spPr>
          <a:xfrm>
            <a:off x="7553195" y="4559474"/>
            <a:ext cx="3582443" cy="5010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English Resources </a:t>
            </a:r>
          </a:p>
        </p:txBody>
      </p:sp>
      <p:sp>
        <p:nvSpPr>
          <p:cNvPr id="13" name="Rectangle 12">
            <a:extLst>
              <a:ext uri="{FF2B5EF4-FFF2-40B4-BE49-F238E27FC236}">
                <a16:creationId xmlns:a16="http://schemas.microsoft.com/office/drawing/2014/main" id="{14AA4E5C-5717-6E46-A6B8-FB31F924159C}"/>
              </a:ext>
            </a:extLst>
          </p:cNvPr>
          <p:cNvSpPr/>
          <p:nvPr/>
        </p:nvSpPr>
        <p:spPr>
          <a:xfrm>
            <a:off x="7553195" y="5260932"/>
            <a:ext cx="3582443" cy="4509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Maths</a:t>
            </a:r>
            <a:r>
              <a:rPr lang="en-US" dirty="0">
                <a:solidFill>
                  <a:schemeClr val="accent1"/>
                </a:solidFill>
              </a:rPr>
              <a:t> Resources </a:t>
            </a:r>
          </a:p>
        </p:txBody>
      </p:sp>
      <p:sp>
        <p:nvSpPr>
          <p:cNvPr id="14" name="Rectangle 13">
            <a:extLst>
              <a:ext uri="{FF2B5EF4-FFF2-40B4-BE49-F238E27FC236}">
                <a16:creationId xmlns:a16="http://schemas.microsoft.com/office/drawing/2014/main" id="{DD412919-F9A6-EA49-9111-95DC877EF15E}"/>
              </a:ext>
            </a:extLst>
          </p:cNvPr>
          <p:cNvSpPr/>
          <p:nvPr/>
        </p:nvSpPr>
        <p:spPr>
          <a:xfrm>
            <a:off x="229108" y="212942"/>
            <a:ext cx="2150837" cy="10146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(12)</a:t>
            </a:r>
          </a:p>
        </p:txBody>
      </p:sp>
    </p:spTree>
    <p:extLst>
      <p:ext uri="{BB962C8B-B14F-4D97-AF65-F5344CB8AC3E}">
        <p14:creationId xmlns:p14="http://schemas.microsoft.com/office/powerpoint/2010/main" val="343541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hlinkClick r:id="" action="ppaction://hlinkshowjump?jump=firstslide"/>
            <a:extLst>
              <a:ext uri="{FF2B5EF4-FFF2-40B4-BE49-F238E27FC236}">
                <a16:creationId xmlns:a16="http://schemas.microsoft.com/office/drawing/2014/main" id="{63B9785C-CC16-4148-B098-2E34404ABEF6}"/>
              </a:ext>
            </a:extLst>
          </p:cNvPr>
          <p:cNvSpPr/>
          <p:nvPr/>
        </p:nvSpPr>
        <p:spPr>
          <a:xfrm>
            <a:off x="2974446" y="369217"/>
            <a:ext cx="1985963" cy="191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Logout*</a:t>
            </a:r>
          </a:p>
        </p:txBody>
      </p:sp>
      <p:sp>
        <p:nvSpPr>
          <p:cNvPr id="5" name="Oval 4">
            <a:hlinkClick r:id="rId3" action="ppaction://hlinksldjump"/>
            <a:extLst>
              <a:ext uri="{FF2B5EF4-FFF2-40B4-BE49-F238E27FC236}">
                <a16:creationId xmlns:a16="http://schemas.microsoft.com/office/drawing/2014/main" id="{14BD1EBE-4F2E-CB4F-A2E7-DEA9746E1ACB}"/>
              </a:ext>
            </a:extLst>
          </p:cNvPr>
          <p:cNvSpPr/>
          <p:nvPr/>
        </p:nvSpPr>
        <p:spPr>
          <a:xfrm>
            <a:off x="5814088" y="369217"/>
            <a:ext cx="1985963" cy="191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Book a tutor*</a:t>
            </a:r>
          </a:p>
        </p:txBody>
      </p:sp>
      <p:sp>
        <p:nvSpPr>
          <p:cNvPr id="6" name="Rectangle 5">
            <a:extLst>
              <a:ext uri="{FF2B5EF4-FFF2-40B4-BE49-F238E27FC236}">
                <a16:creationId xmlns:a16="http://schemas.microsoft.com/office/drawing/2014/main" id="{2A63AE97-9812-C748-BA32-751DBF39BB99}"/>
              </a:ext>
            </a:extLst>
          </p:cNvPr>
          <p:cNvSpPr/>
          <p:nvPr/>
        </p:nvSpPr>
        <p:spPr>
          <a:xfrm>
            <a:off x="361970" y="2466474"/>
            <a:ext cx="5710989" cy="40426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accent1"/>
                </a:solidFill>
              </a:rPr>
              <a:t>Upcoming Bookings:</a:t>
            </a:r>
          </a:p>
          <a:p>
            <a:endParaRPr lang="en-US" sz="2400" b="1" dirty="0">
              <a:solidFill>
                <a:schemeClr val="accent1"/>
              </a:solidFill>
            </a:endParaRPr>
          </a:p>
          <a:p>
            <a:endParaRPr lang="en-US" sz="2400" dirty="0">
              <a:solidFill>
                <a:schemeClr val="bg1"/>
              </a:solidFill>
            </a:endParaRPr>
          </a:p>
        </p:txBody>
      </p:sp>
      <p:sp>
        <p:nvSpPr>
          <p:cNvPr id="7" name="Oval 6">
            <a:hlinkClick r:id="rId4" action="ppaction://hlinksldjump"/>
            <a:extLst>
              <a:ext uri="{FF2B5EF4-FFF2-40B4-BE49-F238E27FC236}">
                <a16:creationId xmlns:a16="http://schemas.microsoft.com/office/drawing/2014/main" id="{D30B97FE-9CAB-E642-9FE0-ED5463906C43}"/>
              </a:ext>
            </a:extLst>
          </p:cNvPr>
          <p:cNvSpPr/>
          <p:nvPr/>
        </p:nvSpPr>
        <p:spPr>
          <a:xfrm>
            <a:off x="9113921" y="348916"/>
            <a:ext cx="1985963" cy="191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View tutor lesson reports*</a:t>
            </a:r>
          </a:p>
        </p:txBody>
      </p:sp>
      <p:sp>
        <p:nvSpPr>
          <p:cNvPr id="9" name="Rectangle 8">
            <a:extLst>
              <a:ext uri="{FF2B5EF4-FFF2-40B4-BE49-F238E27FC236}">
                <a16:creationId xmlns:a16="http://schemas.microsoft.com/office/drawing/2014/main" id="{ED8125A1-5444-1A47-B275-C67381B8937C}"/>
              </a:ext>
            </a:extLst>
          </p:cNvPr>
          <p:cNvSpPr/>
          <p:nvPr/>
        </p:nvSpPr>
        <p:spPr>
          <a:xfrm>
            <a:off x="6328611" y="2466474"/>
            <a:ext cx="5570621" cy="4042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a:t>Contact us:</a:t>
            </a:r>
          </a:p>
          <a:p>
            <a:endParaRPr lang="en-US" b="1" i="1" dirty="0"/>
          </a:p>
          <a:p>
            <a:endParaRPr lang="en-US" b="1" i="1" dirty="0"/>
          </a:p>
          <a:p>
            <a:endParaRPr lang="en-US" b="1" i="1" dirty="0"/>
          </a:p>
        </p:txBody>
      </p:sp>
      <p:sp>
        <p:nvSpPr>
          <p:cNvPr id="2" name="Slide Number Placeholder 1">
            <a:extLst>
              <a:ext uri="{FF2B5EF4-FFF2-40B4-BE49-F238E27FC236}">
                <a16:creationId xmlns:a16="http://schemas.microsoft.com/office/drawing/2014/main" id="{26FCE454-87FD-6541-BD93-DFC701281A85}"/>
              </a:ext>
            </a:extLst>
          </p:cNvPr>
          <p:cNvSpPr>
            <a:spLocks noGrp="1"/>
          </p:cNvSpPr>
          <p:nvPr>
            <p:ph type="sldNum" sz="quarter" idx="12"/>
          </p:nvPr>
        </p:nvSpPr>
        <p:spPr/>
        <p:txBody>
          <a:bodyPr/>
          <a:lstStyle/>
          <a:p>
            <a:fld id="{33E8E9CE-3103-3B43-84D5-19882EA37ECB}" type="slidenum">
              <a:rPr lang="en-US" smtClean="0"/>
              <a:t>14</a:t>
            </a:fld>
            <a:endParaRPr lang="en-US"/>
          </a:p>
        </p:txBody>
      </p:sp>
      <p:sp>
        <p:nvSpPr>
          <p:cNvPr id="3" name="Oval 2">
            <a:extLst>
              <a:ext uri="{FF2B5EF4-FFF2-40B4-BE49-F238E27FC236}">
                <a16:creationId xmlns:a16="http://schemas.microsoft.com/office/drawing/2014/main" id="{1CE2EACF-BF08-D347-AFFA-E828B051F96D}"/>
              </a:ext>
            </a:extLst>
          </p:cNvPr>
          <p:cNvSpPr/>
          <p:nvPr/>
        </p:nvSpPr>
        <p:spPr>
          <a:xfrm>
            <a:off x="510091" y="3131507"/>
            <a:ext cx="679882" cy="72650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a:t>
            </a:r>
          </a:p>
        </p:txBody>
      </p:sp>
      <p:sp>
        <p:nvSpPr>
          <p:cNvPr id="8" name="Rectangle 7">
            <a:extLst>
              <a:ext uri="{FF2B5EF4-FFF2-40B4-BE49-F238E27FC236}">
                <a16:creationId xmlns:a16="http://schemas.microsoft.com/office/drawing/2014/main" id="{8D5CEB03-7E76-9C4D-8705-AD89E5E9212E}"/>
              </a:ext>
            </a:extLst>
          </p:cNvPr>
          <p:cNvSpPr/>
          <p:nvPr/>
        </p:nvSpPr>
        <p:spPr>
          <a:xfrm>
            <a:off x="1327759" y="3131507"/>
            <a:ext cx="3093929" cy="726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Maths</a:t>
            </a:r>
            <a:r>
              <a:rPr lang="en-US" dirty="0"/>
              <a:t> with Jacob.</a:t>
            </a:r>
          </a:p>
          <a:p>
            <a:r>
              <a:rPr lang="en-US" dirty="0"/>
              <a:t>18</a:t>
            </a:r>
            <a:r>
              <a:rPr lang="en-US" baseline="30000" dirty="0"/>
              <a:t>th</a:t>
            </a:r>
            <a:r>
              <a:rPr lang="en-US" dirty="0"/>
              <a:t> January.</a:t>
            </a:r>
          </a:p>
          <a:p>
            <a:endParaRPr lang="en-US" dirty="0"/>
          </a:p>
        </p:txBody>
      </p:sp>
      <p:sp>
        <p:nvSpPr>
          <p:cNvPr id="10" name="Oval 9">
            <a:extLst>
              <a:ext uri="{FF2B5EF4-FFF2-40B4-BE49-F238E27FC236}">
                <a16:creationId xmlns:a16="http://schemas.microsoft.com/office/drawing/2014/main" id="{184732A7-2FE2-834D-9573-3172EB6095D1}"/>
              </a:ext>
            </a:extLst>
          </p:cNvPr>
          <p:cNvSpPr/>
          <p:nvPr/>
        </p:nvSpPr>
        <p:spPr>
          <a:xfrm>
            <a:off x="465545" y="4341196"/>
            <a:ext cx="741131" cy="84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BB</a:t>
            </a:r>
          </a:p>
        </p:txBody>
      </p:sp>
      <p:sp>
        <p:nvSpPr>
          <p:cNvPr id="11" name="Rectangle 10">
            <a:extLst>
              <a:ext uri="{FF2B5EF4-FFF2-40B4-BE49-F238E27FC236}">
                <a16:creationId xmlns:a16="http://schemas.microsoft.com/office/drawing/2014/main" id="{B88AF8DE-6A4C-A447-9D77-F2971E79F41B}"/>
              </a:ext>
            </a:extLst>
          </p:cNvPr>
          <p:cNvSpPr/>
          <p:nvPr/>
        </p:nvSpPr>
        <p:spPr>
          <a:xfrm>
            <a:off x="1327760" y="4341197"/>
            <a:ext cx="3093928" cy="842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English Language with Lily.</a:t>
            </a:r>
          </a:p>
          <a:p>
            <a:r>
              <a:rPr lang="en-US" dirty="0"/>
              <a:t>20</a:t>
            </a:r>
            <a:r>
              <a:rPr lang="en-US" baseline="30000" dirty="0"/>
              <a:t>th</a:t>
            </a:r>
            <a:r>
              <a:rPr lang="en-US" dirty="0"/>
              <a:t> January.</a:t>
            </a:r>
          </a:p>
        </p:txBody>
      </p:sp>
      <p:sp>
        <p:nvSpPr>
          <p:cNvPr id="12" name="Oval 11">
            <a:extLst>
              <a:ext uri="{FF2B5EF4-FFF2-40B4-BE49-F238E27FC236}">
                <a16:creationId xmlns:a16="http://schemas.microsoft.com/office/drawing/2014/main" id="{8C658F29-A801-BE46-9B09-E3464903A883}"/>
              </a:ext>
            </a:extLst>
          </p:cNvPr>
          <p:cNvSpPr/>
          <p:nvPr/>
        </p:nvSpPr>
        <p:spPr>
          <a:xfrm>
            <a:off x="448842" y="5531488"/>
            <a:ext cx="762707" cy="84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CC</a:t>
            </a:r>
          </a:p>
        </p:txBody>
      </p:sp>
      <p:sp>
        <p:nvSpPr>
          <p:cNvPr id="13" name="Rectangle 12">
            <a:extLst>
              <a:ext uri="{FF2B5EF4-FFF2-40B4-BE49-F238E27FC236}">
                <a16:creationId xmlns:a16="http://schemas.microsoft.com/office/drawing/2014/main" id="{7DAD8CB3-A051-AC41-824D-FC56A9690BD8}"/>
              </a:ext>
            </a:extLst>
          </p:cNvPr>
          <p:cNvSpPr/>
          <p:nvPr/>
        </p:nvSpPr>
        <p:spPr>
          <a:xfrm>
            <a:off x="1327759" y="5584100"/>
            <a:ext cx="3093928" cy="737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English Literature with Lily.</a:t>
            </a:r>
          </a:p>
          <a:p>
            <a:r>
              <a:rPr lang="en-US" dirty="0"/>
              <a:t>25</a:t>
            </a:r>
            <a:r>
              <a:rPr lang="en-US" baseline="30000" dirty="0"/>
              <a:t>th</a:t>
            </a:r>
            <a:r>
              <a:rPr lang="en-US" dirty="0"/>
              <a:t> January,</a:t>
            </a:r>
          </a:p>
        </p:txBody>
      </p:sp>
      <p:sp>
        <p:nvSpPr>
          <p:cNvPr id="14" name="Rectangle 13">
            <a:extLst>
              <a:ext uri="{FF2B5EF4-FFF2-40B4-BE49-F238E27FC236}">
                <a16:creationId xmlns:a16="http://schemas.microsoft.com/office/drawing/2014/main" id="{881F4997-5C57-FF44-90A2-62E88D9D65E0}"/>
              </a:ext>
            </a:extLst>
          </p:cNvPr>
          <p:cNvSpPr/>
          <p:nvPr/>
        </p:nvSpPr>
        <p:spPr>
          <a:xfrm>
            <a:off x="4634630" y="3131507"/>
            <a:ext cx="1340285" cy="726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5" name="Rectangle 14">
            <a:extLst>
              <a:ext uri="{FF2B5EF4-FFF2-40B4-BE49-F238E27FC236}">
                <a16:creationId xmlns:a16="http://schemas.microsoft.com/office/drawing/2014/main" id="{13D1069C-7AEA-DC47-A059-78896C0AA773}"/>
              </a:ext>
            </a:extLst>
          </p:cNvPr>
          <p:cNvSpPr/>
          <p:nvPr/>
        </p:nvSpPr>
        <p:spPr>
          <a:xfrm>
            <a:off x="4634629" y="4341196"/>
            <a:ext cx="1340285" cy="802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6" name="Rectangle 15">
            <a:extLst>
              <a:ext uri="{FF2B5EF4-FFF2-40B4-BE49-F238E27FC236}">
                <a16:creationId xmlns:a16="http://schemas.microsoft.com/office/drawing/2014/main" id="{33235BD0-1560-6247-9527-AC71F27E83C6}"/>
              </a:ext>
            </a:extLst>
          </p:cNvPr>
          <p:cNvSpPr/>
          <p:nvPr/>
        </p:nvSpPr>
        <p:spPr>
          <a:xfrm>
            <a:off x="4634629" y="5584100"/>
            <a:ext cx="1340286" cy="772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7" name="Rectangle 16">
            <a:extLst>
              <a:ext uri="{FF2B5EF4-FFF2-40B4-BE49-F238E27FC236}">
                <a16:creationId xmlns:a16="http://schemas.microsoft.com/office/drawing/2014/main" id="{96EC2CCC-A7F2-6348-9277-B03E1AB04606}"/>
              </a:ext>
            </a:extLst>
          </p:cNvPr>
          <p:cNvSpPr/>
          <p:nvPr/>
        </p:nvSpPr>
        <p:spPr>
          <a:xfrm>
            <a:off x="361970" y="369217"/>
            <a:ext cx="2368704" cy="1760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(6)</a:t>
            </a:r>
          </a:p>
        </p:txBody>
      </p:sp>
    </p:spTree>
    <p:extLst>
      <p:ext uri="{BB962C8B-B14F-4D97-AF65-F5344CB8AC3E}">
        <p14:creationId xmlns:p14="http://schemas.microsoft.com/office/powerpoint/2010/main" val="414047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86A940-52B1-B741-B5D1-B9C3D108B47E}"/>
              </a:ext>
            </a:extLst>
          </p:cNvPr>
          <p:cNvSpPr/>
          <p:nvPr/>
        </p:nvSpPr>
        <p:spPr>
          <a:xfrm>
            <a:off x="360947" y="324853"/>
            <a:ext cx="969745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C240C33-998E-E343-9EB1-9F0098D47A6E}"/>
              </a:ext>
            </a:extLst>
          </p:cNvPr>
          <p:cNvSpPr/>
          <p:nvPr/>
        </p:nvSpPr>
        <p:spPr>
          <a:xfrm>
            <a:off x="360947" y="2562724"/>
            <a:ext cx="9697453" cy="3922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week timetable, blanking off current week.</a:t>
            </a:r>
          </a:p>
          <a:p>
            <a:pPr algn="ctr"/>
            <a:r>
              <a:rPr lang="en-US" dirty="0"/>
              <a:t>-Recommend 5-10 tutors that fit the search criteria, marking out available times in separate colours</a:t>
            </a:r>
          </a:p>
          <a:p>
            <a:pPr algn="ctr"/>
            <a:r>
              <a:rPr lang="en-US" dirty="0"/>
              <a:t>-Same timetable style as for tutor availability </a:t>
            </a:r>
          </a:p>
        </p:txBody>
      </p:sp>
      <p:sp>
        <p:nvSpPr>
          <p:cNvPr id="7" name="Rectangle 6">
            <a:extLst>
              <a:ext uri="{FF2B5EF4-FFF2-40B4-BE49-F238E27FC236}">
                <a16:creationId xmlns:a16="http://schemas.microsoft.com/office/drawing/2014/main" id="{6EB4F2D9-1C8B-E346-887B-FD8042A749FE}"/>
              </a:ext>
            </a:extLst>
          </p:cNvPr>
          <p:cNvSpPr/>
          <p:nvPr/>
        </p:nvSpPr>
        <p:spPr>
          <a:xfrm>
            <a:off x="360947" y="1182851"/>
            <a:ext cx="9697453" cy="126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8" name="Oval 7">
            <a:hlinkClick r:id="rId3" action="ppaction://hlinksldjump"/>
            <a:extLst>
              <a:ext uri="{FF2B5EF4-FFF2-40B4-BE49-F238E27FC236}">
                <a16:creationId xmlns:a16="http://schemas.microsoft.com/office/drawing/2014/main" id="{ED7CC406-282C-FC43-ABE7-9B05751495B8}"/>
              </a:ext>
            </a:extLst>
          </p:cNvPr>
          <p:cNvSpPr/>
          <p:nvPr/>
        </p:nvSpPr>
        <p:spPr>
          <a:xfrm>
            <a:off x="10133845" y="276726"/>
            <a:ext cx="1985963" cy="191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Return to profile*</a:t>
            </a:r>
          </a:p>
        </p:txBody>
      </p:sp>
      <p:sp>
        <p:nvSpPr>
          <p:cNvPr id="9" name="Oval 8">
            <a:hlinkClick r:id="rId4" action="ppaction://hlinksldjump"/>
            <a:extLst>
              <a:ext uri="{FF2B5EF4-FFF2-40B4-BE49-F238E27FC236}">
                <a16:creationId xmlns:a16="http://schemas.microsoft.com/office/drawing/2014/main" id="{7145A832-608D-E440-B37F-3A00F3410DA4}"/>
              </a:ext>
            </a:extLst>
          </p:cNvPr>
          <p:cNvSpPr/>
          <p:nvPr/>
        </p:nvSpPr>
        <p:spPr>
          <a:xfrm>
            <a:off x="10110537" y="4666750"/>
            <a:ext cx="1985963" cy="191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Write Teacher Notes*</a:t>
            </a:r>
          </a:p>
        </p:txBody>
      </p:sp>
      <p:sp>
        <p:nvSpPr>
          <p:cNvPr id="10" name="Rectangle 9">
            <a:extLst>
              <a:ext uri="{FF2B5EF4-FFF2-40B4-BE49-F238E27FC236}">
                <a16:creationId xmlns:a16="http://schemas.microsoft.com/office/drawing/2014/main" id="{1C3CBBF8-C8E5-0943-83AC-DAC9071E5C58}"/>
              </a:ext>
            </a:extLst>
          </p:cNvPr>
          <p:cNvSpPr/>
          <p:nvPr/>
        </p:nvSpPr>
        <p:spPr>
          <a:xfrm>
            <a:off x="10133845" y="2604275"/>
            <a:ext cx="1985963" cy="1961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Summary of selection:</a:t>
            </a:r>
          </a:p>
          <a:p>
            <a:pPr algn="ctr"/>
            <a:r>
              <a:rPr lang="en-US" sz="1400" b="1" dirty="0"/>
              <a:t>Mon 17</a:t>
            </a:r>
            <a:r>
              <a:rPr lang="en-US" sz="1400" b="1" baseline="30000" dirty="0"/>
              <a:t>th </a:t>
            </a:r>
            <a:r>
              <a:rPr lang="en-US" sz="1400" b="1" dirty="0"/>
              <a:t> Jan at 3:30pm</a:t>
            </a:r>
          </a:p>
          <a:p>
            <a:pPr algn="ctr"/>
            <a:r>
              <a:rPr lang="en-US" sz="1400" b="1" dirty="0"/>
              <a:t>Mon 24</a:t>
            </a:r>
            <a:r>
              <a:rPr lang="en-US" sz="1400" b="1" baseline="30000" dirty="0"/>
              <a:t>th</a:t>
            </a:r>
            <a:r>
              <a:rPr lang="en-US" sz="1400" b="1" dirty="0"/>
              <a:t> Jan at 3:30pm</a:t>
            </a:r>
          </a:p>
          <a:p>
            <a:pPr algn="ctr"/>
            <a:r>
              <a:rPr lang="en-US" sz="1400" b="1" dirty="0"/>
              <a:t>Tues 1</a:t>
            </a:r>
            <a:r>
              <a:rPr lang="en-US" sz="1400" b="1" baseline="30000" dirty="0"/>
              <a:t>st</a:t>
            </a:r>
            <a:r>
              <a:rPr lang="en-US" sz="1400" b="1" dirty="0"/>
              <a:t> Feb at 4:00pm</a:t>
            </a:r>
          </a:p>
          <a:p>
            <a:pPr algn="ctr"/>
            <a:r>
              <a:rPr lang="en-US" sz="1400" b="1" dirty="0"/>
              <a:t>Etc.</a:t>
            </a:r>
          </a:p>
        </p:txBody>
      </p:sp>
      <p:sp>
        <p:nvSpPr>
          <p:cNvPr id="2" name="Slide Number Placeholder 1">
            <a:extLst>
              <a:ext uri="{FF2B5EF4-FFF2-40B4-BE49-F238E27FC236}">
                <a16:creationId xmlns:a16="http://schemas.microsoft.com/office/drawing/2014/main" id="{B647C9E3-94DA-2C47-BD45-40E8FC592336}"/>
              </a:ext>
            </a:extLst>
          </p:cNvPr>
          <p:cNvSpPr>
            <a:spLocks noGrp="1"/>
          </p:cNvSpPr>
          <p:nvPr>
            <p:ph type="sldNum" sz="quarter" idx="12"/>
          </p:nvPr>
        </p:nvSpPr>
        <p:spPr/>
        <p:txBody>
          <a:bodyPr/>
          <a:lstStyle/>
          <a:p>
            <a:fld id="{33E8E9CE-3103-3B43-84D5-19882EA37ECB}" type="slidenum">
              <a:rPr lang="en-US" smtClean="0"/>
              <a:t>15</a:t>
            </a:fld>
            <a:endParaRPr lang="en-US"/>
          </a:p>
        </p:txBody>
      </p:sp>
      <p:sp>
        <p:nvSpPr>
          <p:cNvPr id="3" name="Rectangle 2">
            <a:extLst>
              <a:ext uri="{FF2B5EF4-FFF2-40B4-BE49-F238E27FC236}">
                <a16:creationId xmlns:a16="http://schemas.microsoft.com/office/drawing/2014/main" id="{962FE750-9BAB-2940-BDE9-56844B46DF7C}"/>
              </a:ext>
            </a:extLst>
          </p:cNvPr>
          <p:cNvSpPr/>
          <p:nvPr/>
        </p:nvSpPr>
        <p:spPr>
          <a:xfrm>
            <a:off x="3214688" y="460584"/>
            <a:ext cx="4057650" cy="414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PUPIL SELECTION</a:t>
            </a:r>
          </a:p>
        </p:txBody>
      </p:sp>
      <p:sp>
        <p:nvSpPr>
          <p:cNvPr id="6" name="Rectangle 5">
            <a:extLst>
              <a:ext uri="{FF2B5EF4-FFF2-40B4-BE49-F238E27FC236}">
                <a16:creationId xmlns:a16="http://schemas.microsoft.com/office/drawing/2014/main" id="{786213DE-87A9-3046-8476-BD28E9DB575F}"/>
              </a:ext>
            </a:extLst>
          </p:cNvPr>
          <p:cNvSpPr/>
          <p:nvPr/>
        </p:nvSpPr>
        <p:spPr>
          <a:xfrm>
            <a:off x="685800" y="1320463"/>
            <a:ext cx="2528888" cy="466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SUBJECT</a:t>
            </a:r>
          </a:p>
        </p:txBody>
      </p:sp>
      <p:sp>
        <p:nvSpPr>
          <p:cNvPr id="11" name="Rectangle 10">
            <a:extLst>
              <a:ext uri="{FF2B5EF4-FFF2-40B4-BE49-F238E27FC236}">
                <a16:creationId xmlns:a16="http://schemas.microsoft.com/office/drawing/2014/main" id="{DE14211A-831D-2447-A56D-3A9C697F8729}"/>
              </a:ext>
            </a:extLst>
          </p:cNvPr>
          <p:cNvSpPr/>
          <p:nvPr/>
        </p:nvSpPr>
        <p:spPr>
          <a:xfrm>
            <a:off x="685800" y="1860046"/>
            <a:ext cx="2528888" cy="466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LEVEL</a:t>
            </a:r>
          </a:p>
        </p:txBody>
      </p:sp>
      <p:sp>
        <p:nvSpPr>
          <p:cNvPr id="12" name="Rectangle 11">
            <a:extLst>
              <a:ext uri="{FF2B5EF4-FFF2-40B4-BE49-F238E27FC236}">
                <a16:creationId xmlns:a16="http://schemas.microsoft.com/office/drawing/2014/main" id="{AB858F04-8C98-6746-A145-A76FC40CB058}"/>
              </a:ext>
            </a:extLst>
          </p:cNvPr>
          <p:cNvSpPr/>
          <p:nvPr/>
        </p:nvSpPr>
        <p:spPr>
          <a:xfrm>
            <a:off x="3700463" y="1320463"/>
            <a:ext cx="2900362" cy="466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NUMBER OF SESSIONS </a:t>
            </a:r>
          </a:p>
        </p:txBody>
      </p:sp>
      <p:sp>
        <p:nvSpPr>
          <p:cNvPr id="14" name="Rectangle 13">
            <a:extLst>
              <a:ext uri="{FF2B5EF4-FFF2-40B4-BE49-F238E27FC236}">
                <a16:creationId xmlns:a16="http://schemas.microsoft.com/office/drawing/2014/main" id="{7EB68D73-8463-5244-AD81-FF909948CAE1}"/>
              </a:ext>
            </a:extLst>
          </p:cNvPr>
          <p:cNvSpPr/>
          <p:nvPr/>
        </p:nvSpPr>
        <p:spPr>
          <a:xfrm>
            <a:off x="7272338" y="1320463"/>
            <a:ext cx="2557462" cy="466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DAY</a:t>
            </a:r>
          </a:p>
        </p:txBody>
      </p:sp>
      <p:sp>
        <p:nvSpPr>
          <p:cNvPr id="15" name="Rectangle 14">
            <a:extLst>
              <a:ext uri="{FF2B5EF4-FFF2-40B4-BE49-F238E27FC236}">
                <a16:creationId xmlns:a16="http://schemas.microsoft.com/office/drawing/2014/main" id="{63499A6C-5480-2841-A74F-20BE9C5A2902}"/>
              </a:ext>
            </a:extLst>
          </p:cNvPr>
          <p:cNvSpPr/>
          <p:nvPr/>
        </p:nvSpPr>
        <p:spPr>
          <a:xfrm>
            <a:off x="7272338" y="1888768"/>
            <a:ext cx="2557462" cy="455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TIME</a:t>
            </a:r>
          </a:p>
        </p:txBody>
      </p:sp>
      <p:sp>
        <p:nvSpPr>
          <p:cNvPr id="16" name="Rectangle 15">
            <a:extLst>
              <a:ext uri="{FF2B5EF4-FFF2-40B4-BE49-F238E27FC236}">
                <a16:creationId xmlns:a16="http://schemas.microsoft.com/office/drawing/2014/main" id="{5B87121A-22D3-0B4A-93F2-21EE7EF1D0FA}"/>
              </a:ext>
            </a:extLst>
          </p:cNvPr>
          <p:cNvSpPr/>
          <p:nvPr/>
        </p:nvSpPr>
        <p:spPr>
          <a:xfrm>
            <a:off x="216568" y="275573"/>
            <a:ext cx="2546087" cy="735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(7)</a:t>
            </a:r>
          </a:p>
        </p:txBody>
      </p:sp>
    </p:spTree>
    <p:extLst>
      <p:ext uri="{BB962C8B-B14F-4D97-AF65-F5344CB8AC3E}">
        <p14:creationId xmlns:p14="http://schemas.microsoft.com/office/powerpoint/2010/main" val="26395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5EFFF1-8BBB-8F46-AE3B-9BC9C1FF80AD}"/>
              </a:ext>
            </a:extLst>
          </p:cNvPr>
          <p:cNvSpPr/>
          <p:nvPr/>
        </p:nvSpPr>
        <p:spPr>
          <a:xfrm>
            <a:off x="505326" y="688932"/>
            <a:ext cx="9372600" cy="5667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a:t>Teacher Request</a:t>
            </a:r>
          </a:p>
          <a:p>
            <a:endParaRPr lang="en-US" sz="2000" b="1" dirty="0"/>
          </a:p>
          <a:p>
            <a:endParaRPr lang="en-US" sz="2000" b="1"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endParaRPr lang="en-US" sz="1200" dirty="0"/>
          </a:p>
          <a:p>
            <a:pPr algn="ctr"/>
            <a:endParaRPr lang="en-US" sz="1200" dirty="0"/>
          </a:p>
          <a:p>
            <a:pPr algn="ctr"/>
            <a:endParaRPr lang="en-US" sz="1200" dirty="0"/>
          </a:p>
          <a:p>
            <a:endParaRPr lang="en-GB" sz="1200" dirty="0"/>
          </a:p>
          <a:p>
            <a:endParaRPr lang="en-GB" sz="1200" dirty="0"/>
          </a:p>
          <a:p>
            <a:endParaRPr lang="en-GB" sz="1200" dirty="0"/>
          </a:p>
          <a:p>
            <a:endParaRPr lang="en-GB" sz="1200" dirty="0"/>
          </a:p>
          <a:p>
            <a:endParaRPr lang="en-US" dirty="0"/>
          </a:p>
          <a:p>
            <a:endParaRPr lang="en-US" dirty="0"/>
          </a:p>
        </p:txBody>
      </p:sp>
      <p:sp>
        <p:nvSpPr>
          <p:cNvPr id="5" name="Oval 4">
            <a:hlinkClick r:id="rId3" action="ppaction://hlinksldjump"/>
            <a:extLst>
              <a:ext uri="{FF2B5EF4-FFF2-40B4-BE49-F238E27FC236}">
                <a16:creationId xmlns:a16="http://schemas.microsoft.com/office/drawing/2014/main" id="{E13CA21F-1AC1-0849-AF59-A85994C2EE2C}"/>
              </a:ext>
            </a:extLst>
          </p:cNvPr>
          <p:cNvSpPr/>
          <p:nvPr/>
        </p:nvSpPr>
        <p:spPr>
          <a:xfrm>
            <a:off x="10074441" y="4666750"/>
            <a:ext cx="1985963" cy="191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View Booking Summary*</a:t>
            </a:r>
          </a:p>
        </p:txBody>
      </p:sp>
      <p:sp>
        <p:nvSpPr>
          <p:cNvPr id="6" name="Oval 5">
            <a:hlinkClick r:id="rId4" action="ppaction://hlinksldjump"/>
            <a:extLst>
              <a:ext uri="{FF2B5EF4-FFF2-40B4-BE49-F238E27FC236}">
                <a16:creationId xmlns:a16="http://schemas.microsoft.com/office/drawing/2014/main" id="{ABA763E9-F1C8-1A42-A714-4023531E3BCF}"/>
              </a:ext>
            </a:extLst>
          </p:cNvPr>
          <p:cNvSpPr/>
          <p:nvPr/>
        </p:nvSpPr>
        <p:spPr>
          <a:xfrm>
            <a:off x="10074440" y="276725"/>
            <a:ext cx="1985963" cy="191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Back to time selection*</a:t>
            </a:r>
          </a:p>
        </p:txBody>
      </p:sp>
      <p:sp>
        <p:nvSpPr>
          <p:cNvPr id="2" name="Slide Number Placeholder 1">
            <a:extLst>
              <a:ext uri="{FF2B5EF4-FFF2-40B4-BE49-F238E27FC236}">
                <a16:creationId xmlns:a16="http://schemas.microsoft.com/office/drawing/2014/main" id="{A39697F5-BC88-2346-8D12-F0C4C611B25E}"/>
              </a:ext>
            </a:extLst>
          </p:cNvPr>
          <p:cNvSpPr>
            <a:spLocks noGrp="1"/>
          </p:cNvSpPr>
          <p:nvPr>
            <p:ph type="sldNum" sz="quarter" idx="12"/>
          </p:nvPr>
        </p:nvSpPr>
        <p:spPr/>
        <p:txBody>
          <a:bodyPr/>
          <a:lstStyle/>
          <a:p>
            <a:fld id="{33E8E9CE-3103-3B43-84D5-19882EA37ECB}" type="slidenum">
              <a:rPr lang="en-US" smtClean="0"/>
              <a:t>16</a:t>
            </a:fld>
            <a:endParaRPr lang="en-US"/>
          </a:p>
        </p:txBody>
      </p:sp>
      <p:sp>
        <p:nvSpPr>
          <p:cNvPr id="7" name="Rectangle 6">
            <a:extLst>
              <a:ext uri="{FF2B5EF4-FFF2-40B4-BE49-F238E27FC236}">
                <a16:creationId xmlns:a16="http://schemas.microsoft.com/office/drawing/2014/main" id="{E900D3EC-188A-AF40-B1D0-10A322F1CD3D}"/>
              </a:ext>
            </a:extLst>
          </p:cNvPr>
          <p:cNvSpPr/>
          <p:nvPr/>
        </p:nvSpPr>
        <p:spPr>
          <a:xfrm>
            <a:off x="10140237" y="2565402"/>
            <a:ext cx="1854367" cy="1961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Summary of selection:</a:t>
            </a:r>
          </a:p>
          <a:p>
            <a:pPr algn="ctr"/>
            <a:r>
              <a:rPr lang="en-US" sz="1200" b="1" dirty="0"/>
              <a:t>Mon 17</a:t>
            </a:r>
            <a:r>
              <a:rPr lang="en-US" sz="1200" b="1" baseline="30000" dirty="0"/>
              <a:t>th </a:t>
            </a:r>
            <a:r>
              <a:rPr lang="en-US" sz="1200" b="1" dirty="0"/>
              <a:t> Jan at 3:30pm</a:t>
            </a:r>
          </a:p>
          <a:p>
            <a:pPr algn="ctr"/>
            <a:r>
              <a:rPr lang="en-US" sz="1200" b="1" dirty="0"/>
              <a:t>Mon 24</a:t>
            </a:r>
            <a:r>
              <a:rPr lang="en-US" sz="1200" b="1" baseline="30000" dirty="0"/>
              <a:t>th</a:t>
            </a:r>
            <a:r>
              <a:rPr lang="en-US" sz="1200" b="1" dirty="0"/>
              <a:t> Jan at 3:30pm</a:t>
            </a:r>
          </a:p>
          <a:p>
            <a:pPr algn="ctr"/>
            <a:r>
              <a:rPr lang="en-US" sz="1200" b="1" dirty="0"/>
              <a:t>Tues 1</a:t>
            </a:r>
            <a:r>
              <a:rPr lang="en-US" sz="1200" b="1" baseline="30000" dirty="0"/>
              <a:t>st</a:t>
            </a:r>
            <a:r>
              <a:rPr lang="en-US" sz="1200" b="1" dirty="0"/>
              <a:t> Feb at 4:00pm</a:t>
            </a:r>
          </a:p>
          <a:p>
            <a:pPr algn="ctr"/>
            <a:r>
              <a:rPr lang="en-US" sz="1200" b="1" dirty="0"/>
              <a:t>Etc.</a:t>
            </a:r>
          </a:p>
        </p:txBody>
      </p:sp>
      <p:sp>
        <p:nvSpPr>
          <p:cNvPr id="3" name="Rectangle 2">
            <a:extLst>
              <a:ext uri="{FF2B5EF4-FFF2-40B4-BE49-F238E27FC236}">
                <a16:creationId xmlns:a16="http://schemas.microsoft.com/office/drawing/2014/main" id="{976B5B3D-5D50-B148-BA16-B1270F38EA8F}"/>
              </a:ext>
            </a:extLst>
          </p:cNvPr>
          <p:cNvSpPr/>
          <p:nvPr/>
        </p:nvSpPr>
        <p:spPr>
          <a:xfrm>
            <a:off x="563691" y="1340285"/>
            <a:ext cx="4572000" cy="5010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Pupil Name: </a:t>
            </a:r>
          </a:p>
        </p:txBody>
      </p:sp>
      <p:sp>
        <p:nvSpPr>
          <p:cNvPr id="8" name="Rectangle 7">
            <a:extLst>
              <a:ext uri="{FF2B5EF4-FFF2-40B4-BE49-F238E27FC236}">
                <a16:creationId xmlns:a16="http://schemas.microsoft.com/office/drawing/2014/main" id="{416D9E69-3147-EB43-B19C-012D954BDCD0}"/>
              </a:ext>
            </a:extLst>
          </p:cNvPr>
          <p:cNvSpPr/>
          <p:nvPr/>
        </p:nvSpPr>
        <p:spPr>
          <a:xfrm>
            <a:off x="563691" y="2064361"/>
            <a:ext cx="4572000" cy="5010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Subject:</a:t>
            </a:r>
          </a:p>
        </p:txBody>
      </p:sp>
      <p:sp>
        <p:nvSpPr>
          <p:cNvPr id="9" name="Rectangle 8">
            <a:extLst>
              <a:ext uri="{FF2B5EF4-FFF2-40B4-BE49-F238E27FC236}">
                <a16:creationId xmlns:a16="http://schemas.microsoft.com/office/drawing/2014/main" id="{F996E818-E2F6-4645-9932-9EB73AACBBE3}"/>
              </a:ext>
            </a:extLst>
          </p:cNvPr>
          <p:cNvSpPr/>
          <p:nvPr/>
        </p:nvSpPr>
        <p:spPr>
          <a:xfrm>
            <a:off x="563691" y="2830882"/>
            <a:ext cx="4572000" cy="5010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Current Grade: </a:t>
            </a:r>
          </a:p>
        </p:txBody>
      </p:sp>
      <p:sp>
        <p:nvSpPr>
          <p:cNvPr id="10" name="Rectangle 9">
            <a:extLst>
              <a:ext uri="{FF2B5EF4-FFF2-40B4-BE49-F238E27FC236}">
                <a16:creationId xmlns:a16="http://schemas.microsoft.com/office/drawing/2014/main" id="{F252CFEC-1F2C-C445-8B51-153A9237E911}"/>
              </a:ext>
            </a:extLst>
          </p:cNvPr>
          <p:cNvSpPr/>
          <p:nvPr/>
        </p:nvSpPr>
        <p:spPr>
          <a:xfrm>
            <a:off x="563691" y="3594970"/>
            <a:ext cx="4572000" cy="5010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Target Grade: </a:t>
            </a:r>
          </a:p>
        </p:txBody>
      </p:sp>
      <p:sp>
        <p:nvSpPr>
          <p:cNvPr id="11" name="Rectangle 10">
            <a:extLst>
              <a:ext uri="{FF2B5EF4-FFF2-40B4-BE49-F238E27FC236}">
                <a16:creationId xmlns:a16="http://schemas.microsoft.com/office/drawing/2014/main" id="{BF167200-7E43-3541-B725-51F6B9185549}"/>
              </a:ext>
            </a:extLst>
          </p:cNvPr>
          <p:cNvSpPr/>
          <p:nvPr/>
        </p:nvSpPr>
        <p:spPr>
          <a:xfrm>
            <a:off x="563691" y="4409161"/>
            <a:ext cx="4572000" cy="5010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Exam Board:</a:t>
            </a:r>
          </a:p>
        </p:txBody>
      </p:sp>
      <p:sp>
        <p:nvSpPr>
          <p:cNvPr id="12" name="Rectangle 11">
            <a:extLst>
              <a:ext uri="{FF2B5EF4-FFF2-40B4-BE49-F238E27FC236}">
                <a16:creationId xmlns:a16="http://schemas.microsoft.com/office/drawing/2014/main" id="{40404C09-A5B8-EA4C-9460-C227C8577373}"/>
              </a:ext>
            </a:extLst>
          </p:cNvPr>
          <p:cNvSpPr/>
          <p:nvPr/>
        </p:nvSpPr>
        <p:spPr>
          <a:xfrm>
            <a:off x="5586608" y="1340285"/>
            <a:ext cx="3770334" cy="48287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Lesson Notes:</a:t>
            </a:r>
          </a:p>
          <a:p>
            <a:r>
              <a:rPr lang="en-US" b="1" dirty="0">
                <a:solidFill>
                  <a:schemeClr val="accent1">
                    <a:lumMod val="40000"/>
                    <a:lumOff val="60000"/>
                  </a:schemeClr>
                </a:solidFill>
              </a:rPr>
              <a:t>Faint text in the background with examples of text (see below):</a:t>
            </a:r>
          </a:p>
          <a:p>
            <a:endParaRPr lang="en-US" b="1" dirty="0">
              <a:solidFill>
                <a:schemeClr val="accent1">
                  <a:lumMod val="40000"/>
                  <a:lumOff val="60000"/>
                </a:schemeClr>
              </a:solidFill>
            </a:endParaRPr>
          </a:p>
          <a:p>
            <a:r>
              <a:rPr lang="en-US" b="1" dirty="0">
                <a:solidFill>
                  <a:schemeClr val="accent1">
                    <a:lumMod val="40000"/>
                    <a:lumOff val="60000"/>
                  </a:schemeClr>
                </a:solidFill>
              </a:rPr>
              <a:t>Our tutors have been trained to follow your guidance (specific or more general) to get the best results. </a:t>
            </a:r>
          </a:p>
          <a:p>
            <a:endParaRPr lang="en-US" b="1" dirty="0">
              <a:solidFill>
                <a:schemeClr val="accent1">
                  <a:lumMod val="40000"/>
                  <a:lumOff val="60000"/>
                </a:schemeClr>
              </a:solidFill>
            </a:endParaRPr>
          </a:p>
          <a:p>
            <a:r>
              <a:rPr lang="en-US" b="1" dirty="0">
                <a:solidFill>
                  <a:schemeClr val="accent1">
                    <a:lumMod val="40000"/>
                    <a:lumOff val="60000"/>
                  </a:schemeClr>
                </a:solidFill>
              </a:rPr>
              <a:t>E.g. Pupil needs to work primarily on his XYZ. It would be useful if you could start by looking at XYZ (especially XYZ) and, once you have covered that, perhaps see if you can give him some guidance on XYZ.</a:t>
            </a:r>
          </a:p>
          <a:p>
            <a:endParaRPr lang="en-US" dirty="0">
              <a:solidFill>
                <a:schemeClr val="accent1"/>
              </a:solidFill>
            </a:endParaRPr>
          </a:p>
        </p:txBody>
      </p:sp>
      <p:sp>
        <p:nvSpPr>
          <p:cNvPr id="13" name="Rectangle 12">
            <a:extLst>
              <a:ext uri="{FF2B5EF4-FFF2-40B4-BE49-F238E27FC236}">
                <a16:creationId xmlns:a16="http://schemas.microsoft.com/office/drawing/2014/main" id="{C905E9E1-EB00-2641-ACDE-CD92CE51B6A1}"/>
              </a:ext>
            </a:extLst>
          </p:cNvPr>
          <p:cNvSpPr/>
          <p:nvPr/>
        </p:nvSpPr>
        <p:spPr>
          <a:xfrm>
            <a:off x="563691" y="5260932"/>
            <a:ext cx="4572000" cy="908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Advice for working with this pupil:</a:t>
            </a:r>
          </a:p>
        </p:txBody>
      </p:sp>
      <p:sp>
        <p:nvSpPr>
          <p:cNvPr id="14" name="Rectangle 13">
            <a:extLst>
              <a:ext uri="{FF2B5EF4-FFF2-40B4-BE49-F238E27FC236}">
                <a16:creationId xmlns:a16="http://schemas.microsoft.com/office/drawing/2014/main" id="{F76937C5-3D31-754F-BE50-D36633D669F6}"/>
              </a:ext>
            </a:extLst>
          </p:cNvPr>
          <p:cNvSpPr/>
          <p:nvPr/>
        </p:nvSpPr>
        <p:spPr>
          <a:xfrm>
            <a:off x="325677" y="150312"/>
            <a:ext cx="3043824" cy="45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(8)</a:t>
            </a:r>
          </a:p>
        </p:txBody>
      </p:sp>
    </p:spTree>
    <p:extLst>
      <p:ext uri="{BB962C8B-B14F-4D97-AF65-F5344CB8AC3E}">
        <p14:creationId xmlns:p14="http://schemas.microsoft.com/office/powerpoint/2010/main" val="3215993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17</a:t>
            </a:fld>
            <a:endParaRPr lang="en-US" dirty="0"/>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(8A)</a:t>
            </a:r>
          </a:p>
        </p:txBody>
      </p:sp>
      <p:pic>
        <p:nvPicPr>
          <p:cNvPr id="3" name="Picture 2" descr="Graphical user interface&#10;&#10;Description automatically generated">
            <a:extLst>
              <a:ext uri="{FF2B5EF4-FFF2-40B4-BE49-F238E27FC236}">
                <a16:creationId xmlns:a16="http://schemas.microsoft.com/office/drawing/2014/main" id="{A9DE338F-FE61-D548-B881-8F643F691C7A}"/>
              </a:ext>
            </a:extLst>
          </p:cNvPr>
          <p:cNvPicPr>
            <a:picLocks noChangeAspect="1"/>
          </p:cNvPicPr>
          <p:nvPr/>
        </p:nvPicPr>
        <p:blipFill>
          <a:blip r:embed="rId3"/>
          <a:stretch>
            <a:fillRect/>
          </a:stretch>
        </p:blipFill>
        <p:spPr>
          <a:xfrm>
            <a:off x="3418056" y="275573"/>
            <a:ext cx="6134100" cy="3886200"/>
          </a:xfrm>
          <a:prstGeom prst="rect">
            <a:avLst/>
          </a:prstGeom>
        </p:spPr>
      </p:pic>
      <p:sp>
        <p:nvSpPr>
          <p:cNvPr id="6" name="Rectangle 5">
            <a:extLst>
              <a:ext uri="{FF2B5EF4-FFF2-40B4-BE49-F238E27FC236}">
                <a16:creationId xmlns:a16="http://schemas.microsoft.com/office/drawing/2014/main" id="{B48CB4D6-4A24-BD49-B982-7C5C8EEBC627}"/>
              </a:ext>
            </a:extLst>
          </p:cNvPr>
          <p:cNvSpPr/>
          <p:nvPr/>
        </p:nvSpPr>
        <p:spPr>
          <a:xfrm>
            <a:off x="3418057" y="4382051"/>
            <a:ext cx="6134099" cy="220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a:t>Tutor Profile Summary</a:t>
            </a:r>
          </a:p>
          <a:p>
            <a:endParaRPr lang="en-US" b="1" i="1" dirty="0"/>
          </a:p>
          <a:p>
            <a:endParaRPr lang="en-US" b="1" i="1" dirty="0"/>
          </a:p>
          <a:p>
            <a:endParaRPr lang="en-US" b="1" i="1" dirty="0"/>
          </a:p>
        </p:txBody>
      </p:sp>
      <p:sp>
        <p:nvSpPr>
          <p:cNvPr id="7" name="Rectangle 6">
            <a:extLst>
              <a:ext uri="{FF2B5EF4-FFF2-40B4-BE49-F238E27FC236}">
                <a16:creationId xmlns:a16="http://schemas.microsoft.com/office/drawing/2014/main" id="{7933790F-F872-CF4E-BB96-9318F5650726}"/>
              </a:ext>
            </a:extLst>
          </p:cNvPr>
          <p:cNvSpPr/>
          <p:nvPr/>
        </p:nvSpPr>
        <p:spPr>
          <a:xfrm>
            <a:off x="216568" y="1812625"/>
            <a:ext cx="3013015" cy="4769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a:t>Timeslots Selected:</a:t>
            </a:r>
          </a:p>
          <a:p>
            <a:endParaRPr lang="en-US" b="1" i="1" dirty="0"/>
          </a:p>
          <a:p>
            <a:endParaRPr lang="en-US" b="1" i="1" dirty="0"/>
          </a:p>
          <a:p>
            <a:endParaRPr lang="en-US" b="1" i="1" dirty="0"/>
          </a:p>
        </p:txBody>
      </p:sp>
      <p:sp>
        <p:nvSpPr>
          <p:cNvPr id="8" name="Oval 7">
            <a:hlinkClick r:id="rId4" action="ppaction://hlinksldjump"/>
            <a:extLst>
              <a:ext uri="{FF2B5EF4-FFF2-40B4-BE49-F238E27FC236}">
                <a16:creationId xmlns:a16="http://schemas.microsoft.com/office/drawing/2014/main" id="{DCC77A6C-B415-3A4C-93C5-46ED98BC2266}"/>
              </a:ext>
            </a:extLst>
          </p:cNvPr>
          <p:cNvSpPr/>
          <p:nvPr/>
        </p:nvSpPr>
        <p:spPr>
          <a:xfrm>
            <a:off x="9982200" y="4524976"/>
            <a:ext cx="1985963" cy="191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Finalise</a:t>
            </a:r>
            <a:r>
              <a:rPr lang="en-US" b="1" dirty="0"/>
              <a:t> Booking*</a:t>
            </a:r>
          </a:p>
        </p:txBody>
      </p:sp>
    </p:spTree>
    <p:extLst>
      <p:ext uri="{BB962C8B-B14F-4D97-AF65-F5344CB8AC3E}">
        <p14:creationId xmlns:p14="http://schemas.microsoft.com/office/powerpoint/2010/main" val="48843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18</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592245" cy="930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(8B)</a:t>
            </a:r>
          </a:p>
        </p:txBody>
      </p:sp>
      <p:sp>
        <p:nvSpPr>
          <p:cNvPr id="6" name="Rectangle 5">
            <a:extLst>
              <a:ext uri="{FF2B5EF4-FFF2-40B4-BE49-F238E27FC236}">
                <a16:creationId xmlns:a16="http://schemas.microsoft.com/office/drawing/2014/main" id="{902FB337-3A61-3343-AB2F-799F6FDD75FB}"/>
              </a:ext>
            </a:extLst>
          </p:cNvPr>
          <p:cNvSpPr/>
          <p:nvPr/>
        </p:nvSpPr>
        <p:spPr>
          <a:xfrm>
            <a:off x="438412" y="2346157"/>
            <a:ext cx="3604200" cy="4090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dirty="0">
              <a:solidFill>
                <a:schemeClr val="accent1"/>
              </a:solidFill>
            </a:endParaRPr>
          </a:p>
          <a:p>
            <a:r>
              <a:rPr lang="en-US" dirty="0">
                <a:solidFill>
                  <a:schemeClr val="accent1"/>
                </a:solidFill>
              </a:rPr>
              <a:t>Etc.</a:t>
            </a:r>
          </a:p>
        </p:txBody>
      </p:sp>
      <p:sp>
        <p:nvSpPr>
          <p:cNvPr id="7" name="Rectangle 6">
            <a:extLst>
              <a:ext uri="{FF2B5EF4-FFF2-40B4-BE49-F238E27FC236}">
                <a16:creationId xmlns:a16="http://schemas.microsoft.com/office/drawing/2014/main" id="{73D58420-AC15-4045-916D-7237BBBBBE84}"/>
              </a:ext>
            </a:extLst>
          </p:cNvPr>
          <p:cNvSpPr/>
          <p:nvPr/>
        </p:nvSpPr>
        <p:spPr>
          <a:xfrm>
            <a:off x="4305657" y="431241"/>
            <a:ext cx="7591926" cy="6051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t>LESSON REPORT </a:t>
            </a:r>
          </a:p>
          <a:p>
            <a:pPr algn="ctr"/>
            <a:endParaRPr lang="en-US" dirty="0"/>
          </a:p>
          <a:p>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endParaRPr lang="en-US" dirty="0"/>
          </a:p>
        </p:txBody>
      </p:sp>
      <p:sp>
        <p:nvSpPr>
          <p:cNvPr id="8" name="Rectangle 7">
            <a:extLst>
              <a:ext uri="{FF2B5EF4-FFF2-40B4-BE49-F238E27FC236}">
                <a16:creationId xmlns:a16="http://schemas.microsoft.com/office/drawing/2014/main" id="{F7497BC2-5554-104E-93AF-D0A4ED97AB55}"/>
              </a:ext>
            </a:extLst>
          </p:cNvPr>
          <p:cNvSpPr/>
          <p:nvPr/>
        </p:nvSpPr>
        <p:spPr>
          <a:xfrm>
            <a:off x="558891" y="3056351"/>
            <a:ext cx="3382028" cy="11774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9" name="Oval 8">
            <a:extLst>
              <a:ext uri="{FF2B5EF4-FFF2-40B4-BE49-F238E27FC236}">
                <a16:creationId xmlns:a16="http://schemas.microsoft.com/office/drawing/2014/main" id="{5F3D2D8C-C153-0847-B982-89980FEE8460}"/>
              </a:ext>
            </a:extLst>
          </p:cNvPr>
          <p:cNvSpPr/>
          <p:nvPr/>
        </p:nvSpPr>
        <p:spPr>
          <a:xfrm>
            <a:off x="703783" y="3269293"/>
            <a:ext cx="601249" cy="7515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1"/>
                </a:solidFill>
              </a:rPr>
              <a:t>JM</a:t>
            </a:r>
          </a:p>
        </p:txBody>
      </p:sp>
      <p:sp>
        <p:nvSpPr>
          <p:cNvPr id="10" name="Rectangle 9">
            <a:extLst>
              <a:ext uri="{FF2B5EF4-FFF2-40B4-BE49-F238E27FC236}">
                <a16:creationId xmlns:a16="http://schemas.microsoft.com/office/drawing/2014/main" id="{5CBC45CA-55FB-6F47-B961-2ABA898F7269}"/>
              </a:ext>
            </a:extLst>
          </p:cNvPr>
          <p:cNvSpPr/>
          <p:nvPr/>
        </p:nvSpPr>
        <p:spPr>
          <a:xfrm>
            <a:off x="1578279" y="3269293"/>
            <a:ext cx="2279737" cy="751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solidFill>
              </a:rPr>
              <a:t>16th January</a:t>
            </a:r>
          </a:p>
          <a:p>
            <a:r>
              <a:rPr lang="en-US" sz="1200" b="1" dirty="0">
                <a:solidFill>
                  <a:schemeClr val="accent1"/>
                </a:solidFill>
              </a:rPr>
              <a:t>Lesson with Jacob.</a:t>
            </a:r>
          </a:p>
          <a:p>
            <a:r>
              <a:rPr lang="en-US" sz="1200" b="1" dirty="0" err="1">
                <a:solidFill>
                  <a:schemeClr val="accent1"/>
                </a:solidFill>
              </a:rPr>
              <a:t>Maths</a:t>
            </a:r>
            <a:r>
              <a:rPr lang="en-US" sz="1200" b="1" dirty="0">
                <a:solidFill>
                  <a:schemeClr val="accent1"/>
                </a:solidFill>
              </a:rPr>
              <a:t> – Expanding Brackets.</a:t>
            </a:r>
          </a:p>
          <a:p>
            <a:endParaRPr lang="en-US" sz="1200" b="1" dirty="0">
              <a:solidFill>
                <a:schemeClr val="accent1"/>
              </a:solidFill>
            </a:endParaRPr>
          </a:p>
        </p:txBody>
      </p:sp>
      <p:sp>
        <p:nvSpPr>
          <p:cNvPr id="11" name="Rectangle 10">
            <a:extLst>
              <a:ext uri="{FF2B5EF4-FFF2-40B4-BE49-F238E27FC236}">
                <a16:creationId xmlns:a16="http://schemas.microsoft.com/office/drawing/2014/main" id="{430BE049-F7E9-B643-9706-3538315D819A}"/>
              </a:ext>
            </a:extLst>
          </p:cNvPr>
          <p:cNvSpPr/>
          <p:nvPr/>
        </p:nvSpPr>
        <p:spPr>
          <a:xfrm>
            <a:off x="4534422" y="1122272"/>
            <a:ext cx="6819378" cy="31115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TUTOR: LILY B  </a:t>
            </a:r>
          </a:p>
          <a:p>
            <a:endParaRPr lang="en-US" b="1" dirty="0">
              <a:solidFill>
                <a:schemeClr val="accent1"/>
              </a:solidFill>
            </a:endParaRPr>
          </a:p>
          <a:p>
            <a:r>
              <a:rPr lang="en-US" b="1" dirty="0">
                <a:solidFill>
                  <a:schemeClr val="accent1"/>
                </a:solidFill>
              </a:rPr>
              <a:t>SUBJECT: ENGLISH LITERATURE, A CHRISTMAS CAROL</a:t>
            </a:r>
          </a:p>
          <a:p>
            <a:endParaRPr lang="en-US" b="1" dirty="0">
              <a:solidFill>
                <a:schemeClr val="accent1"/>
              </a:solidFill>
            </a:endParaRPr>
          </a:p>
          <a:p>
            <a:r>
              <a:rPr lang="en-US" b="1" dirty="0">
                <a:solidFill>
                  <a:schemeClr val="accent1"/>
                </a:solidFill>
              </a:rPr>
              <a:t>SUMMARY: In this lesson, we covered …</a:t>
            </a:r>
          </a:p>
          <a:p>
            <a:endParaRPr lang="en-US" b="1" dirty="0">
              <a:solidFill>
                <a:schemeClr val="accent1"/>
              </a:solidFill>
            </a:endParaRPr>
          </a:p>
          <a:p>
            <a:endParaRPr lang="en-US" b="1" dirty="0">
              <a:solidFill>
                <a:schemeClr val="accent1"/>
              </a:solidFill>
            </a:endParaRPr>
          </a:p>
          <a:p>
            <a:r>
              <a:rPr lang="en-US" b="1" dirty="0">
                <a:solidFill>
                  <a:schemeClr val="accent1"/>
                </a:solidFill>
              </a:rPr>
              <a:t>WHAT WENT WELL: Joe contributed well throughout the lesson…</a:t>
            </a:r>
          </a:p>
        </p:txBody>
      </p:sp>
      <p:sp>
        <p:nvSpPr>
          <p:cNvPr id="12" name="Rectangle 11">
            <a:extLst>
              <a:ext uri="{FF2B5EF4-FFF2-40B4-BE49-F238E27FC236}">
                <a16:creationId xmlns:a16="http://schemas.microsoft.com/office/drawing/2014/main" id="{2C75BCDE-9199-A44F-8E9D-CB15C79503A1}"/>
              </a:ext>
            </a:extLst>
          </p:cNvPr>
          <p:cNvSpPr/>
          <p:nvPr/>
        </p:nvSpPr>
        <p:spPr>
          <a:xfrm>
            <a:off x="4534422" y="4521978"/>
            <a:ext cx="6819378" cy="1596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VIDEO RECORDING OF LESSON</a:t>
            </a:r>
          </a:p>
        </p:txBody>
      </p:sp>
      <p:sp>
        <p:nvSpPr>
          <p:cNvPr id="13" name="Oval 12">
            <a:extLst>
              <a:ext uri="{FF2B5EF4-FFF2-40B4-BE49-F238E27FC236}">
                <a16:creationId xmlns:a16="http://schemas.microsoft.com/office/drawing/2014/main" id="{8A9C4539-11D5-E54E-A79E-8D3FF19D3D29}"/>
              </a:ext>
            </a:extLst>
          </p:cNvPr>
          <p:cNvSpPr/>
          <p:nvPr/>
        </p:nvSpPr>
        <p:spPr>
          <a:xfrm>
            <a:off x="6096000" y="1206164"/>
            <a:ext cx="488515" cy="497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C499FB-F6B2-7940-87D4-3E0D93FDF01E}"/>
              </a:ext>
            </a:extLst>
          </p:cNvPr>
          <p:cNvSpPr/>
          <p:nvPr/>
        </p:nvSpPr>
        <p:spPr>
          <a:xfrm>
            <a:off x="909115" y="2504948"/>
            <a:ext cx="2677943" cy="39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Search for a pupil</a:t>
            </a:r>
          </a:p>
          <a:p>
            <a:endParaRPr lang="en-US" b="1" i="1" dirty="0"/>
          </a:p>
        </p:txBody>
      </p:sp>
      <p:sp>
        <p:nvSpPr>
          <p:cNvPr id="15" name="Oval 14">
            <a:hlinkClick r:id="rId3" action="ppaction://hlinksldjump"/>
            <a:extLst>
              <a:ext uri="{FF2B5EF4-FFF2-40B4-BE49-F238E27FC236}">
                <a16:creationId xmlns:a16="http://schemas.microsoft.com/office/drawing/2014/main" id="{7B17A755-618D-C348-B5A2-CFD051864136}"/>
              </a:ext>
            </a:extLst>
          </p:cNvPr>
          <p:cNvSpPr/>
          <p:nvPr/>
        </p:nvSpPr>
        <p:spPr>
          <a:xfrm>
            <a:off x="2753393" y="917158"/>
            <a:ext cx="1496844" cy="1373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Return to profile*</a:t>
            </a:r>
          </a:p>
        </p:txBody>
      </p:sp>
    </p:spTree>
    <p:extLst>
      <p:ext uri="{BB962C8B-B14F-4D97-AF65-F5344CB8AC3E}">
        <p14:creationId xmlns:p14="http://schemas.microsoft.com/office/powerpoint/2010/main" val="3425170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hlinkClick r:id="" action="ppaction://hlinkshowjump?jump=firstslide"/>
            <a:extLst>
              <a:ext uri="{FF2B5EF4-FFF2-40B4-BE49-F238E27FC236}">
                <a16:creationId xmlns:a16="http://schemas.microsoft.com/office/drawing/2014/main" id="{C06022EF-553F-A54C-A21B-A7D4728FE896}"/>
              </a:ext>
            </a:extLst>
          </p:cNvPr>
          <p:cNvSpPr/>
          <p:nvPr/>
        </p:nvSpPr>
        <p:spPr>
          <a:xfrm>
            <a:off x="275573" y="1168094"/>
            <a:ext cx="1989117" cy="1962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Logout* </a:t>
            </a:r>
          </a:p>
        </p:txBody>
      </p:sp>
      <p:sp>
        <p:nvSpPr>
          <p:cNvPr id="11" name="Rectangle 10">
            <a:extLst>
              <a:ext uri="{FF2B5EF4-FFF2-40B4-BE49-F238E27FC236}">
                <a16:creationId xmlns:a16="http://schemas.microsoft.com/office/drawing/2014/main" id="{D907AF4F-EBA7-E947-98F1-5D731FB55B47}"/>
              </a:ext>
            </a:extLst>
          </p:cNvPr>
          <p:cNvSpPr/>
          <p:nvPr/>
        </p:nvSpPr>
        <p:spPr>
          <a:xfrm>
            <a:off x="7165943" y="475990"/>
            <a:ext cx="4606957" cy="5805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a:solidFill>
                  <a:schemeClr val="bg1"/>
                </a:solidFill>
              </a:rPr>
              <a:t>Contact us:</a:t>
            </a:r>
          </a:p>
          <a:p>
            <a:endParaRPr lang="en-US" sz="3600" b="1" dirty="0">
              <a:solidFill>
                <a:schemeClr val="bg1"/>
              </a:solidFill>
            </a:endParaRPr>
          </a:p>
          <a:p>
            <a:r>
              <a:rPr lang="en-US" sz="2000" b="1" i="1" dirty="0"/>
              <a:t>Here, a chat box will ideally be embedded into the page. It will be like an instant messenger box that </a:t>
            </a:r>
            <a:r>
              <a:rPr lang="en-US" sz="2000" b="1" i="1" dirty="0" err="1"/>
              <a:t>MyTutor</a:t>
            </a:r>
            <a:r>
              <a:rPr lang="en-US" sz="2000" b="1" i="1" dirty="0"/>
              <a:t> has.</a:t>
            </a:r>
          </a:p>
          <a:p>
            <a:endParaRPr lang="en-US" sz="2000" b="1" dirty="0">
              <a:solidFill>
                <a:schemeClr val="bg1"/>
              </a:solidFill>
            </a:endParaRPr>
          </a:p>
        </p:txBody>
      </p:sp>
      <p:sp>
        <p:nvSpPr>
          <p:cNvPr id="2" name="Slide Number Placeholder 1">
            <a:extLst>
              <a:ext uri="{FF2B5EF4-FFF2-40B4-BE49-F238E27FC236}">
                <a16:creationId xmlns:a16="http://schemas.microsoft.com/office/drawing/2014/main" id="{004274E8-BCFB-A348-8200-DE028FF6D7F3}"/>
              </a:ext>
            </a:extLst>
          </p:cNvPr>
          <p:cNvSpPr>
            <a:spLocks noGrp="1"/>
          </p:cNvSpPr>
          <p:nvPr>
            <p:ph type="sldNum" sz="quarter" idx="12"/>
          </p:nvPr>
        </p:nvSpPr>
        <p:spPr/>
        <p:txBody>
          <a:bodyPr/>
          <a:lstStyle/>
          <a:p>
            <a:fld id="{33E8E9CE-3103-3B43-84D5-19882EA37ECB}" type="slidenum">
              <a:rPr lang="en-US" smtClean="0"/>
              <a:t>19</a:t>
            </a:fld>
            <a:endParaRPr lang="en-US"/>
          </a:p>
        </p:txBody>
      </p:sp>
      <p:sp>
        <p:nvSpPr>
          <p:cNvPr id="3" name="Rectangle 2">
            <a:extLst>
              <a:ext uri="{FF2B5EF4-FFF2-40B4-BE49-F238E27FC236}">
                <a16:creationId xmlns:a16="http://schemas.microsoft.com/office/drawing/2014/main" id="{77FEAACA-5FC0-B84E-BFE9-A111F407D7E2}"/>
              </a:ext>
            </a:extLst>
          </p:cNvPr>
          <p:cNvSpPr/>
          <p:nvPr/>
        </p:nvSpPr>
        <p:spPr>
          <a:xfrm>
            <a:off x="275573" y="212942"/>
            <a:ext cx="3532339" cy="5693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(10)</a:t>
            </a:r>
          </a:p>
        </p:txBody>
      </p:sp>
      <p:sp>
        <p:nvSpPr>
          <p:cNvPr id="5" name="Rectangle 4">
            <a:extLst>
              <a:ext uri="{FF2B5EF4-FFF2-40B4-BE49-F238E27FC236}">
                <a16:creationId xmlns:a16="http://schemas.microsoft.com/office/drawing/2014/main" id="{B5266B9A-A6DC-3D4B-AF48-DA9A1FCD40BD}"/>
              </a:ext>
            </a:extLst>
          </p:cNvPr>
          <p:cNvSpPr/>
          <p:nvPr/>
        </p:nvSpPr>
        <p:spPr>
          <a:xfrm>
            <a:off x="2928938" y="992995"/>
            <a:ext cx="3857625" cy="7777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PURCHASE LESSONS*</a:t>
            </a:r>
          </a:p>
        </p:txBody>
      </p:sp>
      <p:sp>
        <p:nvSpPr>
          <p:cNvPr id="8" name="Rectangle 7">
            <a:extLst>
              <a:ext uri="{FF2B5EF4-FFF2-40B4-BE49-F238E27FC236}">
                <a16:creationId xmlns:a16="http://schemas.microsoft.com/office/drawing/2014/main" id="{BB861255-27B6-0A4D-B348-11D12B5D9596}"/>
              </a:ext>
            </a:extLst>
          </p:cNvPr>
          <p:cNvSpPr/>
          <p:nvPr/>
        </p:nvSpPr>
        <p:spPr>
          <a:xfrm>
            <a:off x="2928938" y="1967523"/>
            <a:ext cx="3857625" cy="8214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BOOK A LESSON*</a:t>
            </a:r>
          </a:p>
        </p:txBody>
      </p:sp>
      <p:sp>
        <p:nvSpPr>
          <p:cNvPr id="12" name="Rectangle 11">
            <a:extLst>
              <a:ext uri="{FF2B5EF4-FFF2-40B4-BE49-F238E27FC236}">
                <a16:creationId xmlns:a16="http://schemas.microsoft.com/office/drawing/2014/main" id="{5154CE9D-3B66-124E-BF6B-F3D8CE22FAFE}"/>
              </a:ext>
            </a:extLst>
          </p:cNvPr>
          <p:cNvSpPr/>
          <p:nvPr/>
        </p:nvSpPr>
        <p:spPr>
          <a:xfrm>
            <a:off x="2928938" y="2985650"/>
            <a:ext cx="3857625" cy="8143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ADD/REMOVE TEACHER* </a:t>
            </a:r>
          </a:p>
        </p:txBody>
      </p:sp>
      <p:sp>
        <p:nvSpPr>
          <p:cNvPr id="14" name="Rectangle 13">
            <a:extLst>
              <a:ext uri="{FF2B5EF4-FFF2-40B4-BE49-F238E27FC236}">
                <a16:creationId xmlns:a16="http://schemas.microsoft.com/office/drawing/2014/main" id="{CF3C0D50-4077-E544-BD4D-A7B70D4F1264}"/>
              </a:ext>
            </a:extLst>
          </p:cNvPr>
          <p:cNvSpPr/>
          <p:nvPr/>
        </p:nvSpPr>
        <p:spPr>
          <a:xfrm>
            <a:off x="2928938" y="3955152"/>
            <a:ext cx="3857625" cy="7858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ADD/REMOVE PUPILS*</a:t>
            </a:r>
          </a:p>
        </p:txBody>
      </p:sp>
      <p:sp>
        <p:nvSpPr>
          <p:cNvPr id="15" name="Rectangle 14">
            <a:extLst>
              <a:ext uri="{FF2B5EF4-FFF2-40B4-BE49-F238E27FC236}">
                <a16:creationId xmlns:a16="http://schemas.microsoft.com/office/drawing/2014/main" id="{83438C5E-21B1-BC40-BDC7-2D8FB978A5CD}"/>
              </a:ext>
            </a:extLst>
          </p:cNvPr>
          <p:cNvSpPr/>
          <p:nvPr/>
        </p:nvSpPr>
        <p:spPr>
          <a:xfrm>
            <a:off x="2928938" y="4886322"/>
            <a:ext cx="3857625" cy="7381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VIEW LESSON REPORTS*</a:t>
            </a:r>
          </a:p>
        </p:txBody>
      </p:sp>
      <p:sp>
        <p:nvSpPr>
          <p:cNvPr id="13" name="Rectangle 12">
            <a:extLst>
              <a:ext uri="{FF2B5EF4-FFF2-40B4-BE49-F238E27FC236}">
                <a16:creationId xmlns:a16="http://schemas.microsoft.com/office/drawing/2014/main" id="{A2CBFDFD-5AF6-3940-B294-576930A272D0}"/>
              </a:ext>
            </a:extLst>
          </p:cNvPr>
          <p:cNvSpPr/>
          <p:nvPr/>
        </p:nvSpPr>
        <p:spPr>
          <a:xfrm>
            <a:off x="2928938" y="5769866"/>
            <a:ext cx="3857625" cy="7777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VIEW ANNUAL REPORTS &amp; IMPACT ASSESSMENTS*</a:t>
            </a:r>
          </a:p>
        </p:txBody>
      </p:sp>
    </p:spTree>
    <p:extLst>
      <p:ext uri="{BB962C8B-B14F-4D97-AF65-F5344CB8AC3E}">
        <p14:creationId xmlns:p14="http://schemas.microsoft.com/office/powerpoint/2010/main" val="376918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2</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(1A)</a:t>
            </a:r>
          </a:p>
        </p:txBody>
      </p:sp>
      <p:sp>
        <p:nvSpPr>
          <p:cNvPr id="6" name="Rectangle 5">
            <a:extLst>
              <a:ext uri="{FF2B5EF4-FFF2-40B4-BE49-F238E27FC236}">
                <a16:creationId xmlns:a16="http://schemas.microsoft.com/office/drawing/2014/main" id="{0D2E67EE-5DBF-CC4B-886F-16B15C9789F3}"/>
              </a:ext>
            </a:extLst>
          </p:cNvPr>
          <p:cNvSpPr/>
          <p:nvPr/>
        </p:nvSpPr>
        <p:spPr>
          <a:xfrm>
            <a:off x="3186544" y="275573"/>
            <a:ext cx="3451323" cy="35344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u="sng" dirty="0">
                <a:solidFill>
                  <a:schemeClr val="accent1"/>
                </a:solidFill>
              </a:rPr>
              <a:t>Picture of Jacob</a:t>
            </a:r>
          </a:p>
          <a:p>
            <a:endParaRPr lang="en-US" sz="2400" b="1" u="sng" dirty="0">
              <a:solidFill>
                <a:schemeClr val="accent1"/>
              </a:solidFill>
            </a:endParaRPr>
          </a:p>
        </p:txBody>
      </p:sp>
      <p:sp>
        <p:nvSpPr>
          <p:cNvPr id="7" name="Rectangle 6">
            <a:extLst>
              <a:ext uri="{FF2B5EF4-FFF2-40B4-BE49-F238E27FC236}">
                <a16:creationId xmlns:a16="http://schemas.microsoft.com/office/drawing/2014/main" id="{41C59661-BEE7-AF40-9C72-C48F05FBFDDB}"/>
              </a:ext>
            </a:extLst>
          </p:cNvPr>
          <p:cNvSpPr/>
          <p:nvPr/>
        </p:nvSpPr>
        <p:spPr>
          <a:xfrm>
            <a:off x="6955951" y="275573"/>
            <a:ext cx="3451323" cy="35344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u="sng" dirty="0">
                <a:solidFill>
                  <a:schemeClr val="accent1"/>
                </a:solidFill>
              </a:rPr>
              <a:t>Picture of Lily</a:t>
            </a:r>
          </a:p>
          <a:p>
            <a:endParaRPr lang="en-US" sz="2400" b="1" u="sng" dirty="0">
              <a:solidFill>
                <a:schemeClr val="accent1"/>
              </a:solidFill>
            </a:endParaRPr>
          </a:p>
        </p:txBody>
      </p:sp>
      <p:sp>
        <p:nvSpPr>
          <p:cNvPr id="8" name="Rectangle 7">
            <a:extLst>
              <a:ext uri="{FF2B5EF4-FFF2-40B4-BE49-F238E27FC236}">
                <a16:creationId xmlns:a16="http://schemas.microsoft.com/office/drawing/2014/main" id="{63B5F711-3926-C747-97DB-14CD83016549}"/>
              </a:ext>
            </a:extLst>
          </p:cNvPr>
          <p:cNvSpPr/>
          <p:nvPr/>
        </p:nvSpPr>
        <p:spPr>
          <a:xfrm>
            <a:off x="838200" y="4138697"/>
            <a:ext cx="9762067" cy="24437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u="sng" dirty="0">
                <a:solidFill>
                  <a:schemeClr val="accent1"/>
                </a:solidFill>
              </a:rPr>
              <a:t>Text</a:t>
            </a:r>
          </a:p>
          <a:p>
            <a:r>
              <a:rPr lang="en-US" sz="2400" dirty="0">
                <a:solidFill>
                  <a:schemeClr val="accent1"/>
                </a:solidFill>
              </a:rPr>
              <a:t>-This will include images/Latin motifs?</a:t>
            </a:r>
          </a:p>
        </p:txBody>
      </p:sp>
    </p:spTree>
    <p:extLst>
      <p:ext uri="{BB962C8B-B14F-4D97-AF65-F5344CB8AC3E}">
        <p14:creationId xmlns:p14="http://schemas.microsoft.com/office/powerpoint/2010/main" val="390913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20</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(10A)</a:t>
            </a:r>
          </a:p>
        </p:txBody>
      </p:sp>
      <p:sp>
        <p:nvSpPr>
          <p:cNvPr id="6" name="Oval 5">
            <a:hlinkClick r:id="" action="ppaction://hlinkshowjump?jump=firstslide"/>
            <a:extLst>
              <a:ext uri="{FF2B5EF4-FFF2-40B4-BE49-F238E27FC236}">
                <a16:creationId xmlns:a16="http://schemas.microsoft.com/office/drawing/2014/main" id="{ED15656A-ECC4-D44E-9390-11B8FC4CDC90}"/>
              </a:ext>
            </a:extLst>
          </p:cNvPr>
          <p:cNvSpPr/>
          <p:nvPr/>
        </p:nvSpPr>
        <p:spPr>
          <a:xfrm>
            <a:off x="3069573" y="152094"/>
            <a:ext cx="1989117" cy="1962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Back to Profile* </a:t>
            </a:r>
          </a:p>
        </p:txBody>
      </p:sp>
      <p:sp>
        <p:nvSpPr>
          <p:cNvPr id="7" name="Oval 6">
            <a:hlinkClick r:id="" action="ppaction://hlinkshowjump?jump=firstslide"/>
            <a:extLst>
              <a:ext uri="{FF2B5EF4-FFF2-40B4-BE49-F238E27FC236}">
                <a16:creationId xmlns:a16="http://schemas.microsoft.com/office/drawing/2014/main" id="{53710EFC-018D-4542-AED6-53D8D2115D8B}"/>
              </a:ext>
            </a:extLst>
          </p:cNvPr>
          <p:cNvSpPr/>
          <p:nvPr/>
        </p:nvSpPr>
        <p:spPr>
          <a:xfrm>
            <a:off x="6621483" y="157653"/>
            <a:ext cx="1989117" cy="1962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Add a Teacher* </a:t>
            </a:r>
          </a:p>
        </p:txBody>
      </p:sp>
      <p:sp>
        <p:nvSpPr>
          <p:cNvPr id="8" name="Rectangle 7">
            <a:extLst>
              <a:ext uri="{FF2B5EF4-FFF2-40B4-BE49-F238E27FC236}">
                <a16:creationId xmlns:a16="http://schemas.microsoft.com/office/drawing/2014/main" id="{6442E2BF-3E4D-7043-A36C-A93C665C2F6A}"/>
              </a:ext>
            </a:extLst>
          </p:cNvPr>
          <p:cNvSpPr/>
          <p:nvPr/>
        </p:nvSpPr>
        <p:spPr>
          <a:xfrm>
            <a:off x="626534" y="2336800"/>
            <a:ext cx="3572934" cy="3981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 Name</a:t>
            </a:r>
          </a:p>
        </p:txBody>
      </p:sp>
      <p:sp>
        <p:nvSpPr>
          <p:cNvPr id="9" name="Rectangle 8">
            <a:extLst>
              <a:ext uri="{FF2B5EF4-FFF2-40B4-BE49-F238E27FC236}">
                <a16:creationId xmlns:a16="http://schemas.microsoft.com/office/drawing/2014/main" id="{10FB482A-3347-EC41-90FA-4573833CEA57}"/>
              </a:ext>
            </a:extLst>
          </p:cNvPr>
          <p:cNvSpPr/>
          <p:nvPr/>
        </p:nvSpPr>
        <p:spPr>
          <a:xfrm>
            <a:off x="4309533" y="2336800"/>
            <a:ext cx="3572934" cy="3981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 Email</a:t>
            </a:r>
          </a:p>
        </p:txBody>
      </p:sp>
      <p:sp>
        <p:nvSpPr>
          <p:cNvPr id="10" name="Rectangle 9">
            <a:extLst>
              <a:ext uri="{FF2B5EF4-FFF2-40B4-BE49-F238E27FC236}">
                <a16:creationId xmlns:a16="http://schemas.microsoft.com/office/drawing/2014/main" id="{FAC1F0A4-F8AB-0940-A3F0-11335631DC9C}"/>
              </a:ext>
            </a:extLst>
          </p:cNvPr>
          <p:cNvSpPr/>
          <p:nvPr/>
        </p:nvSpPr>
        <p:spPr>
          <a:xfrm>
            <a:off x="7992532" y="2329494"/>
            <a:ext cx="3572934" cy="3981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sessions they have booked this academic year (reset Sept.1</a:t>
            </a:r>
            <a:r>
              <a:rPr lang="en-US" baseline="30000" dirty="0"/>
              <a:t>st</a:t>
            </a:r>
            <a:r>
              <a:rPr lang="en-US" dirty="0"/>
              <a:t>)</a:t>
            </a:r>
          </a:p>
        </p:txBody>
      </p:sp>
    </p:spTree>
    <p:extLst>
      <p:ext uri="{BB962C8B-B14F-4D97-AF65-F5344CB8AC3E}">
        <p14:creationId xmlns:p14="http://schemas.microsoft.com/office/powerpoint/2010/main" val="1834191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21</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(10B)</a:t>
            </a:r>
          </a:p>
        </p:txBody>
      </p:sp>
      <p:sp>
        <p:nvSpPr>
          <p:cNvPr id="6" name="Oval 5">
            <a:hlinkClick r:id="" action="ppaction://hlinkshowjump?jump=firstslide"/>
            <a:extLst>
              <a:ext uri="{FF2B5EF4-FFF2-40B4-BE49-F238E27FC236}">
                <a16:creationId xmlns:a16="http://schemas.microsoft.com/office/drawing/2014/main" id="{E097F1C0-1249-A140-AF14-1F8E099855A5}"/>
              </a:ext>
            </a:extLst>
          </p:cNvPr>
          <p:cNvSpPr/>
          <p:nvPr/>
        </p:nvSpPr>
        <p:spPr>
          <a:xfrm>
            <a:off x="3069573" y="152094"/>
            <a:ext cx="1989117" cy="1962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Back to Profile* </a:t>
            </a:r>
          </a:p>
        </p:txBody>
      </p:sp>
      <p:sp>
        <p:nvSpPr>
          <p:cNvPr id="7" name="Oval 6">
            <a:hlinkClick r:id="" action="ppaction://hlinkshowjump?jump=firstslide"/>
            <a:extLst>
              <a:ext uri="{FF2B5EF4-FFF2-40B4-BE49-F238E27FC236}">
                <a16:creationId xmlns:a16="http://schemas.microsoft.com/office/drawing/2014/main" id="{550C6728-46C0-C741-BB28-8A9CE440D463}"/>
              </a:ext>
            </a:extLst>
          </p:cNvPr>
          <p:cNvSpPr/>
          <p:nvPr/>
        </p:nvSpPr>
        <p:spPr>
          <a:xfrm>
            <a:off x="6621483" y="157653"/>
            <a:ext cx="1989117" cy="1962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Add a Pupil* </a:t>
            </a:r>
          </a:p>
        </p:txBody>
      </p:sp>
      <p:sp>
        <p:nvSpPr>
          <p:cNvPr id="8" name="Rectangle 7">
            <a:extLst>
              <a:ext uri="{FF2B5EF4-FFF2-40B4-BE49-F238E27FC236}">
                <a16:creationId xmlns:a16="http://schemas.microsoft.com/office/drawing/2014/main" id="{23282826-B10B-FC47-BB3A-2198C5E22224}"/>
              </a:ext>
            </a:extLst>
          </p:cNvPr>
          <p:cNvSpPr/>
          <p:nvPr/>
        </p:nvSpPr>
        <p:spPr>
          <a:xfrm>
            <a:off x="626534" y="2336800"/>
            <a:ext cx="3572934" cy="3981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Pupil Name &amp; School Year</a:t>
            </a:r>
          </a:p>
        </p:txBody>
      </p:sp>
      <p:sp>
        <p:nvSpPr>
          <p:cNvPr id="9" name="Rectangle 8">
            <a:extLst>
              <a:ext uri="{FF2B5EF4-FFF2-40B4-BE49-F238E27FC236}">
                <a16:creationId xmlns:a16="http://schemas.microsoft.com/office/drawing/2014/main" id="{EF3440F6-3747-5844-B78F-DF3119396EFE}"/>
              </a:ext>
            </a:extLst>
          </p:cNvPr>
          <p:cNvSpPr/>
          <p:nvPr/>
        </p:nvSpPr>
        <p:spPr>
          <a:xfrm>
            <a:off x="4309533" y="2336800"/>
            <a:ext cx="3572934" cy="3981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Pupil Email</a:t>
            </a:r>
          </a:p>
        </p:txBody>
      </p:sp>
      <p:sp>
        <p:nvSpPr>
          <p:cNvPr id="10" name="Rectangle 9">
            <a:extLst>
              <a:ext uri="{FF2B5EF4-FFF2-40B4-BE49-F238E27FC236}">
                <a16:creationId xmlns:a16="http://schemas.microsoft.com/office/drawing/2014/main" id="{B23020D2-F230-F34F-8BC9-4FD217553DDF}"/>
              </a:ext>
            </a:extLst>
          </p:cNvPr>
          <p:cNvSpPr/>
          <p:nvPr/>
        </p:nvSpPr>
        <p:spPr>
          <a:xfrm>
            <a:off x="7992532" y="2329494"/>
            <a:ext cx="3572934" cy="3981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sessions they have had on progressio?</a:t>
            </a:r>
          </a:p>
        </p:txBody>
      </p:sp>
    </p:spTree>
    <p:extLst>
      <p:ext uri="{BB962C8B-B14F-4D97-AF65-F5344CB8AC3E}">
        <p14:creationId xmlns:p14="http://schemas.microsoft.com/office/powerpoint/2010/main" val="305102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FEFBE4-5244-374A-ACA2-CD427710DBC3}"/>
              </a:ext>
            </a:extLst>
          </p:cNvPr>
          <p:cNvSpPr/>
          <p:nvPr/>
        </p:nvSpPr>
        <p:spPr>
          <a:xfrm>
            <a:off x="2109355" y="539546"/>
            <a:ext cx="4432835" cy="675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Lessons Purchased by My School</a:t>
            </a:r>
          </a:p>
        </p:txBody>
      </p:sp>
      <p:sp>
        <p:nvSpPr>
          <p:cNvPr id="5" name="Rectangle 4">
            <a:extLst>
              <a:ext uri="{FF2B5EF4-FFF2-40B4-BE49-F238E27FC236}">
                <a16:creationId xmlns:a16="http://schemas.microsoft.com/office/drawing/2014/main" id="{B9D2F059-35C1-D644-BBEB-DB156B079D41}"/>
              </a:ext>
            </a:extLst>
          </p:cNvPr>
          <p:cNvSpPr/>
          <p:nvPr/>
        </p:nvSpPr>
        <p:spPr>
          <a:xfrm>
            <a:off x="6820068" y="539546"/>
            <a:ext cx="4432835" cy="67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Lessons Purchased by the Community </a:t>
            </a:r>
          </a:p>
        </p:txBody>
      </p:sp>
      <p:sp>
        <p:nvSpPr>
          <p:cNvPr id="7" name="Rectangle 6">
            <a:extLst>
              <a:ext uri="{FF2B5EF4-FFF2-40B4-BE49-F238E27FC236}">
                <a16:creationId xmlns:a16="http://schemas.microsoft.com/office/drawing/2014/main" id="{0F79F8D9-D374-C147-B61E-62FBB6C40B0F}"/>
              </a:ext>
            </a:extLst>
          </p:cNvPr>
          <p:cNvSpPr/>
          <p:nvPr/>
        </p:nvSpPr>
        <p:spPr>
          <a:xfrm>
            <a:off x="2121881" y="1405820"/>
            <a:ext cx="4432835" cy="49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lessons left</a:t>
            </a:r>
          </a:p>
          <a:p>
            <a:pPr algn="ctr"/>
            <a:r>
              <a:rPr lang="en-US" dirty="0"/>
              <a:t>Amount spent</a:t>
            </a:r>
          </a:p>
          <a:p>
            <a:pPr algn="ctr"/>
            <a:r>
              <a:rPr lang="en-US" dirty="0"/>
              <a:t>-??</a:t>
            </a:r>
          </a:p>
        </p:txBody>
      </p:sp>
      <p:sp>
        <p:nvSpPr>
          <p:cNvPr id="8" name="Rectangle 7">
            <a:extLst>
              <a:ext uri="{FF2B5EF4-FFF2-40B4-BE49-F238E27FC236}">
                <a16:creationId xmlns:a16="http://schemas.microsoft.com/office/drawing/2014/main" id="{3BE75B4F-4D9D-634D-BD95-11C00172B6EC}"/>
              </a:ext>
            </a:extLst>
          </p:cNvPr>
          <p:cNvSpPr/>
          <p:nvPr/>
        </p:nvSpPr>
        <p:spPr>
          <a:xfrm>
            <a:off x="6820067" y="1405820"/>
            <a:ext cx="4432836" cy="491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lessons left</a:t>
            </a:r>
          </a:p>
          <a:p>
            <a:pPr algn="ctr"/>
            <a:r>
              <a:rPr lang="en-US" dirty="0"/>
              <a:t>Amount spent</a:t>
            </a:r>
          </a:p>
          <a:p>
            <a:pPr algn="ctr"/>
            <a:r>
              <a:rPr lang="en-US" dirty="0"/>
              <a:t>-??</a:t>
            </a:r>
          </a:p>
        </p:txBody>
      </p:sp>
      <p:sp>
        <p:nvSpPr>
          <p:cNvPr id="2" name="Slide Number Placeholder 1">
            <a:extLst>
              <a:ext uri="{FF2B5EF4-FFF2-40B4-BE49-F238E27FC236}">
                <a16:creationId xmlns:a16="http://schemas.microsoft.com/office/drawing/2014/main" id="{E5B6EB49-A5D1-7C44-91A5-819D71096D4E}"/>
              </a:ext>
            </a:extLst>
          </p:cNvPr>
          <p:cNvSpPr>
            <a:spLocks noGrp="1"/>
          </p:cNvSpPr>
          <p:nvPr>
            <p:ph type="sldNum" sz="quarter" idx="12"/>
          </p:nvPr>
        </p:nvSpPr>
        <p:spPr/>
        <p:txBody>
          <a:bodyPr/>
          <a:lstStyle/>
          <a:p>
            <a:fld id="{33E8E9CE-3103-3B43-84D5-19882EA37ECB}" type="slidenum">
              <a:rPr lang="en-US" smtClean="0"/>
              <a:t>22</a:t>
            </a:fld>
            <a:endParaRPr lang="en-US"/>
          </a:p>
        </p:txBody>
      </p:sp>
      <p:sp>
        <p:nvSpPr>
          <p:cNvPr id="9" name="Oval 8">
            <a:hlinkClick r:id="rId3" action="ppaction://hlinksldjump"/>
            <a:extLst>
              <a:ext uri="{FF2B5EF4-FFF2-40B4-BE49-F238E27FC236}">
                <a16:creationId xmlns:a16="http://schemas.microsoft.com/office/drawing/2014/main" id="{262F4814-77F9-804E-8F5F-6DF8EEBD80E0}"/>
              </a:ext>
            </a:extLst>
          </p:cNvPr>
          <p:cNvSpPr/>
          <p:nvPr/>
        </p:nvSpPr>
        <p:spPr>
          <a:xfrm>
            <a:off x="120239" y="1405819"/>
            <a:ext cx="1883926" cy="1867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Return to profile* </a:t>
            </a:r>
          </a:p>
        </p:txBody>
      </p:sp>
      <p:sp>
        <p:nvSpPr>
          <p:cNvPr id="3" name="Rectangle 2">
            <a:extLst>
              <a:ext uri="{FF2B5EF4-FFF2-40B4-BE49-F238E27FC236}">
                <a16:creationId xmlns:a16="http://schemas.microsoft.com/office/drawing/2014/main" id="{D3A4ACC3-316B-CA42-BFD9-53E7E08C0E82}"/>
              </a:ext>
            </a:extLst>
          </p:cNvPr>
          <p:cNvSpPr/>
          <p:nvPr/>
        </p:nvSpPr>
        <p:spPr>
          <a:xfrm>
            <a:off x="120238" y="162838"/>
            <a:ext cx="1883926" cy="1052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(11)</a:t>
            </a:r>
          </a:p>
        </p:txBody>
      </p:sp>
    </p:spTree>
    <p:extLst>
      <p:ext uri="{BB962C8B-B14F-4D97-AF65-F5344CB8AC3E}">
        <p14:creationId xmlns:p14="http://schemas.microsoft.com/office/powerpoint/2010/main" val="401964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23</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(13)</a:t>
            </a:r>
          </a:p>
        </p:txBody>
      </p:sp>
      <p:sp>
        <p:nvSpPr>
          <p:cNvPr id="6" name="Rectangle 5">
            <a:extLst>
              <a:ext uri="{FF2B5EF4-FFF2-40B4-BE49-F238E27FC236}">
                <a16:creationId xmlns:a16="http://schemas.microsoft.com/office/drawing/2014/main" id="{E271D50B-6758-DF47-B807-C376C304EB2E}"/>
              </a:ext>
            </a:extLst>
          </p:cNvPr>
          <p:cNvSpPr/>
          <p:nvPr/>
        </p:nvSpPr>
        <p:spPr>
          <a:xfrm>
            <a:off x="1303052" y="1737039"/>
            <a:ext cx="9697453" cy="2128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7" name="Rectangle 6">
            <a:extLst>
              <a:ext uri="{FF2B5EF4-FFF2-40B4-BE49-F238E27FC236}">
                <a16:creationId xmlns:a16="http://schemas.microsoft.com/office/drawing/2014/main" id="{F486171B-187E-AD45-B955-5F7D74CA8386}"/>
              </a:ext>
            </a:extLst>
          </p:cNvPr>
          <p:cNvSpPr/>
          <p:nvPr/>
        </p:nvSpPr>
        <p:spPr>
          <a:xfrm>
            <a:off x="1627905" y="1874651"/>
            <a:ext cx="2528888" cy="466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SUBJECT</a:t>
            </a:r>
          </a:p>
        </p:txBody>
      </p:sp>
      <p:sp>
        <p:nvSpPr>
          <p:cNvPr id="8" name="Rectangle 7">
            <a:extLst>
              <a:ext uri="{FF2B5EF4-FFF2-40B4-BE49-F238E27FC236}">
                <a16:creationId xmlns:a16="http://schemas.microsoft.com/office/drawing/2014/main" id="{48C755AB-88B4-6D4F-91FF-63C37D727788}"/>
              </a:ext>
            </a:extLst>
          </p:cNvPr>
          <p:cNvSpPr/>
          <p:nvPr/>
        </p:nvSpPr>
        <p:spPr>
          <a:xfrm>
            <a:off x="1627905" y="2636921"/>
            <a:ext cx="2528888" cy="466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LEVEL</a:t>
            </a:r>
          </a:p>
        </p:txBody>
      </p:sp>
      <p:sp>
        <p:nvSpPr>
          <p:cNvPr id="9" name="Rectangle 8">
            <a:extLst>
              <a:ext uri="{FF2B5EF4-FFF2-40B4-BE49-F238E27FC236}">
                <a16:creationId xmlns:a16="http://schemas.microsoft.com/office/drawing/2014/main" id="{EC5ADE26-27BC-834A-965C-7D3C52EF25E4}"/>
              </a:ext>
            </a:extLst>
          </p:cNvPr>
          <p:cNvSpPr/>
          <p:nvPr/>
        </p:nvSpPr>
        <p:spPr>
          <a:xfrm>
            <a:off x="4642568" y="1874651"/>
            <a:ext cx="2900362" cy="466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GENDER PREFERENCE</a:t>
            </a:r>
          </a:p>
        </p:txBody>
      </p:sp>
      <p:sp>
        <p:nvSpPr>
          <p:cNvPr id="12" name="Rectangle 11">
            <a:extLst>
              <a:ext uri="{FF2B5EF4-FFF2-40B4-BE49-F238E27FC236}">
                <a16:creationId xmlns:a16="http://schemas.microsoft.com/office/drawing/2014/main" id="{DD10C122-714A-B84E-9682-56CEB3381E05}"/>
              </a:ext>
            </a:extLst>
          </p:cNvPr>
          <p:cNvSpPr/>
          <p:nvPr/>
        </p:nvSpPr>
        <p:spPr>
          <a:xfrm>
            <a:off x="7821537" y="1874651"/>
            <a:ext cx="2900361" cy="18522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accent1"/>
                </a:solidFill>
              </a:rPr>
              <a:t>AIMS (select as many as you’d like):</a:t>
            </a:r>
            <a:endParaRPr lang="en-US" sz="900" b="1" dirty="0">
              <a:solidFill>
                <a:schemeClr val="accent1"/>
              </a:solidFill>
            </a:endParaRPr>
          </a:p>
          <a:p>
            <a:r>
              <a:rPr lang="en-US" sz="1400" b="1" dirty="0">
                <a:solidFill>
                  <a:schemeClr val="accent1"/>
                </a:solidFill>
              </a:rPr>
              <a:t>Improve examination grades</a:t>
            </a:r>
          </a:p>
          <a:p>
            <a:r>
              <a:rPr lang="en-US" sz="1400" b="1" dirty="0">
                <a:solidFill>
                  <a:schemeClr val="accent1"/>
                </a:solidFill>
              </a:rPr>
              <a:t>Practise &amp; Mark examination questions</a:t>
            </a:r>
          </a:p>
          <a:p>
            <a:r>
              <a:rPr lang="en-US" sz="1400" b="1" dirty="0">
                <a:solidFill>
                  <a:schemeClr val="accent1"/>
                </a:solidFill>
              </a:rPr>
              <a:t>Build confidence</a:t>
            </a:r>
          </a:p>
          <a:p>
            <a:r>
              <a:rPr lang="en-US" sz="1400" b="1" dirty="0">
                <a:solidFill>
                  <a:schemeClr val="accent1"/>
                </a:solidFill>
              </a:rPr>
              <a:t>Catch-up missed content</a:t>
            </a:r>
          </a:p>
          <a:p>
            <a:r>
              <a:rPr lang="en-US" sz="1400" b="1" dirty="0">
                <a:solidFill>
                  <a:schemeClr val="accent1"/>
                </a:solidFill>
              </a:rPr>
              <a:t>Other</a:t>
            </a:r>
          </a:p>
          <a:p>
            <a:endParaRPr lang="en-US" sz="1400" b="1" dirty="0">
              <a:solidFill>
                <a:schemeClr val="accent1"/>
              </a:solidFill>
            </a:endParaRPr>
          </a:p>
        </p:txBody>
      </p:sp>
      <p:sp>
        <p:nvSpPr>
          <p:cNvPr id="15" name="Rectangle 14">
            <a:extLst>
              <a:ext uri="{FF2B5EF4-FFF2-40B4-BE49-F238E27FC236}">
                <a16:creationId xmlns:a16="http://schemas.microsoft.com/office/drawing/2014/main" id="{F1E0F865-5299-5344-89BD-48A937CC0A5C}"/>
              </a:ext>
            </a:extLst>
          </p:cNvPr>
          <p:cNvSpPr/>
          <p:nvPr/>
        </p:nvSpPr>
        <p:spPr>
          <a:xfrm>
            <a:off x="1303052" y="4155974"/>
            <a:ext cx="9697453" cy="220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a:t>Tutor Profile Summaries</a:t>
            </a:r>
          </a:p>
          <a:p>
            <a:r>
              <a:rPr lang="en-US" sz="3600" dirty="0"/>
              <a:t>-Click on them to be expanded to the full profile</a:t>
            </a:r>
          </a:p>
          <a:p>
            <a:endParaRPr lang="en-US" b="1" i="1" dirty="0"/>
          </a:p>
          <a:p>
            <a:endParaRPr lang="en-US" b="1" i="1" dirty="0"/>
          </a:p>
          <a:p>
            <a:endParaRPr lang="en-US" b="1" i="1" dirty="0"/>
          </a:p>
        </p:txBody>
      </p:sp>
    </p:spTree>
    <p:extLst>
      <p:ext uri="{BB962C8B-B14F-4D97-AF65-F5344CB8AC3E}">
        <p14:creationId xmlns:p14="http://schemas.microsoft.com/office/powerpoint/2010/main" val="232839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24</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(14)</a:t>
            </a:r>
          </a:p>
        </p:txBody>
      </p:sp>
      <p:sp>
        <p:nvSpPr>
          <p:cNvPr id="6" name="Rectangle 5">
            <a:extLst>
              <a:ext uri="{FF2B5EF4-FFF2-40B4-BE49-F238E27FC236}">
                <a16:creationId xmlns:a16="http://schemas.microsoft.com/office/drawing/2014/main" id="{E09F3872-FECD-034D-AECF-BCA20DF1202D}"/>
              </a:ext>
            </a:extLst>
          </p:cNvPr>
          <p:cNvSpPr/>
          <p:nvPr/>
        </p:nvSpPr>
        <p:spPr>
          <a:xfrm>
            <a:off x="3985490" y="933960"/>
            <a:ext cx="5140037" cy="44762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accent1"/>
                </a:solidFill>
              </a:rPr>
              <a:t>Ability to see the following things in a user-friendly manner:</a:t>
            </a:r>
          </a:p>
          <a:p>
            <a:pPr marL="228600" indent="-228600">
              <a:buAutoNum type="arabicParenBoth"/>
            </a:pPr>
            <a:r>
              <a:rPr lang="en-US" sz="2400" dirty="0">
                <a:solidFill>
                  <a:schemeClr val="accent1"/>
                </a:solidFill>
              </a:rPr>
              <a:t>Profile picture and name</a:t>
            </a:r>
          </a:p>
          <a:p>
            <a:pPr marL="228600" indent="-228600">
              <a:buAutoNum type="arabicParenBoth"/>
            </a:pPr>
            <a:r>
              <a:rPr lang="en-US" sz="2400" dirty="0">
                <a:solidFill>
                  <a:schemeClr val="accent1"/>
                </a:solidFill>
              </a:rPr>
              <a:t>University and </a:t>
            </a:r>
            <a:r>
              <a:rPr lang="en-US" sz="2400" dirty="0" err="1">
                <a:solidFill>
                  <a:schemeClr val="accent1"/>
                </a:solidFill>
              </a:rPr>
              <a:t>uni</a:t>
            </a:r>
            <a:r>
              <a:rPr lang="en-US" sz="2400" dirty="0">
                <a:solidFill>
                  <a:schemeClr val="accent1"/>
                </a:solidFill>
              </a:rPr>
              <a:t> subject</a:t>
            </a:r>
          </a:p>
          <a:p>
            <a:pPr marL="228600" indent="-228600">
              <a:buAutoNum type="arabicParenBoth"/>
            </a:pPr>
            <a:r>
              <a:rPr lang="en-US" sz="2400" dirty="0">
                <a:solidFill>
                  <a:schemeClr val="accent1"/>
                </a:solidFill>
              </a:rPr>
              <a:t>Price (only for private, not for schools)</a:t>
            </a:r>
          </a:p>
          <a:p>
            <a:pPr marL="228600" indent="-228600">
              <a:buAutoNum type="arabicParenBoth"/>
            </a:pPr>
            <a:r>
              <a:rPr lang="en-US" sz="2400" dirty="0">
                <a:solidFill>
                  <a:schemeClr val="accent1"/>
                </a:solidFill>
              </a:rPr>
              <a:t>Number of lessons tutored </a:t>
            </a:r>
          </a:p>
          <a:p>
            <a:pPr marL="228600" indent="-228600">
              <a:buAutoNum type="arabicParenBoth"/>
            </a:pPr>
            <a:r>
              <a:rPr lang="en-US" sz="2400" dirty="0">
                <a:solidFill>
                  <a:schemeClr val="accent1"/>
                </a:solidFill>
              </a:rPr>
              <a:t>How I Approach Tutoring</a:t>
            </a:r>
          </a:p>
          <a:p>
            <a:pPr marL="228600" indent="-228600">
              <a:buAutoNum type="arabicParenBoth"/>
            </a:pPr>
            <a:r>
              <a:rPr lang="en-US" sz="2400" dirty="0">
                <a:solidFill>
                  <a:schemeClr val="accent1"/>
                </a:solidFill>
              </a:rPr>
              <a:t>About Me</a:t>
            </a:r>
          </a:p>
          <a:p>
            <a:pPr marL="228600" indent="-228600">
              <a:buAutoNum type="arabicParenBoth"/>
            </a:pPr>
            <a:r>
              <a:rPr lang="en-US" sz="2400" dirty="0">
                <a:solidFill>
                  <a:schemeClr val="accent1"/>
                </a:solidFill>
              </a:rPr>
              <a:t>Ratings from parents (only private clients can leave ratings – both parents and pupils)</a:t>
            </a:r>
          </a:p>
        </p:txBody>
      </p:sp>
    </p:spTree>
    <p:extLst>
      <p:ext uri="{BB962C8B-B14F-4D97-AF65-F5344CB8AC3E}">
        <p14:creationId xmlns:p14="http://schemas.microsoft.com/office/powerpoint/2010/main" val="148772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3</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(1B)</a:t>
            </a:r>
          </a:p>
        </p:txBody>
      </p:sp>
      <p:sp>
        <p:nvSpPr>
          <p:cNvPr id="6" name="Rectangle 5">
            <a:extLst>
              <a:ext uri="{FF2B5EF4-FFF2-40B4-BE49-F238E27FC236}">
                <a16:creationId xmlns:a16="http://schemas.microsoft.com/office/drawing/2014/main" id="{A030DFED-C83D-AF49-A7C8-F0E42F9A1438}"/>
              </a:ext>
            </a:extLst>
          </p:cNvPr>
          <p:cNvSpPr/>
          <p:nvPr/>
        </p:nvSpPr>
        <p:spPr>
          <a:xfrm>
            <a:off x="3186545" y="363255"/>
            <a:ext cx="8617528" cy="214441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accent1"/>
              </a:solidFill>
            </a:endParaRPr>
          </a:p>
          <a:p>
            <a:endParaRPr lang="en-US" b="1" dirty="0">
              <a:solidFill>
                <a:schemeClr val="accent1"/>
              </a:solidFill>
            </a:endParaRPr>
          </a:p>
          <a:p>
            <a:r>
              <a:rPr lang="en-US" sz="2000" b="1" u="sng" dirty="0">
                <a:solidFill>
                  <a:schemeClr val="bg1"/>
                </a:solidFill>
              </a:rPr>
              <a:t>Why should you become a tutor?</a:t>
            </a:r>
          </a:p>
          <a:p>
            <a:r>
              <a:rPr lang="en-US" sz="2000" dirty="0">
                <a:solidFill>
                  <a:schemeClr val="bg1"/>
                </a:solidFill>
              </a:rPr>
              <a:t>Text about the benefits etc.</a:t>
            </a:r>
            <a:endParaRPr lang="en-US" sz="1600" dirty="0">
              <a:solidFill>
                <a:schemeClr val="bg1"/>
              </a:solidFill>
            </a:endParaRPr>
          </a:p>
          <a:p>
            <a:endParaRPr lang="en-US" sz="1600" dirty="0">
              <a:solidFill>
                <a:schemeClr val="accent1"/>
              </a:solidFill>
            </a:endParaRPr>
          </a:p>
          <a:p>
            <a:endParaRPr lang="en-US" sz="1600"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
        <p:nvSpPr>
          <p:cNvPr id="8" name="Rectangle 7">
            <a:extLst>
              <a:ext uri="{FF2B5EF4-FFF2-40B4-BE49-F238E27FC236}">
                <a16:creationId xmlns:a16="http://schemas.microsoft.com/office/drawing/2014/main" id="{60D92412-66A0-9D4E-A641-150BF342CB0F}"/>
              </a:ext>
            </a:extLst>
          </p:cNvPr>
          <p:cNvSpPr/>
          <p:nvPr/>
        </p:nvSpPr>
        <p:spPr>
          <a:xfrm>
            <a:off x="3186544" y="2692255"/>
            <a:ext cx="8617527" cy="3403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u="sng" dirty="0">
                <a:solidFill>
                  <a:schemeClr val="accent1"/>
                </a:solidFill>
              </a:rPr>
              <a:t>Fill in the Form:</a:t>
            </a:r>
          </a:p>
          <a:p>
            <a:endParaRPr lang="en-US" sz="2400" b="1" u="sng" dirty="0">
              <a:solidFill>
                <a:schemeClr val="accent1"/>
              </a:solidFill>
            </a:endParaRPr>
          </a:p>
          <a:p>
            <a:r>
              <a:rPr lang="en-US" sz="2400" dirty="0">
                <a:solidFill>
                  <a:schemeClr val="accent1"/>
                </a:solidFill>
              </a:rPr>
              <a:t>-A few questions for our records (these need to automatically go into GDPR compliant database &amp; we need to be notified on the admin email) (MATT)</a:t>
            </a:r>
          </a:p>
          <a:p>
            <a:r>
              <a:rPr lang="en-US" sz="2400" dirty="0">
                <a:solidFill>
                  <a:schemeClr val="accent1"/>
                </a:solidFill>
              </a:rPr>
              <a:t>-This then allows them to setup an inactive tutor profile that must be fully completed prior to interview (query on interview – MATT)</a:t>
            </a:r>
          </a:p>
          <a:p>
            <a:endParaRPr lang="en-US" sz="2400" b="1" u="sng" dirty="0">
              <a:solidFill>
                <a:schemeClr val="accent1"/>
              </a:solidFill>
            </a:endParaRPr>
          </a:p>
          <a:p>
            <a:endParaRPr lang="en-US" sz="2400" b="1" u="sng" dirty="0">
              <a:solidFill>
                <a:schemeClr val="accent1"/>
              </a:solidFill>
            </a:endParaRPr>
          </a:p>
        </p:txBody>
      </p:sp>
    </p:spTree>
    <p:extLst>
      <p:ext uri="{BB962C8B-B14F-4D97-AF65-F5344CB8AC3E}">
        <p14:creationId xmlns:p14="http://schemas.microsoft.com/office/powerpoint/2010/main" val="113353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C6C18F-7FAB-3A40-827E-42DF9E8A7F67}"/>
              </a:ext>
            </a:extLst>
          </p:cNvPr>
          <p:cNvSpPr/>
          <p:nvPr/>
        </p:nvSpPr>
        <p:spPr>
          <a:xfrm>
            <a:off x="517358" y="2530258"/>
            <a:ext cx="4331368" cy="3774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u="sng" dirty="0">
                <a:solidFill>
                  <a:schemeClr val="accent1"/>
                </a:solidFill>
              </a:rPr>
              <a:t>Upcoming Lessons:</a:t>
            </a:r>
          </a:p>
          <a:p>
            <a:endParaRPr lang="en-US" sz="2400" b="1" u="sng" dirty="0">
              <a:solidFill>
                <a:schemeClr val="accent1"/>
              </a:solidFill>
            </a:endParaRPr>
          </a:p>
          <a:p>
            <a:endParaRPr lang="en-US" sz="2400" b="1" u="sng" dirty="0">
              <a:solidFill>
                <a:schemeClr val="accent1"/>
              </a:solidFill>
            </a:endParaRPr>
          </a:p>
          <a:p>
            <a:endParaRPr lang="en-US" sz="2400" b="1" u="sng" dirty="0">
              <a:solidFill>
                <a:schemeClr val="accent1"/>
              </a:solidFill>
            </a:endParaRPr>
          </a:p>
        </p:txBody>
      </p:sp>
      <p:sp>
        <p:nvSpPr>
          <p:cNvPr id="6" name="Oval 5">
            <a:hlinkClick r:id="rId3" action="ppaction://hlinksldjump"/>
            <a:extLst>
              <a:ext uri="{FF2B5EF4-FFF2-40B4-BE49-F238E27FC236}">
                <a16:creationId xmlns:a16="http://schemas.microsoft.com/office/drawing/2014/main" id="{197B82D5-A25D-8849-9A97-0CA8C0517FEE}"/>
              </a:ext>
            </a:extLst>
          </p:cNvPr>
          <p:cNvSpPr/>
          <p:nvPr/>
        </p:nvSpPr>
        <p:spPr>
          <a:xfrm>
            <a:off x="3311943" y="882177"/>
            <a:ext cx="1729971" cy="1517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Past Lesson Summaries*</a:t>
            </a:r>
          </a:p>
        </p:txBody>
      </p:sp>
      <p:sp>
        <p:nvSpPr>
          <p:cNvPr id="7" name="Oval 6">
            <a:hlinkClick r:id="" action="ppaction://hlinkshowjump?jump=firstslide"/>
            <a:extLst>
              <a:ext uri="{FF2B5EF4-FFF2-40B4-BE49-F238E27FC236}">
                <a16:creationId xmlns:a16="http://schemas.microsoft.com/office/drawing/2014/main" id="{6A95A607-365F-FD40-9FC3-464C9445C79E}"/>
              </a:ext>
            </a:extLst>
          </p:cNvPr>
          <p:cNvSpPr/>
          <p:nvPr/>
        </p:nvSpPr>
        <p:spPr>
          <a:xfrm>
            <a:off x="814611" y="936388"/>
            <a:ext cx="1527335" cy="1409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Logout*</a:t>
            </a:r>
          </a:p>
        </p:txBody>
      </p:sp>
      <p:sp>
        <p:nvSpPr>
          <p:cNvPr id="8" name="Rectangle 7">
            <a:extLst>
              <a:ext uri="{FF2B5EF4-FFF2-40B4-BE49-F238E27FC236}">
                <a16:creationId xmlns:a16="http://schemas.microsoft.com/office/drawing/2014/main" id="{E01EE5BE-132B-6D45-931D-9F1259D3B55D}"/>
              </a:ext>
            </a:extLst>
          </p:cNvPr>
          <p:cNvSpPr/>
          <p:nvPr/>
        </p:nvSpPr>
        <p:spPr>
          <a:xfrm>
            <a:off x="6638794" y="505326"/>
            <a:ext cx="3732757" cy="19119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JOIN LESSON*</a:t>
            </a:r>
          </a:p>
        </p:txBody>
      </p:sp>
      <p:sp>
        <p:nvSpPr>
          <p:cNvPr id="2" name="Slide Number Placeholder 1">
            <a:extLst>
              <a:ext uri="{FF2B5EF4-FFF2-40B4-BE49-F238E27FC236}">
                <a16:creationId xmlns:a16="http://schemas.microsoft.com/office/drawing/2014/main" id="{61C6BF32-FA5A-BB41-A115-4A11312A72FE}"/>
              </a:ext>
            </a:extLst>
          </p:cNvPr>
          <p:cNvSpPr>
            <a:spLocks noGrp="1"/>
          </p:cNvSpPr>
          <p:nvPr>
            <p:ph type="sldNum" sz="quarter" idx="12"/>
          </p:nvPr>
        </p:nvSpPr>
        <p:spPr/>
        <p:txBody>
          <a:bodyPr/>
          <a:lstStyle/>
          <a:p>
            <a:fld id="{33E8E9CE-3103-3B43-84D5-19882EA37ECB}" type="slidenum">
              <a:rPr lang="en-US" smtClean="0"/>
              <a:t>4</a:t>
            </a:fld>
            <a:endParaRPr lang="en-US"/>
          </a:p>
        </p:txBody>
      </p:sp>
      <p:sp>
        <p:nvSpPr>
          <p:cNvPr id="3" name="Rectangle 2">
            <a:extLst>
              <a:ext uri="{FF2B5EF4-FFF2-40B4-BE49-F238E27FC236}">
                <a16:creationId xmlns:a16="http://schemas.microsoft.com/office/drawing/2014/main" id="{875FC64C-6903-954C-8C22-4BCDC9DBF8EB}"/>
              </a:ext>
            </a:extLst>
          </p:cNvPr>
          <p:cNvSpPr/>
          <p:nvPr/>
        </p:nvSpPr>
        <p:spPr>
          <a:xfrm>
            <a:off x="5041914" y="2530258"/>
            <a:ext cx="6669922" cy="3774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accent1"/>
              </a:solidFill>
            </a:endParaRPr>
          </a:p>
          <a:p>
            <a:endParaRPr lang="en-US" sz="3600" b="1" dirty="0">
              <a:solidFill>
                <a:schemeClr val="accent1"/>
              </a:solidFill>
            </a:endParaRPr>
          </a:p>
          <a:p>
            <a:r>
              <a:rPr lang="en-US" sz="3600" b="1" dirty="0">
                <a:solidFill>
                  <a:schemeClr val="accent1"/>
                </a:solidFill>
              </a:rPr>
              <a:t>Messages</a:t>
            </a:r>
          </a:p>
          <a:p>
            <a:endParaRPr lang="en-US" sz="3600" b="1"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
        <p:nvSpPr>
          <p:cNvPr id="12" name="Rectangle 11">
            <a:extLst>
              <a:ext uri="{FF2B5EF4-FFF2-40B4-BE49-F238E27FC236}">
                <a16:creationId xmlns:a16="http://schemas.microsoft.com/office/drawing/2014/main" id="{4B2A6DCA-E373-914C-A226-914B66E3A8BC}"/>
              </a:ext>
            </a:extLst>
          </p:cNvPr>
          <p:cNvSpPr/>
          <p:nvPr/>
        </p:nvSpPr>
        <p:spPr>
          <a:xfrm>
            <a:off x="5235879" y="3319397"/>
            <a:ext cx="6117921" cy="801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ENGLISH </a:t>
            </a:r>
          </a:p>
          <a:p>
            <a:r>
              <a:rPr lang="en-US" dirty="0">
                <a:solidFill>
                  <a:schemeClr val="accent1"/>
                </a:solidFill>
              </a:rPr>
              <a:t>                 14</a:t>
            </a:r>
            <a:r>
              <a:rPr lang="en-US" baseline="30000" dirty="0">
                <a:solidFill>
                  <a:schemeClr val="accent1"/>
                </a:solidFill>
              </a:rPr>
              <a:t>th</a:t>
            </a:r>
            <a:r>
              <a:rPr lang="en-US" dirty="0">
                <a:solidFill>
                  <a:schemeClr val="accent1"/>
                </a:solidFill>
              </a:rPr>
              <a:t> Jan: Well done, Joe. That was an excellent lesson. </a:t>
            </a:r>
          </a:p>
        </p:txBody>
      </p:sp>
      <p:sp>
        <p:nvSpPr>
          <p:cNvPr id="13" name="Rectangle 12">
            <a:extLst>
              <a:ext uri="{FF2B5EF4-FFF2-40B4-BE49-F238E27FC236}">
                <a16:creationId xmlns:a16="http://schemas.microsoft.com/office/drawing/2014/main" id="{F68F8CC2-A741-6548-81E0-3AA104C326BF}"/>
              </a:ext>
            </a:extLst>
          </p:cNvPr>
          <p:cNvSpPr/>
          <p:nvPr/>
        </p:nvSpPr>
        <p:spPr>
          <a:xfrm>
            <a:off x="5235879" y="4440747"/>
            <a:ext cx="6117921" cy="795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MATHEMATICS</a:t>
            </a:r>
          </a:p>
          <a:p>
            <a:r>
              <a:rPr lang="en-US" dirty="0">
                <a:solidFill>
                  <a:schemeClr val="accent1"/>
                </a:solidFill>
              </a:rPr>
              <a:t>                   10</a:t>
            </a:r>
            <a:r>
              <a:rPr lang="en-US" baseline="30000" dirty="0">
                <a:solidFill>
                  <a:schemeClr val="accent1"/>
                </a:solidFill>
              </a:rPr>
              <a:t>th</a:t>
            </a:r>
            <a:r>
              <a:rPr lang="en-US" dirty="0">
                <a:solidFill>
                  <a:schemeClr val="accent1"/>
                </a:solidFill>
              </a:rPr>
              <a:t> Jan: I’ve sent through your past paper, Joe. </a:t>
            </a:r>
          </a:p>
        </p:txBody>
      </p:sp>
      <p:sp>
        <p:nvSpPr>
          <p:cNvPr id="14" name="Oval 13">
            <a:extLst>
              <a:ext uri="{FF2B5EF4-FFF2-40B4-BE49-F238E27FC236}">
                <a16:creationId xmlns:a16="http://schemas.microsoft.com/office/drawing/2014/main" id="{B7FCD261-BBD9-1E41-8C6C-D4347073B31A}"/>
              </a:ext>
            </a:extLst>
          </p:cNvPr>
          <p:cNvSpPr/>
          <p:nvPr/>
        </p:nvSpPr>
        <p:spPr>
          <a:xfrm>
            <a:off x="5423770" y="3377465"/>
            <a:ext cx="672230" cy="6855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LB</a:t>
            </a:r>
          </a:p>
        </p:txBody>
      </p:sp>
      <p:sp>
        <p:nvSpPr>
          <p:cNvPr id="15" name="Oval 14">
            <a:extLst>
              <a:ext uri="{FF2B5EF4-FFF2-40B4-BE49-F238E27FC236}">
                <a16:creationId xmlns:a16="http://schemas.microsoft.com/office/drawing/2014/main" id="{91F03DA2-4924-B94A-AC59-6D5EFFC28E39}"/>
              </a:ext>
            </a:extLst>
          </p:cNvPr>
          <p:cNvSpPr/>
          <p:nvPr/>
        </p:nvSpPr>
        <p:spPr>
          <a:xfrm>
            <a:off x="5423770" y="4490442"/>
            <a:ext cx="764088" cy="701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JM</a:t>
            </a:r>
          </a:p>
        </p:txBody>
      </p:sp>
      <p:sp>
        <p:nvSpPr>
          <p:cNvPr id="16" name="Rectangle 15">
            <a:extLst>
              <a:ext uri="{FF2B5EF4-FFF2-40B4-BE49-F238E27FC236}">
                <a16:creationId xmlns:a16="http://schemas.microsoft.com/office/drawing/2014/main" id="{BE87AEA8-FE9A-414B-8309-5FFC3F400608}"/>
              </a:ext>
            </a:extLst>
          </p:cNvPr>
          <p:cNvSpPr/>
          <p:nvPr/>
        </p:nvSpPr>
        <p:spPr>
          <a:xfrm>
            <a:off x="9670093" y="2680570"/>
            <a:ext cx="1954060" cy="5010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Archived Messages*</a:t>
            </a:r>
          </a:p>
        </p:txBody>
      </p:sp>
      <p:sp>
        <p:nvSpPr>
          <p:cNvPr id="17" name="Rectangle 16">
            <a:extLst>
              <a:ext uri="{FF2B5EF4-FFF2-40B4-BE49-F238E27FC236}">
                <a16:creationId xmlns:a16="http://schemas.microsoft.com/office/drawing/2014/main" id="{120A21BE-F1D5-9C4D-9E9E-A554EE70115E}"/>
              </a:ext>
            </a:extLst>
          </p:cNvPr>
          <p:cNvSpPr/>
          <p:nvPr/>
        </p:nvSpPr>
        <p:spPr>
          <a:xfrm>
            <a:off x="635564" y="3181611"/>
            <a:ext cx="4061142" cy="2893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accent1"/>
              </a:solidFill>
            </a:endParaRPr>
          </a:p>
        </p:txBody>
      </p:sp>
      <p:sp>
        <p:nvSpPr>
          <p:cNvPr id="18" name="Oval 17">
            <a:extLst>
              <a:ext uri="{FF2B5EF4-FFF2-40B4-BE49-F238E27FC236}">
                <a16:creationId xmlns:a16="http://schemas.microsoft.com/office/drawing/2014/main" id="{60D543FE-202D-A84B-B25E-8E9F70FC43A7}"/>
              </a:ext>
            </a:extLst>
          </p:cNvPr>
          <p:cNvSpPr/>
          <p:nvPr/>
        </p:nvSpPr>
        <p:spPr>
          <a:xfrm>
            <a:off x="838200" y="3319397"/>
            <a:ext cx="552189" cy="5887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solidFill>
            </a:endParaRPr>
          </a:p>
          <a:p>
            <a:pPr algn="ctr"/>
            <a:r>
              <a:rPr lang="en-US" sz="1400" b="1" dirty="0">
                <a:solidFill>
                  <a:schemeClr val="accent1"/>
                </a:solidFill>
              </a:rPr>
              <a:t>LB</a:t>
            </a:r>
            <a:r>
              <a:rPr lang="en-US" sz="1400" b="1" dirty="0"/>
              <a:t>LB</a:t>
            </a:r>
          </a:p>
        </p:txBody>
      </p:sp>
      <p:sp>
        <p:nvSpPr>
          <p:cNvPr id="19" name="Rectangle 18">
            <a:extLst>
              <a:ext uri="{FF2B5EF4-FFF2-40B4-BE49-F238E27FC236}">
                <a16:creationId xmlns:a16="http://schemas.microsoft.com/office/drawing/2014/main" id="{D5026190-B84A-1941-80AA-E11A643C9922}"/>
              </a:ext>
            </a:extLst>
          </p:cNvPr>
          <p:cNvSpPr/>
          <p:nvPr/>
        </p:nvSpPr>
        <p:spPr>
          <a:xfrm>
            <a:off x="1578279" y="3377465"/>
            <a:ext cx="2943617" cy="685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accent1"/>
                </a:solidFill>
              </a:rPr>
              <a:t>16</a:t>
            </a:r>
            <a:r>
              <a:rPr lang="en-US" baseline="30000" dirty="0">
                <a:solidFill>
                  <a:schemeClr val="accent1"/>
                </a:solidFill>
              </a:rPr>
              <a:t>th</a:t>
            </a:r>
            <a:r>
              <a:rPr lang="en-US" dirty="0">
                <a:solidFill>
                  <a:schemeClr val="accent1"/>
                </a:solidFill>
              </a:rPr>
              <a:t> January at 3:30pm – English Literature.</a:t>
            </a:r>
          </a:p>
        </p:txBody>
      </p:sp>
      <p:sp>
        <p:nvSpPr>
          <p:cNvPr id="20" name="Oval 19">
            <a:extLst>
              <a:ext uri="{FF2B5EF4-FFF2-40B4-BE49-F238E27FC236}">
                <a16:creationId xmlns:a16="http://schemas.microsoft.com/office/drawing/2014/main" id="{7BC7F1B8-9590-2944-9575-7AE10A424C58}"/>
              </a:ext>
            </a:extLst>
          </p:cNvPr>
          <p:cNvSpPr/>
          <p:nvPr/>
        </p:nvSpPr>
        <p:spPr>
          <a:xfrm>
            <a:off x="838200" y="4797468"/>
            <a:ext cx="552189" cy="5887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1"/>
                </a:solidFill>
              </a:rPr>
              <a:t>JM</a:t>
            </a:r>
          </a:p>
        </p:txBody>
      </p:sp>
      <p:sp>
        <p:nvSpPr>
          <p:cNvPr id="21" name="Rectangle 20">
            <a:extLst>
              <a:ext uri="{FF2B5EF4-FFF2-40B4-BE49-F238E27FC236}">
                <a16:creationId xmlns:a16="http://schemas.microsoft.com/office/drawing/2014/main" id="{B42E0568-2056-0A47-94E7-B75FA134E2C4}"/>
              </a:ext>
            </a:extLst>
          </p:cNvPr>
          <p:cNvSpPr/>
          <p:nvPr/>
        </p:nvSpPr>
        <p:spPr>
          <a:xfrm>
            <a:off x="1578279" y="4700663"/>
            <a:ext cx="2943617" cy="685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accent1"/>
                </a:solidFill>
              </a:rPr>
              <a:t>21</a:t>
            </a:r>
            <a:r>
              <a:rPr lang="en-US" baseline="30000" dirty="0">
                <a:solidFill>
                  <a:schemeClr val="accent1"/>
                </a:solidFill>
              </a:rPr>
              <a:t>st</a:t>
            </a:r>
            <a:r>
              <a:rPr lang="en-US" dirty="0">
                <a:solidFill>
                  <a:schemeClr val="accent1"/>
                </a:solidFill>
              </a:rPr>
              <a:t> January at 4:15pm  – Mathematics.</a:t>
            </a:r>
          </a:p>
        </p:txBody>
      </p:sp>
      <p:sp>
        <p:nvSpPr>
          <p:cNvPr id="22" name="Rectangle 21">
            <a:extLst>
              <a:ext uri="{FF2B5EF4-FFF2-40B4-BE49-F238E27FC236}">
                <a16:creationId xmlns:a16="http://schemas.microsoft.com/office/drawing/2014/main" id="{EC3D3848-CD3E-2245-B730-518B7BDC2115}"/>
              </a:ext>
            </a:extLst>
          </p:cNvPr>
          <p:cNvSpPr/>
          <p:nvPr/>
        </p:nvSpPr>
        <p:spPr>
          <a:xfrm>
            <a:off x="338203" y="250521"/>
            <a:ext cx="2843408" cy="538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(2)</a:t>
            </a:r>
          </a:p>
        </p:txBody>
      </p:sp>
    </p:spTree>
    <p:extLst>
      <p:ext uri="{BB962C8B-B14F-4D97-AF65-F5344CB8AC3E}">
        <p14:creationId xmlns:p14="http://schemas.microsoft.com/office/powerpoint/2010/main" val="100145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C6C18F-7FAB-3A40-827E-42DF9E8A7F67}"/>
              </a:ext>
            </a:extLst>
          </p:cNvPr>
          <p:cNvSpPr/>
          <p:nvPr/>
        </p:nvSpPr>
        <p:spPr>
          <a:xfrm>
            <a:off x="517358" y="2530258"/>
            <a:ext cx="4331368" cy="3774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u="sng" dirty="0">
                <a:solidFill>
                  <a:schemeClr val="accent1"/>
                </a:solidFill>
              </a:rPr>
              <a:t>Upcoming Lessons:</a:t>
            </a:r>
          </a:p>
          <a:p>
            <a:endParaRPr lang="en-US" sz="2400" b="1" u="sng" dirty="0">
              <a:solidFill>
                <a:schemeClr val="accent1"/>
              </a:solidFill>
            </a:endParaRPr>
          </a:p>
          <a:p>
            <a:endParaRPr lang="en-US" sz="2400" b="1" u="sng" dirty="0">
              <a:solidFill>
                <a:schemeClr val="accent1"/>
              </a:solidFill>
            </a:endParaRPr>
          </a:p>
          <a:p>
            <a:endParaRPr lang="en-US" sz="2400" b="1" u="sng" dirty="0">
              <a:solidFill>
                <a:schemeClr val="accent1"/>
              </a:solidFill>
            </a:endParaRPr>
          </a:p>
        </p:txBody>
      </p:sp>
      <p:sp>
        <p:nvSpPr>
          <p:cNvPr id="6" name="Oval 5">
            <a:hlinkClick r:id="rId3" action="ppaction://hlinksldjump"/>
            <a:extLst>
              <a:ext uri="{FF2B5EF4-FFF2-40B4-BE49-F238E27FC236}">
                <a16:creationId xmlns:a16="http://schemas.microsoft.com/office/drawing/2014/main" id="{197B82D5-A25D-8849-9A97-0CA8C0517FEE}"/>
              </a:ext>
            </a:extLst>
          </p:cNvPr>
          <p:cNvSpPr/>
          <p:nvPr/>
        </p:nvSpPr>
        <p:spPr>
          <a:xfrm>
            <a:off x="3311943" y="882177"/>
            <a:ext cx="1729971" cy="1517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Past Lesson Summaries*</a:t>
            </a:r>
          </a:p>
        </p:txBody>
      </p:sp>
      <p:sp>
        <p:nvSpPr>
          <p:cNvPr id="7" name="Oval 6">
            <a:hlinkClick r:id="" action="ppaction://hlinkshowjump?jump=firstslide"/>
            <a:extLst>
              <a:ext uri="{FF2B5EF4-FFF2-40B4-BE49-F238E27FC236}">
                <a16:creationId xmlns:a16="http://schemas.microsoft.com/office/drawing/2014/main" id="{6A95A607-365F-FD40-9FC3-464C9445C79E}"/>
              </a:ext>
            </a:extLst>
          </p:cNvPr>
          <p:cNvSpPr/>
          <p:nvPr/>
        </p:nvSpPr>
        <p:spPr>
          <a:xfrm>
            <a:off x="814611" y="936388"/>
            <a:ext cx="1527335" cy="1409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Logout*</a:t>
            </a:r>
          </a:p>
        </p:txBody>
      </p:sp>
      <p:sp>
        <p:nvSpPr>
          <p:cNvPr id="8" name="Rectangle 7">
            <a:extLst>
              <a:ext uri="{FF2B5EF4-FFF2-40B4-BE49-F238E27FC236}">
                <a16:creationId xmlns:a16="http://schemas.microsoft.com/office/drawing/2014/main" id="{E01EE5BE-132B-6D45-931D-9F1259D3B55D}"/>
              </a:ext>
            </a:extLst>
          </p:cNvPr>
          <p:cNvSpPr/>
          <p:nvPr/>
        </p:nvSpPr>
        <p:spPr>
          <a:xfrm>
            <a:off x="6638794" y="505326"/>
            <a:ext cx="3732757" cy="19119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JOIN LESSON*</a:t>
            </a:r>
          </a:p>
        </p:txBody>
      </p:sp>
      <p:sp>
        <p:nvSpPr>
          <p:cNvPr id="2" name="Slide Number Placeholder 1">
            <a:extLst>
              <a:ext uri="{FF2B5EF4-FFF2-40B4-BE49-F238E27FC236}">
                <a16:creationId xmlns:a16="http://schemas.microsoft.com/office/drawing/2014/main" id="{61C6BF32-FA5A-BB41-A115-4A11312A72FE}"/>
              </a:ext>
            </a:extLst>
          </p:cNvPr>
          <p:cNvSpPr>
            <a:spLocks noGrp="1"/>
          </p:cNvSpPr>
          <p:nvPr>
            <p:ph type="sldNum" sz="quarter" idx="12"/>
          </p:nvPr>
        </p:nvSpPr>
        <p:spPr/>
        <p:txBody>
          <a:bodyPr/>
          <a:lstStyle/>
          <a:p>
            <a:fld id="{33E8E9CE-3103-3B43-84D5-19882EA37ECB}" type="slidenum">
              <a:rPr lang="en-US" smtClean="0"/>
              <a:t>5</a:t>
            </a:fld>
            <a:endParaRPr lang="en-US"/>
          </a:p>
        </p:txBody>
      </p:sp>
      <p:sp>
        <p:nvSpPr>
          <p:cNvPr id="3" name="Rectangle 2">
            <a:extLst>
              <a:ext uri="{FF2B5EF4-FFF2-40B4-BE49-F238E27FC236}">
                <a16:creationId xmlns:a16="http://schemas.microsoft.com/office/drawing/2014/main" id="{875FC64C-6903-954C-8C22-4BCDC9DBF8EB}"/>
              </a:ext>
            </a:extLst>
          </p:cNvPr>
          <p:cNvSpPr/>
          <p:nvPr/>
        </p:nvSpPr>
        <p:spPr>
          <a:xfrm>
            <a:off x="5041914" y="2530258"/>
            <a:ext cx="6669922" cy="3774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accent1"/>
              </a:solidFill>
            </a:endParaRPr>
          </a:p>
          <a:p>
            <a:endParaRPr lang="en-US" sz="3600" b="1" dirty="0">
              <a:solidFill>
                <a:schemeClr val="accent1"/>
              </a:solidFill>
            </a:endParaRPr>
          </a:p>
          <a:p>
            <a:r>
              <a:rPr lang="en-US" sz="3600" b="1" dirty="0">
                <a:solidFill>
                  <a:schemeClr val="accent1"/>
                </a:solidFill>
              </a:rPr>
              <a:t>			Archived Messages</a:t>
            </a:r>
          </a:p>
          <a:p>
            <a:endParaRPr lang="en-US" sz="3600" b="1"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
        <p:nvSpPr>
          <p:cNvPr id="12" name="Rectangle 11">
            <a:extLst>
              <a:ext uri="{FF2B5EF4-FFF2-40B4-BE49-F238E27FC236}">
                <a16:creationId xmlns:a16="http://schemas.microsoft.com/office/drawing/2014/main" id="{4B2A6DCA-E373-914C-A226-914B66E3A8BC}"/>
              </a:ext>
            </a:extLst>
          </p:cNvPr>
          <p:cNvSpPr/>
          <p:nvPr/>
        </p:nvSpPr>
        <p:spPr>
          <a:xfrm>
            <a:off x="5235879" y="3319397"/>
            <a:ext cx="6117921" cy="801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ENGLISH</a:t>
            </a:r>
          </a:p>
          <a:p>
            <a:r>
              <a:rPr lang="en-US" dirty="0">
                <a:solidFill>
                  <a:schemeClr val="accent1"/>
                </a:solidFill>
              </a:rPr>
              <a:t>                 14</a:t>
            </a:r>
            <a:r>
              <a:rPr lang="en-US" baseline="30000" dirty="0">
                <a:solidFill>
                  <a:schemeClr val="accent1"/>
                </a:solidFill>
              </a:rPr>
              <a:t>th</a:t>
            </a:r>
            <a:r>
              <a:rPr lang="en-US" dirty="0">
                <a:solidFill>
                  <a:schemeClr val="accent1"/>
                </a:solidFill>
              </a:rPr>
              <a:t> Jan: Attached are the past exam papers :-)</a:t>
            </a:r>
          </a:p>
        </p:txBody>
      </p:sp>
      <p:sp>
        <p:nvSpPr>
          <p:cNvPr id="13" name="Rectangle 12">
            <a:extLst>
              <a:ext uri="{FF2B5EF4-FFF2-40B4-BE49-F238E27FC236}">
                <a16:creationId xmlns:a16="http://schemas.microsoft.com/office/drawing/2014/main" id="{F68F8CC2-A741-6548-81E0-3AA104C326BF}"/>
              </a:ext>
            </a:extLst>
          </p:cNvPr>
          <p:cNvSpPr/>
          <p:nvPr/>
        </p:nvSpPr>
        <p:spPr>
          <a:xfrm>
            <a:off x="5235879" y="4440747"/>
            <a:ext cx="6117921" cy="795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MATHEMATICS</a:t>
            </a:r>
          </a:p>
          <a:p>
            <a:r>
              <a:rPr lang="en-US" dirty="0">
                <a:solidFill>
                  <a:schemeClr val="accent1"/>
                </a:solidFill>
              </a:rPr>
              <a:t>                   10</a:t>
            </a:r>
            <a:r>
              <a:rPr lang="en-US" baseline="30000" dirty="0">
                <a:solidFill>
                  <a:schemeClr val="accent1"/>
                </a:solidFill>
              </a:rPr>
              <a:t>th</a:t>
            </a:r>
            <a:r>
              <a:rPr lang="en-US" dirty="0">
                <a:solidFill>
                  <a:schemeClr val="accent1"/>
                </a:solidFill>
              </a:rPr>
              <a:t> Jan: Good luck with your exams!</a:t>
            </a:r>
          </a:p>
        </p:txBody>
      </p:sp>
      <p:sp>
        <p:nvSpPr>
          <p:cNvPr id="14" name="Oval 13">
            <a:extLst>
              <a:ext uri="{FF2B5EF4-FFF2-40B4-BE49-F238E27FC236}">
                <a16:creationId xmlns:a16="http://schemas.microsoft.com/office/drawing/2014/main" id="{B7FCD261-BBD9-1E41-8C6C-D4347073B31A}"/>
              </a:ext>
            </a:extLst>
          </p:cNvPr>
          <p:cNvSpPr/>
          <p:nvPr/>
        </p:nvSpPr>
        <p:spPr>
          <a:xfrm>
            <a:off x="5423770" y="3377465"/>
            <a:ext cx="672230" cy="6855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EL</a:t>
            </a:r>
          </a:p>
        </p:txBody>
      </p:sp>
      <p:sp>
        <p:nvSpPr>
          <p:cNvPr id="15" name="Oval 14">
            <a:extLst>
              <a:ext uri="{FF2B5EF4-FFF2-40B4-BE49-F238E27FC236}">
                <a16:creationId xmlns:a16="http://schemas.microsoft.com/office/drawing/2014/main" id="{91F03DA2-4924-B94A-AC59-6D5EFFC28E39}"/>
              </a:ext>
            </a:extLst>
          </p:cNvPr>
          <p:cNvSpPr/>
          <p:nvPr/>
        </p:nvSpPr>
        <p:spPr>
          <a:xfrm>
            <a:off x="5423770" y="4490442"/>
            <a:ext cx="764088" cy="701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TG</a:t>
            </a:r>
          </a:p>
        </p:txBody>
      </p:sp>
      <p:sp>
        <p:nvSpPr>
          <p:cNvPr id="16" name="Rectangle 15">
            <a:extLst>
              <a:ext uri="{FF2B5EF4-FFF2-40B4-BE49-F238E27FC236}">
                <a16:creationId xmlns:a16="http://schemas.microsoft.com/office/drawing/2014/main" id="{BE87AEA8-FE9A-414B-8309-5FFC3F400608}"/>
              </a:ext>
            </a:extLst>
          </p:cNvPr>
          <p:cNvSpPr/>
          <p:nvPr/>
        </p:nvSpPr>
        <p:spPr>
          <a:xfrm>
            <a:off x="5210828" y="2658514"/>
            <a:ext cx="1954060" cy="5010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Return to Messages*</a:t>
            </a:r>
          </a:p>
        </p:txBody>
      </p:sp>
      <p:sp>
        <p:nvSpPr>
          <p:cNvPr id="17" name="Rectangle 16">
            <a:extLst>
              <a:ext uri="{FF2B5EF4-FFF2-40B4-BE49-F238E27FC236}">
                <a16:creationId xmlns:a16="http://schemas.microsoft.com/office/drawing/2014/main" id="{120A21BE-F1D5-9C4D-9E9E-A554EE70115E}"/>
              </a:ext>
            </a:extLst>
          </p:cNvPr>
          <p:cNvSpPr/>
          <p:nvPr/>
        </p:nvSpPr>
        <p:spPr>
          <a:xfrm>
            <a:off x="635564" y="3181611"/>
            <a:ext cx="4061142" cy="2893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accent1"/>
              </a:solidFill>
            </a:endParaRPr>
          </a:p>
        </p:txBody>
      </p:sp>
      <p:sp>
        <p:nvSpPr>
          <p:cNvPr id="18" name="Oval 17">
            <a:extLst>
              <a:ext uri="{FF2B5EF4-FFF2-40B4-BE49-F238E27FC236}">
                <a16:creationId xmlns:a16="http://schemas.microsoft.com/office/drawing/2014/main" id="{60D543FE-202D-A84B-B25E-8E9F70FC43A7}"/>
              </a:ext>
            </a:extLst>
          </p:cNvPr>
          <p:cNvSpPr/>
          <p:nvPr/>
        </p:nvSpPr>
        <p:spPr>
          <a:xfrm>
            <a:off x="838200" y="3319397"/>
            <a:ext cx="552189" cy="5887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solidFill>
            </a:endParaRPr>
          </a:p>
          <a:p>
            <a:pPr algn="ctr"/>
            <a:r>
              <a:rPr lang="en-US" sz="1400" b="1" dirty="0">
                <a:solidFill>
                  <a:schemeClr val="accent1"/>
                </a:solidFill>
              </a:rPr>
              <a:t>LB</a:t>
            </a:r>
            <a:r>
              <a:rPr lang="en-US" sz="1400" b="1" dirty="0"/>
              <a:t>LB</a:t>
            </a:r>
          </a:p>
        </p:txBody>
      </p:sp>
      <p:sp>
        <p:nvSpPr>
          <p:cNvPr id="19" name="Rectangle 18">
            <a:extLst>
              <a:ext uri="{FF2B5EF4-FFF2-40B4-BE49-F238E27FC236}">
                <a16:creationId xmlns:a16="http://schemas.microsoft.com/office/drawing/2014/main" id="{D5026190-B84A-1941-80AA-E11A643C9922}"/>
              </a:ext>
            </a:extLst>
          </p:cNvPr>
          <p:cNvSpPr/>
          <p:nvPr/>
        </p:nvSpPr>
        <p:spPr>
          <a:xfrm>
            <a:off x="1578279" y="3377465"/>
            <a:ext cx="2943617" cy="685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accent1"/>
                </a:solidFill>
              </a:rPr>
              <a:t>16</a:t>
            </a:r>
            <a:r>
              <a:rPr lang="en-US" baseline="30000" dirty="0">
                <a:solidFill>
                  <a:schemeClr val="accent1"/>
                </a:solidFill>
              </a:rPr>
              <a:t>th</a:t>
            </a:r>
            <a:r>
              <a:rPr lang="en-US" dirty="0">
                <a:solidFill>
                  <a:schemeClr val="accent1"/>
                </a:solidFill>
              </a:rPr>
              <a:t> January – English Literature.</a:t>
            </a:r>
          </a:p>
        </p:txBody>
      </p:sp>
      <p:sp>
        <p:nvSpPr>
          <p:cNvPr id="20" name="Oval 19">
            <a:extLst>
              <a:ext uri="{FF2B5EF4-FFF2-40B4-BE49-F238E27FC236}">
                <a16:creationId xmlns:a16="http://schemas.microsoft.com/office/drawing/2014/main" id="{7BC7F1B8-9590-2944-9575-7AE10A424C58}"/>
              </a:ext>
            </a:extLst>
          </p:cNvPr>
          <p:cNvSpPr/>
          <p:nvPr/>
        </p:nvSpPr>
        <p:spPr>
          <a:xfrm>
            <a:off x="838200" y="4797468"/>
            <a:ext cx="552189" cy="5887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1"/>
                </a:solidFill>
              </a:rPr>
              <a:t>JM</a:t>
            </a:r>
          </a:p>
        </p:txBody>
      </p:sp>
      <p:sp>
        <p:nvSpPr>
          <p:cNvPr id="21" name="Rectangle 20">
            <a:extLst>
              <a:ext uri="{FF2B5EF4-FFF2-40B4-BE49-F238E27FC236}">
                <a16:creationId xmlns:a16="http://schemas.microsoft.com/office/drawing/2014/main" id="{B42E0568-2056-0A47-94E7-B75FA134E2C4}"/>
              </a:ext>
            </a:extLst>
          </p:cNvPr>
          <p:cNvSpPr/>
          <p:nvPr/>
        </p:nvSpPr>
        <p:spPr>
          <a:xfrm>
            <a:off x="1578279" y="4700663"/>
            <a:ext cx="2943617" cy="685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accent1"/>
                </a:solidFill>
              </a:rPr>
              <a:t>21</a:t>
            </a:r>
            <a:r>
              <a:rPr lang="en-US" baseline="30000" dirty="0">
                <a:solidFill>
                  <a:schemeClr val="accent1"/>
                </a:solidFill>
              </a:rPr>
              <a:t>st</a:t>
            </a:r>
            <a:r>
              <a:rPr lang="en-US" dirty="0">
                <a:solidFill>
                  <a:schemeClr val="accent1"/>
                </a:solidFill>
              </a:rPr>
              <a:t> January – Mathematics.</a:t>
            </a:r>
          </a:p>
        </p:txBody>
      </p:sp>
      <p:sp>
        <p:nvSpPr>
          <p:cNvPr id="22" name="Rectangle 21">
            <a:extLst>
              <a:ext uri="{FF2B5EF4-FFF2-40B4-BE49-F238E27FC236}">
                <a16:creationId xmlns:a16="http://schemas.microsoft.com/office/drawing/2014/main" id="{EC3D3848-CD3E-2245-B730-518B7BDC2115}"/>
              </a:ext>
            </a:extLst>
          </p:cNvPr>
          <p:cNvSpPr/>
          <p:nvPr/>
        </p:nvSpPr>
        <p:spPr>
          <a:xfrm>
            <a:off x="338203" y="250521"/>
            <a:ext cx="2843408" cy="538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(2A)</a:t>
            </a:r>
          </a:p>
        </p:txBody>
      </p:sp>
    </p:spTree>
    <p:extLst>
      <p:ext uri="{BB962C8B-B14F-4D97-AF65-F5344CB8AC3E}">
        <p14:creationId xmlns:p14="http://schemas.microsoft.com/office/powerpoint/2010/main" val="68907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1C64A-85E8-004F-810A-BB61A5116328}"/>
              </a:ext>
            </a:extLst>
          </p:cNvPr>
          <p:cNvSpPr/>
          <p:nvPr/>
        </p:nvSpPr>
        <p:spPr>
          <a:xfrm>
            <a:off x="438412" y="2346157"/>
            <a:ext cx="3604200" cy="4090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Previous lessons:</a:t>
            </a:r>
          </a:p>
          <a:p>
            <a:r>
              <a:rPr lang="en-US" b="1" dirty="0">
                <a:solidFill>
                  <a:schemeClr val="accent1"/>
                </a:solidFill>
              </a:rPr>
              <a:t>EG…</a:t>
            </a: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dirty="0">
              <a:solidFill>
                <a:schemeClr val="accent1"/>
              </a:solidFill>
            </a:endParaRPr>
          </a:p>
        </p:txBody>
      </p:sp>
      <p:sp>
        <p:nvSpPr>
          <p:cNvPr id="5" name="Rectangle 4">
            <a:extLst>
              <a:ext uri="{FF2B5EF4-FFF2-40B4-BE49-F238E27FC236}">
                <a16:creationId xmlns:a16="http://schemas.microsoft.com/office/drawing/2014/main" id="{13C8BEE8-7B88-3347-B9E9-EC29A06D114B}"/>
              </a:ext>
            </a:extLst>
          </p:cNvPr>
          <p:cNvSpPr/>
          <p:nvPr/>
        </p:nvSpPr>
        <p:spPr>
          <a:xfrm>
            <a:off x="4305657" y="431241"/>
            <a:ext cx="7591926" cy="6051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t>LESSON REPORT </a:t>
            </a:r>
          </a:p>
          <a:p>
            <a:pPr algn="ctr"/>
            <a:endParaRPr lang="en-US" dirty="0"/>
          </a:p>
          <a:p>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endParaRPr lang="en-US" dirty="0"/>
          </a:p>
        </p:txBody>
      </p:sp>
      <p:sp>
        <p:nvSpPr>
          <p:cNvPr id="6" name="Oval 5">
            <a:hlinkClick r:id="rId3" action="ppaction://hlinksldjump"/>
            <a:extLst>
              <a:ext uri="{FF2B5EF4-FFF2-40B4-BE49-F238E27FC236}">
                <a16:creationId xmlns:a16="http://schemas.microsoft.com/office/drawing/2014/main" id="{B03A1F70-FACF-984B-8A94-96476CA435D8}"/>
              </a:ext>
            </a:extLst>
          </p:cNvPr>
          <p:cNvSpPr/>
          <p:nvPr/>
        </p:nvSpPr>
        <p:spPr>
          <a:xfrm>
            <a:off x="1916482" y="964504"/>
            <a:ext cx="1241432" cy="1198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Back to profile*</a:t>
            </a:r>
          </a:p>
        </p:txBody>
      </p:sp>
      <p:sp>
        <p:nvSpPr>
          <p:cNvPr id="2" name="Slide Number Placeholder 1">
            <a:extLst>
              <a:ext uri="{FF2B5EF4-FFF2-40B4-BE49-F238E27FC236}">
                <a16:creationId xmlns:a16="http://schemas.microsoft.com/office/drawing/2014/main" id="{0A625421-4F9C-504E-85F7-E567A2E01060}"/>
              </a:ext>
            </a:extLst>
          </p:cNvPr>
          <p:cNvSpPr>
            <a:spLocks noGrp="1"/>
          </p:cNvSpPr>
          <p:nvPr>
            <p:ph type="sldNum" sz="quarter" idx="12"/>
          </p:nvPr>
        </p:nvSpPr>
        <p:spPr/>
        <p:txBody>
          <a:bodyPr/>
          <a:lstStyle/>
          <a:p>
            <a:fld id="{33E8E9CE-3103-3B43-84D5-19882EA37ECB}" type="slidenum">
              <a:rPr lang="en-US" smtClean="0"/>
              <a:t>6</a:t>
            </a:fld>
            <a:endParaRPr lang="en-US"/>
          </a:p>
        </p:txBody>
      </p:sp>
      <p:sp>
        <p:nvSpPr>
          <p:cNvPr id="3" name="Rectangle 2">
            <a:extLst>
              <a:ext uri="{FF2B5EF4-FFF2-40B4-BE49-F238E27FC236}">
                <a16:creationId xmlns:a16="http://schemas.microsoft.com/office/drawing/2014/main" id="{39AB2614-17F9-D447-AA82-6FB22E7835FC}"/>
              </a:ext>
            </a:extLst>
          </p:cNvPr>
          <p:cNvSpPr/>
          <p:nvPr/>
        </p:nvSpPr>
        <p:spPr>
          <a:xfrm>
            <a:off x="558891" y="3056351"/>
            <a:ext cx="3382028" cy="11774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7" name="Oval 6">
            <a:extLst>
              <a:ext uri="{FF2B5EF4-FFF2-40B4-BE49-F238E27FC236}">
                <a16:creationId xmlns:a16="http://schemas.microsoft.com/office/drawing/2014/main" id="{5C3E27D2-A9C9-8E47-BCBA-F164B87D466F}"/>
              </a:ext>
            </a:extLst>
          </p:cNvPr>
          <p:cNvSpPr/>
          <p:nvPr/>
        </p:nvSpPr>
        <p:spPr>
          <a:xfrm>
            <a:off x="703783" y="3269293"/>
            <a:ext cx="601249" cy="7515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1"/>
                </a:solidFill>
              </a:rPr>
              <a:t>JM</a:t>
            </a:r>
          </a:p>
        </p:txBody>
      </p:sp>
      <p:sp>
        <p:nvSpPr>
          <p:cNvPr id="8" name="Rectangle 7">
            <a:extLst>
              <a:ext uri="{FF2B5EF4-FFF2-40B4-BE49-F238E27FC236}">
                <a16:creationId xmlns:a16="http://schemas.microsoft.com/office/drawing/2014/main" id="{604D7AB4-BE51-0244-ABDB-0E8205B14AF9}"/>
              </a:ext>
            </a:extLst>
          </p:cNvPr>
          <p:cNvSpPr/>
          <p:nvPr/>
        </p:nvSpPr>
        <p:spPr>
          <a:xfrm>
            <a:off x="1578279" y="3269293"/>
            <a:ext cx="2279737" cy="751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solidFill>
              </a:rPr>
              <a:t>16th January</a:t>
            </a:r>
          </a:p>
          <a:p>
            <a:r>
              <a:rPr lang="en-US" sz="1200" b="1" dirty="0">
                <a:solidFill>
                  <a:schemeClr val="accent1"/>
                </a:solidFill>
              </a:rPr>
              <a:t>Lesson with Jacob.</a:t>
            </a:r>
          </a:p>
          <a:p>
            <a:r>
              <a:rPr lang="en-US" sz="1200" b="1" dirty="0" err="1">
                <a:solidFill>
                  <a:schemeClr val="accent1"/>
                </a:solidFill>
              </a:rPr>
              <a:t>Maths</a:t>
            </a:r>
            <a:r>
              <a:rPr lang="en-US" sz="1200" b="1" dirty="0">
                <a:solidFill>
                  <a:schemeClr val="accent1"/>
                </a:solidFill>
              </a:rPr>
              <a:t> – Expanding Brackets.</a:t>
            </a:r>
          </a:p>
          <a:p>
            <a:endParaRPr lang="en-US" sz="1200" b="1" dirty="0">
              <a:solidFill>
                <a:schemeClr val="accent1"/>
              </a:solidFill>
            </a:endParaRPr>
          </a:p>
        </p:txBody>
      </p:sp>
      <p:sp>
        <p:nvSpPr>
          <p:cNvPr id="9" name="Rectangle 8">
            <a:extLst>
              <a:ext uri="{FF2B5EF4-FFF2-40B4-BE49-F238E27FC236}">
                <a16:creationId xmlns:a16="http://schemas.microsoft.com/office/drawing/2014/main" id="{1B1808E0-AFC5-CE45-B2FD-017B3C8DD1BD}"/>
              </a:ext>
            </a:extLst>
          </p:cNvPr>
          <p:cNvSpPr/>
          <p:nvPr/>
        </p:nvSpPr>
        <p:spPr>
          <a:xfrm>
            <a:off x="4534422" y="1122272"/>
            <a:ext cx="6819378" cy="31115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TUTOR: LILY B  </a:t>
            </a:r>
          </a:p>
          <a:p>
            <a:endParaRPr lang="en-US" b="1" dirty="0">
              <a:solidFill>
                <a:schemeClr val="accent1"/>
              </a:solidFill>
            </a:endParaRPr>
          </a:p>
          <a:p>
            <a:r>
              <a:rPr lang="en-US" b="1" dirty="0">
                <a:solidFill>
                  <a:schemeClr val="accent1"/>
                </a:solidFill>
              </a:rPr>
              <a:t>SUBJECT: ENGLISH LITERATURE, A CHRISTMAS CAROL</a:t>
            </a:r>
          </a:p>
          <a:p>
            <a:endParaRPr lang="en-US" b="1" dirty="0">
              <a:solidFill>
                <a:schemeClr val="accent1"/>
              </a:solidFill>
            </a:endParaRPr>
          </a:p>
          <a:p>
            <a:r>
              <a:rPr lang="en-US" b="1" dirty="0">
                <a:solidFill>
                  <a:schemeClr val="accent1"/>
                </a:solidFill>
              </a:rPr>
              <a:t>SUMMARY: In this lesson, we covered …</a:t>
            </a:r>
          </a:p>
          <a:p>
            <a:endParaRPr lang="en-US" b="1" dirty="0">
              <a:solidFill>
                <a:schemeClr val="accent1"/>
              </a:solidFill>
            </a:endParaRPr>
          </a:p>
          <a:p>
            <a:endParaRPr lang="en-US" b="1" dirty="0">
              <a:solidFill>
                <a:schemeClr val="accent1"/>
              </a:solidFill>
            </a:endParaRPr>
          </a:p>
          <a:p>
            <a:r>
              <a:rPr lang="en-US" b="1" dirty="0">
                <a:solidFill>
                  <a:schemeClr val="accent1"/>
                </a:solidFill>
              </a:rPr>
              <a:t>WHAT WENT WELL: Joe contributed well throughout the lesson…</a:t>
            </a:r>
          </a:p>
        </p:txBody>
      </p:sp>
      <p:sp>
        <p:nvSpPr>
          <p:cNvPr id="10" name="Rectangle 9">
            <a:extLst>
              <a:ext uri="{FF2B5EF4-FFF2-40B4-BE49-F238E27FC236}">
                <a16:creationId xmlns:a16="http://schemas.microsoft.com/office/drawing/2014/main" id="{08355615-F3EA-4D4A-B222-9D0893DC9DD0}"/>
              </a:ext>
            </a:extLst>
          </p:cNvPr>
          <p:cNvSpPr/>
          <p:nvPr/>
        </p:nvSpPr>
        <p:spPr>
          <a:xfrm>
            <a:off x="4534422" y="4521978"/>
            <a:ext cx="6819378" cy="1596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VIDEO RECORDING OF LESSON</a:t>
            </a:r>
          </a:p>
        </p:txBody>
      </p:sp>
      <p:sp>
        <p:nvSpPr>
          <p:cNvPr id="11" name="Oval 10">
            <a:extLst>
              <a:ext uri="{FF2B5EF4-FFF2-40B4-BE49-F238E27FC236}">
                <a16:creationId xmlns:a16="http://schemas.microsoft.com/office/drawing/2014/main" id="{AEF3E012-F772-4C40-BB20-0CD1F78565C0}"/>
              </a:ext>
            </a:extLst>
          </p:cNvPr>
          <p:cNvSpPr/>
          <p:nvPr/>
        </p:nvSpPr>
        <p:spPr>
          <a:xfrm>
            <a:off x="6096000" y="1206164"/>
            <a:ext cx="488515" cy="497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86C2EE-489B-424C-B0B1-1B3D4ED5A9CF}"/>
              </a:ext>
            </a:extLst>
          </p:cNvPr>
          <p:cNvSpPr/>
          <p:nvPr/>
        </p:nvSpPr>
        <p:spPr>
          <a:xfrm>
            <a:off x="438412" y="225468"/>
            <a:ext cx="2479886" cy="627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(3)</a:t>
            </a:r>
          </a:p>
        </p:txBody>
      </p:sp>
    </p:spTree>
    <p:extLst>
      <p:ext uri="{BB962C8B-B14F-4D97-AF65-F5344CB8AC3E}">
        <p14:creationId xmlns:p14="http://schemas.microsoft.com/office/powerpoint/2010/main" val="134615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hlinkClick r:id="" action="ppaction://hlinkshowjump?jump=firstslide"/>
            <a:extLst>
              <a:ext uri="{FF2B5EF4-FFF2-40B4-BE49-F238E27FC236}">
                <a16:creationId xmlns:a16="http://schemas.microsoft.com/office/drawing/2014/main" id="{F5123D7D-5897-4045-A704-81D3265E8763}"/>
              </a:ext>
            </a:extLst>
          </p:cNvPr>
          <p:cNvSpPr/>
          <p:nvPr/>
        </p:nvSpPr>
        <p:spPr>
          <a:xfrm>
            <a:off x="964121" y="1016092"/>
            <a:ext cx="1544463" cy="1399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Logout*</a:t>
            </a:r>
          </a:p>
        </p:txBody>
      </p:sp>
      <p:sp>
        <p:nvSpPr>
          <p:cNvPr id="5" name="Oval 4">
            <a:hlinkClick r:id="rId3" action="ppaction://hlinksldjump"/>
            <a:extLst>
              <a:ext uri="{FF2B5EF4-FFF2-40B4-BE49-F238E27FC236}">
                <a16:creationId xmlns:a16="http://schemas.microsoft.com/office/drawing/2014/main" id="{8BB071B3-7583-3949-BC77-33D9C21F5963}"/>
              </a:ext>
            </a:extLst>
          </p:cNvPr>
          <p:cNvSpPr/>
          <p:nvPr/>
        </p:nvSpPr>
        <p:spPr>
          <a:xfrm>
            <a:off x="3193647" y="1016092"/>
            <a:ext cx="1616346" cy="1399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Set availability*</a:t>
            </a:r>
          </a:p>
        </p:txBody>
      </p:sp>
      <p:sp>
        <p:nvSpPr>
          <p:cNvPr id="6" name="Oval 5">
            <a:hlinkClick r:id="" action="ppaction://hlinkshowjump?jump=firstslide"/>
            <a:extLst>
              <a:ext uri="{FF2B5EF4-FFF2-40B4-BE49-F238E27FC236}">
                <a16:creationId xmlns:a16="http://schemas.microsoft.com/office/drawing/2014/main" id="{C9C22254-6A3E-B741-8D69-79420EB32A05}"/>
              </a:ext>
            </a:extLst>
          </p:cNvPr>
          <p:cNvSpPr/>
          <p:nvPr/>
        </p:nvSpPr>
        <p:spPr>
          <a:xfrm>
            <a:off x="5392170" y="1016092"/>
            <a:ext cx="1497899" cy="1399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View past sessions &amp; invoices</a:t>
            </a:r>
            <a:r>
              <a:rPr lang="en-US" b="1" dirty="0"/>
              <a:t>*</a:t>
            </a:r>
          </a:p>
        </p:txBody>
      </p:sp>
      <p:sp>
        <p:nvSpPr>
          <p:cNvPr id="7" name="Oval 6">
            <a:hlinkClick r:id="" action="ppaction://hlinkshowjump?jump=firstslide"/>
            <a:extLst>
              <a:ext uri="{FF2B5EF4-FFF2-40B4-BE49-F238E27FC236}">
                <a16:creationId xmlns:a16="http://schemas.microsoft.com/office/drawing/2014/main" id="{7D7F52AE-C7AA-A841-BE52-67F17213AACE}"/>
              </a:ext>
            </a:extLst>
          </p:cNvPr>
          <p:cNvSpPr/>
          <p:nvPr/>
        </p:nvSpPr>
        <p:spPr>
          <a:xfrm>
            <a:off x="7888346" y="1016092"/>
            <a:ext cx="1497899" cy="1399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Edit profile*</a:t>
            </a:r>
          </a:p>
        </p:txBody>
      </p:sp>
      <p:sp>
        <p:nvSpPr>
          <p:cNvPr id="8" name="Rectangle 7">
            <a:extLst>
              <a:ext uri="{FF2B5EF4-FFF2-40B4-BE49-F238E27FC236}">
                <a16:creationId xmlns:a16="http://schemas.microsoft.com/office/drawing/2014/main" id="{C06A7406-5E4A-D646-836D-AA7AC4D0239B}"/>
              </a:ext>
            </a:extLst>
          </p:cNvPr>
          <p:cNvSpPr/>
          <p:nvPr/>
        </p:nvSpPr>
        <p:spPr>
          <a:xfrm>
            <a:off x="385011" y="2779295"/>
            <a:ext cx="4247147" cy="3693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u="sng" dirty="0">
                <a:solidFill>
                  <a:schemeClr val="accent1"/>
                </a:solidFill>
              </a:rPr>
              <a:t>Upcoming sessions</a:t>
            </a:r>
          </a:p>
          <a:p>
            <a:endParaRPr lang="en-US" b="1" dirty="0">
              <a:solidFill>
                <a:schemeClr val="accent1"/>
              </a:solidFill>
            </a:endParaRPr>
          </a:p>
          <a:p>
            <a:r>
              <a:rPr lang="en-US" dirty="0">
                <a:solidFill>
                  <a:schemeClr val="accent1"/>
                </a:solidFill>
              </a:rPr>
              <a:t>                  </a:t>
            </a:r>
          </a:p>
          <a:p>
            <a:r>
              <a:rPr lang="en-US" dirty="0">
                <a:solidFill>
                  <a:schemeClr val="accent1"/>
                </a:solidFill>
              </a:rPr>
              <a:t>                  </a:t>
            </a:r>
          </a:p>
          <a:p>
            <a:r>
              <a:rPr lang="en-US" dirty="0">
                <a:solidFill>
                  <a:schemeClr val="accent1"/>
                </a:solidFill>
              </a:rPr>
              <a:t>            </a:t>
            </a:r>
          </a:p>
          <a:p>
            <a:r>
              <a:rPr lang="en-US" dirty="0">
                <a:solidFill>
                  <a:schemeClr val="accent1"/>
                </a:solidFill>
                <a:sym typeface="Wingdings" pitchFamily="2" charset="2"/>
              </a:rPr>
              <a:t>ETC.</a:t>
            </a:r>
            <a:endParaRPr lang="en-US" dirty="0">
              <a:sym typeface="Wingdings" pitchFamily="2" charset="2"/>
            </a:endParaRPr>
          </a:p>
          <a:p>
            <a:endParaRPr lang="en-US" dirty="0">
              <a:sym typeface="Wingdings" pitchFamily="2" charset="2"/>
            </a:endParaRPr>
          </a:p>
          <a:p>
            <a:endParaRPr lang="en-US" dirty="0">
              <a:sym typeface="Wingdings" pitchFamily="2" charset="2"/>
            </a:endParaRPr>
          </a:p>
          <a:p>
            <a:endParaRPr lang="en-US" dirty="0">
              <a:sym typeface="Wingdings" pitchFamily="2" charset="2"/>
            </a:endParaRPr>
          </a:p>
          <a:p>
            <a:endParaRPr lang="en-US" dirty="0"/>
          </a:p>
        </p:txBody>
      </p:sp>
      <p:sp>
        <p:nvSpPr>
          <p:cNvPr id="9" name="Rectangle 8">
            <a:extLst>
              <a:ext uri="{FF2B5EF4-FFF2-40B4-BE49-F238E27FC236}">
                <a16:creationId xmlns:a16="http://schemas.microsoft.com/office/drawing/2014/main" id="{9DAF0851-0477-674F-B923-2113F6CD9FB5}"/>
              </a:ext>
            </a:extLst>
          </p:cNvPr>
          <p:cNvSpPr/>
          <p:nvPr/>
        </p:nvSpPr>
        <p:spPr>
          <a:xfrm>
            <a:off x="4904107" y="2779295"/>
            <a:ext cx="6978316" cy="3693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a:solidFill>
                  <a:schemeClr val="accent1"/>
                </a:solidFill>
              </a:rPr>
              <a:t>Messages:</a:t>
            </a:r>
          </a:p>
          <a:p>
            <a:endParaRPr lang="en-GB" dirty="0"/>
          </a:p>
          <a:p>
            <a:endParaRPr lang="en-GB" dirty="0"/>
          </a:p>
          <a:p>
            <a:endParaRPr lang="en-GB" dirty="0"/>
          </a:p>
          <a:p>
            <a:endParaRPr lang="en-GB" dirty="0"/>
          </a:p>
          <a:p>
            <a:endParaRPr lang="en-GB" dirty="0"/>
          </a:p>
          <a:p>
            <a:endParaRPr lang="en-GB" dirty="0"/>
          </a:p>
          <a:p>
            <a:r>
              <a:rPr lang="en-GB" dirty="0">
                <a:solidFill>
                  <a:schemeClr val="accent1"/>
                </a:solidFill>
              </a:rPr>
              <a:t>ETC.</a:t>
            </a:r>
          </a:p>
        </p:txBody>
      </p:sp>
      <p:sp>
        <p:nvSpPr>
          <p:cNvPr id="13" name="Oval 12">
            <a:hlinkClick r:id="rId4" action="ppaction://hlinksldjump"/>
            <a:extLst>
              <a:ext uri="{FF2B5EF4-FFF2-40B4-BE49-F238E27FC236}">
                <a16:creationId xmlns:a16="http://schemas.microsoft.com/office/drawing/2014/main" id="{49A5BA67-8C85-7E4A-BB10-A89AEDD84E5A}"/>
              </a:ext>
            </a:extLst>
          </p:cNvPr>
          <p:cNvSpPr/>
          <p:nvPr/>
        </p:nvSpPr>
        <p:spPr>
          <a:xfrm>
            <a:off x="10283868" y="1016092"/>
            <a:ext cx="1598069" cy="1399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Tutor Training*</a:t>
            </a:r>
          </a:p>
        </p:txBody>
      </p:sp>
      <p:sp>
        <p:nvSpPr>
          <p:cNvPr id="2" name="Slide Number Placeholder 1">
            <a:extLst>
              <a:ext uri="{FF2B5EF4-FFF2-40B4-BE49-F238E27FC236}">
                <a16:creationId xmlns:a16="http://schemas.microsoft.com/office/drawing/2014/main" id="{3E6F2915-8983-7D44-A6A8-583037DAD55B}"/>
              </a:ext>
            </a:extLst>
          </p:cNvPr>
          <p:cNvSpPr>
            <a:spLocks noGrp="1"/>
          </p:cNvSpPr>
          <p:nvPr>
            <p:ph type="sldNum" sz="quarter" idx="12"/>
          </p:nvPr>
        </p:nvSpPr>
        <p:spPr/>
        <p:txBody>
          <a:bodyPr/>
          <a:lstStyle/>
          <a:p>
            <a:fld id="{33E8E9CE-3103-3B43-84D5-19882EA37ECB}" type="slidenum">
              <a:rPr lang="en-US" smtClean="0"/>
              <a:t>7</a:t>
            </a:fld>
            <a:endParaRPr lang="en-US"/>
          </a:p>
        </p:txBody>
      </p:sp>
      <p:sp>
        <p:nvSpPr>
          <p:cNvPr id="3" name="Oval 2">
            <a:extLst>
              <a:ext uri="{FF2B5EF4-FFF2-40B4-BE49-F238E27FC236}">
                <a16:creationId xmlns:a16="http://schemas.microsoft.com/office/drawing/2014/main" id="{93CE70EC-6F55-D548-93EE-8E164967C596}"/>
              </a:ext>
            </a:extLst>
          </p:cNvPr>
          <p:cNvSpPr/>
          <p:nvPr/>
        </p:nvSpPr>
        <p:spPr>
          <a:xfrm>
            <a:off x="501041" y="3266161"/>
            <a:ext cx="663880" cy="6294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JJ</a:t>
            </a:r>
          </a:p>
        </p:txBody>
      </p:sp>
      <p:sp>
        <p:nvSpPr>
          <p:cNvPr id="10" name="Rectangle 9">
            <a:extLst>
              <a:ext uri="{FF2B5EF4-FFF2-40B4-BE49-F238E27FC236}">
                <a16:creationId xmlns:a16="http://schemas.microsoft.com/office/drawing/2014/main" id="{3C3939AE-23E9-1C45-9D33-82832B1BC29E}"/>
              </a:ext>
            </a:extLst>
          </p:cNvPr>
          <p:cNvSpPr/>
          <p:nvPr/>
        </p:nvSpPr>
        <p:spPr>
          <a:xfrm>
            <a:off x="2744262" y="3266161"/>
            <a:ext cx="942367" cy="85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Cannot attend*</a:t>
            </a:r>
          </a:p>
        </p:txBody>
      </p:sp>
      <p:sp>
        <p:nvSpPr>
          <p:cNvPr id="11" name="Oval 10">
            <a:extLst>
              <a:ext uri="{FF2B5EF4-FFF2-40B4-BE49-F238E27FC236}">
                <a16:creationId xmlns:a16="http://schemas.microsoft.com/office/drawing/2014/main" id="{881D17F4-1765-9048-9FB3-5E794551C675}"/>
              </a:ext>
            </a:extLst>
          </p:cNvPr>
          <p:cNvSpPr/>
          <p:nvPr/>
        </p:nvSpPr>
        <p:spPr>
          <a:xfrm>
            <a:off x="5073041" y="3580877"/>
            <a:ext cx="824047" cy="753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JJ</a:t>
            </a:r>
          </a:p>
        </p:txBody>
      </p:sp>
      <p:sp>
        <p:nvSpPr>
          <p:cNvPr id="14" name="Rectangle 13">
            <a:extLst>
              <a:ext uri="{FF2B5EF4-FFF2-40B4-BE49-F238E27FC236}">
                <a16:creationId xmlns:a16="http://schemas.microsoft.com/office/drawing/2014/main" id="{D52F3F4B-AB54-F748-A2E9-F607193F9C42}"/>
              </a:ext>
            </a:extLst>
          </p:cNvPr>
          <p:cNvSpPr/>
          <p:nvPr/>
        </p:nvSpPr>
        <p:spPr>
          <a:xfrm>
            <a:off x="6096000" y="3580877"/>
            <a:ext cx="5257800" cy="1128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MATHS</a:t>
            </a:r>
            <a:r>
              <a:rPr lang="en-US" dirty="0"/>
              <a:t> </a:t>
            </a:r>
          </a:p>
          <a:p>
            <a:endParaRPr lang="en-US" dirty="0"/>
          </a:p>
          <a:p>
            <a:r>
              <a:rPr lang="en-US" dirty="0"/>
              <a:t>15</a:t>
            </a:r>
            <a:r>
              <a:rPr lang="en-US" baseline="30000" dirty="0"/>
              <a:t>th</a:t>
            </a:r>
            <a:r>
              <a:rPr lang="en-US" dirty="0"/>
              <a:t> February</a:t>
            </a:r>
          </a:p>
          <a:p>
            <a:r>
              <a:rPr lang="en-US" dirty="0"/>
              <a:t>I have attached the past paper below.</a:t>
            </a:r>
          </a:p>
        </p:txBody>
      </p:sp>
      <p:sp>
        <p:nvSpPr>
          <p:cNvPr id="15" name="Rectangle 14">
            <a:extLst>
              <a:ext uri="{FF2B5EF4-FFF2-40B4-BE49-F238E27FC236}">
                <a16:creationId xmlns:a16="http://schemas.microsoft.com/office/drawing/2014/main" id="{F1A0B2BC-90E3-354E-B572-393D54BE1DFB}"/>
              </a:ext>
            </a:extLst>
          </p:cNvPr>
          <p:cNvSpPr/>
          <p:nvPr/>
        </p:nvSpPr>
        <p:spPr>
          <a:xfrm>
            <a:off x="385011" y="288099"/>
            <a:ext cx="2971964"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(4)</a:t>
            </a:r>
          </a:p>
        </p:txBody>
      </p:sp>
      <p:sp>
        <p:nvSpPr>
          <p:cNvPr id="18" name="Rectangle 17">
            <a:extLst>
              <a:ext uri="{FF2B5EF4-FFF2-40B4-BE49-F238E27FC236}">
                <a16:creationId xmlns:a16="http://schemas.microsoft.com/office/drawing/2014/main" id="{2880A6FC-CBC9-EC43-A97A-946AA47B413C}"/>
              </a:ext>
            </a:extLst>
          </p:cNvPr>
          <p:cNvSpPr/>
          <p:nvPr/>
        </p:nvSpPr>
        <p:spPr>
          <a:xfrm>
            <a:off x="432643" y="3266161"/>
            <a:ext cx="2311620" cy="850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solidFill>
              </a:rPr>
              <a:t>	</a:t>
            </a:r>
            <a:r>
              <a:rPr lang="en-US" dirty="0" err="1">
                <a:solidFill>
                  <a:schemeClr val="accent1"/>
                </a:solidFill>
              </a:rPr>
              <a:t>Maths</a:t>
            </a:r>
            <a:r>
              <a:rPr lang="en-US" dirty="0">
                <a:solidFill>
                  <a:schemeClr val="accent1"/>
                </a:solidFill>
              </a:rPr>
              <a:t> </a:t>
            </a:r>
          </a:p>
          <a:p>
            <a:r>
              <a:rPr lang="en-US" dirty="0">
                <a:solidFill>
                  <a:schemeClr val="accent1"/>
                </a:solidFill>
              </a:rPr>
              <a:t>                 18</a:t>
            </a:r>
            <a:r>
              <a:rPr lang="en-US" baseline="30000" dirty="0">
                <a:solidFill>
                  <a:schemeClr val="accent1"/>
                </a:solidFill>
              </a:rPr>
              <a:t>th</a:t>
            </a:r>
            <a:r>
              <a:rPr lang="en-US" dirty="0">
                <a:solidFill>
                  <a:schemeClr val="accent1"/>
                </a:solidFill>
              </a:rPr>
              <a:t> January</a:t>
            </a:r>
          </a:p>
          <a:p>
            <a:r>
              <a:rPr lang="en-US" dirty="0">
                <a:solidFill>
                  <a:schemeClr val="accent1"/>
                </a:solidFill>
              </a:rPr>
              <a:t>	3:30pm*</a:t>
            </a:r>
          </a:p>
        </p:txBody>
      </p:sp>
      <p:sp>
        <p:nvSpPr>
          <p:cNvPr id="19" name="Oval 18">
            <a:extLst>
              <a:ext uri="{FF2B5EF4-FFF2-40B4-BE49-F238E27FC236}">
                <a16:creationId xmlns:a16="http://schemas.microsoft.com/office/drawing/2014/main" id="{CF5A5EA3-9606-CD44-9574-573966BA09BA}"/>
              </a:ext>
            </a:extLst>
          </p:cNvPr>
          <p:cNvSpPr/>
          <p:nvPr/>
        </p:nvSpPr>
        <p:spPr>
          <a:xfrm>
            <a:off x="501041" y="3318912"/>
            <a:ext cx="824047" cy="753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JJ</a:t>
            </a:r>
          </a:p>
        </p:txBody>
      </p:sp>
      <p:sp>
        <p:nvSpPr>
          <p:cNvPr id="17" name="Rectangle 16">
            <a:extLst>
              <a:ext uri="{FF2B5EF4-FFF2-40B4-BE49-F238E27FC236}">
                <a16:creationId xmlns:a16="http://schemas.microsoft.com/office/drawing/2014/main" id="{C4E5B7D1-FDA5-DE43-A2CE-024BC020F838}"/>
              </a:ext>
            </a:extLst>
          </p:cNvPr>
          <p:cNvSpPr/>
          <p:nvPr/>
        </p:nvSpPr>
        <p:spPr>
          <a:xfrm>
            <a:off x="3686629" y="3265317"/>
            <a:ext cx="942367" cy="85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START*</a:t>
            </a:r>
          </a:p>
        </p:txBody>
      </p:sp>
    </p:spTree>
    <p:extLst>
      <p:ext uri="{BB962C8B-B14F-4D97-AF65-F5344CB8AC3E}">
        <p14:creationId xmlns:p14="http://schemas.microsoft.com/office/powerpoint/2010/main" val="17916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05D3C-57E7-8D46-98C1-93EAF196DE69}"/>
              </a:ext>
            </a:extLst>
          </p:cNvPr>
          <p:cNvSpPr>
            <a:spLocks noGrp="1"/>
          </p:cNvSpPr>
          <p:nvPr>
            <p:ph type="sldNum" sz="quarter" idx="12"/>
          </p:nvPr>
        </p:nvSpPr>
        <p:spPr/>
        <p:txBody>
          <a:bodyPr/>
          <a:lstStyle/>
          <a:p>
            <a:fld id="{33E8E9CE-3103-3B43-84D5-19882EA37ECB}" type="slidenum">
              <a:rPr lang="en-US" smtClean="0"/>
              <a:t>8</a:t>
            </a:fld>
            <a:endParaRPr lang="en-US"/>
          </a:p>
        </p:txBody>
      </p:sp>
      <p:sp>
        <p:nvSpPr>
          <p:cNvPr id="5" name="Rectangle 4">
            <a:extLst>
              <a:ext uri="{FF2B5EF4-FFF2-40B4-BE49-F238E27FC236}">
                <a16:creationId xmlns:a16="http://schemas.microsoft.com/office/drawing/2014/main" id="{AED2E5E0-F2FE-D641-AB3E-6E8E07D5C686}"/>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(4A)</a:t>
            </a:r>
          </a:p>
        </p:txBody>
      </p:sp>
      <p:sp>
        <p:nvSpPr>
          <p:cNvPr id="6" name="Rectangle 5">
            <a:extLst>
              <a:ext uri="{FF2B5EF4-FFF2-40B4-BE49-F238E27FC236}">
                <a16:creationId xmlns:a16="http://schemas.microsoft.com/office/drawing/2014/main" id="{CAECA04B-2733-4541-8355-57AB6CEFADE1}"/>
              </a:ext>
            </a:extLst>
          </p:cNvPr>
          <p:cNvSpPr/>
          <p:nvPr/>
        </p:nvSpPr>
        <p:spPr>
          <a:xfrm>
            <a:off x="3176337" y="670758"/>
            <a:ext cx="8109284" cy="1311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t>Pupil Profile</a:t>
            </a:r>
          </a:p>
          <a:p>
            <a:endParaRPr lang="en-US" sz="1200" dirty="0"/>
          </a:p>
        </p:txBody>
      </p:sp>
      <p:sp>
        <p:nvSpPr>
          <p:cNvPr id="7" name="Rectangle 6">
            <a:extLst>
              <a:ext uri="{FF2B5EF4-FFF2-40B4-BE49-F238E27FC236}">
                <a16:creationId xmlns:a16="http://schemas.microsoft.com/office/drawing/2014/main" id="{8A70C7ED-8B22-8745-9EC1-B2370337BA98}"/>
              </a:ext>
            </a:extLst>
          </p:cNvPr>
          <p:cNvSpPr/>
          <p:nvPr/>
        </p:nvSpPr>
        <p:spPr>
          <a:xfrm>
            <a:off x="4277529" y="1114816"/>
            <a:ext cx="2100417" cy="2129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1"/>
                </a:solidFill>
              </a:rPr>
              <a:t>Student Name: </a:t>
            </a:r>
          </a:p>
        </p:txBody>
      </p:sp>
      <p:sp>
        <p:nvSpPr>
          <p:cNvPr id="8" name="Rectangle 7">
            <a:extLst>
              <a:ext uri="{FF2B5EF4-FFF2-40B4-BE49-F238E27FC236}">
                <a16:creationId xmlns:a16="http://schemas.microsoft.com/office/drawing/2014/main" id="{193F95B1-1277-894B-9CD2-E1E6555CF239}"/>
              </a:ext>
            </a:extLst>
          </p:cNvPr>
          <p:cNvSpPr/>
          <p:nvPr/>
        </p:nvSpPr>
        <p:spPr>
          <a:xfrm>
            <a:off x="5693904" y="1558481"/>
            <a:ext cx="3074150" cy="2129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1"/>
                </a:solidFill>
              </a:rPr>
              <a:t>Number of Lessons with Progressio: </a:t>
            </a:r>
          </a:p>
        </p:txBody>
      </p:sp>
      <p:sp>
        <p:nvSpPr>
          <p:cNvPr id="9" name="Rectangle 8">
            <a:extLst>
              <a:ext uri="{FF2B5EF4-FFF2-40B4-BE49-F238E27FC236}">
                <a16:creationId xmlns:a16="http://schemas.microsoft.com/office/drawing/2014/main" id="{440CA4A7-2918-A94A-B9AD-F984956491C1}"/>
              </a:ext>
            </a:extLst>
          </p:cNvPr>
          <p:cNvSpPr/>
          <p:nvPr/>
        </p:nvSpPr>
        <p:spPr>
          <a:xfrm>
            <a:off x="7981967" y="1114816"/>
            <a:ext cx="2246336" cy="2129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1"/>
                </a:solidFill>
              </a:rPr>
              <a:t>School Year:</a:t>
            </a:r>
          </a:p>
        </p:txBody>
      </p:sp>
      <p:sp>
        <p:nvSpPr>
          <p:cNvPr id="12" name="Rectangle 11">
            <a:extLst>
              <a:ext uri="{FF2B5EF4-FFF2-40B4-BE49-F238E27FC236}">
                <a16:creationId xmlns:a16="http://schemas.microsoft.com/office/drawing/2014/main" id="{83520094-4341-A447-A394-F7F253C1DD0E}"/>
              </a:ext>
            </a:extLst>
          </p:cNvPr>
          <p:cNvSpPr/>
          <p:nvPr/>
        </p:nvSpPr>
        <p:spPr>
          <a:xfrm>
            <a:off x="438412" y="2346157"/>
            <a:ext cx="3604200" cy="4090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solidFill>
              </a:rPr>
              <a:t>Pupil’s Past Lessons:</a:t>
            </a:r>
          </a:p>
          <a:p>
            <a:r>
              <a:rPr lang="en-US" b="1" dirty="0">
                <a:solidFill>
                  <a:schemeClr val="accent1"/>
                </a:solidFill>
              </a:rPr>
              <a:t>EG…</a:t>
            </a: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b="1" dirty="0">
              <a:solidFill>
                <a:schemeClr val="accent1"/>
              </a:solidFill>
            </a:endParaRPr>
          </a:p>
          <a:p>
            <a:endParaRPr lang="en-US" dirty="0">
              <a:solidFill>
                <a:schemeClr val="accent1"/>
              </a:solidFill>
            </a:endParaRPr>
          </a:p>
        </p:txBody>
      </p:sp>
      <p:sp>
        <p:nvSpPr>
          <p:cNvPr id="13" name="Rectangle 12">
            <a:extLst>
              <a:ext uri="{FF2B5EF4-FFF2-40B4-BE49-F238E27FC236}">
                <a16:creationId xmlns:a16="http://schemas.microsoft.com/office/drawing/2014/main" id="{7C134F8B-EE02-8245-A56E-18A6C4C62FA2}"/>
              </a:ext>
            </a:extLst>
          </p:cNvPr>
          <p:cNvSpPr/>
          <p:nvPr/>
        </p:nvSpPr>
        <p:spPr>
          <a:xfrm>
            <a:off x="4305657" y="2346157"/>
            <a:ext cx="7591926" cy="4136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t>LESSON REPORT </a:t>
            </a:r>
          </a:p>
          <a:p>
            <a:pPr algn="ctr"/>
            <a:endParaRPr lang="en-US" dirty="0"/>
          </a:p>
          <a:p>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endParaRPr lang="en-US" dirty="0"/>
          </a:p>
        </p:txBody>
      </p:sp>
      <p:sp>
        <p:nvSpPr>
          <p:cNvPr id="14" name="Rectangle 13">
            <a:extLst>
              <a:ext uri="{FF2B5EF4-FFF2-40B4-BE49-F238E27FC236}">
                <a16:creationId xmlns:a16="http://schemas.microsoft.com/office/drawing/2014/main" id="{E192F977-6839-EF4C-BC90-BAEC1BA108DE}"/>
              </a:ext>
            </a:extLst>
          </p:cNvPr>
          <p:cNvSpPr/>
          <p:nvPr/>
        </p:nvSpPr>
        <p:spPr>
          <a:xfrm>
            <a:off x="558891" y="3056351"/>
            <a:ext cx="3382028" cy="11774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15" name="Oval 14">
            <a:extLst>
              <a:ext uri="{FF2B5EF4-FFF2-40B4-BE49-F238E27FC236}">
                <a16:creationId xmlns:a16="http://schemas.microsoft.com/office/drawing/2014/main" id="{B1CB132D-3333-4540-903E-87E698899EAA}"/>
              </a:ext>
            </a:extLst>
          </p:cNvPr>
          <p:cNvSpPr/>
          <p:nvPr/>
        </p:nvSpPr>
        <p:spPr>
          <a:xfrm>
            <a:off x="703783" y="3269293"/>
            <a:ext cx="601249" cy="7515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1"/>
                </a:solidFill>
              </a:rPr>
              <a:t>JM</a:t>
            </a:r>
          </a:p>
        </p:txBody>
      </p:sp>
      <p:sp>
        <p:nvSpPr>
          <p:cNvPr id="16" name="Rectangle 15">
            <a:extLst>
              <a:ext uri="{FF2B5EF4-FFF2-40B4-BE49-F238E27FC236}">
                <a16:creationId xmlns:a16="http://schemas.microsoft.com/office/drawing/2014/main" id="{A98B254E-B8BD-4D4D-BA55-B9062B814D54}"/>
              </a:ext>
            </a:extLst>
          </p:cNvPr>
          <p:cNvSpPr/>
          <p:nvPr/>
        </p:nvSpPr>
        <p:spPr>
          <a:xfrm>
            <a:off x="1578279" y="3269293"/>
            <a:ext cx="2279737" cy="751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solidFill>
              </a:rPr>
              <a:t>16th January</a:t>
            </a:r>
          </a:p>
          <a:p>
            <a:r>
              <a:rPr lang="en-US" sz="1200" b="1" dirty="0">
                <a:solidFill>
                  <a:schemeClr val="accent1"/>
                </a:solidFill>
              </a:rPr>
              <a:t>Lesson with Jacob.</a:t>
            </a:r>
          </a:p>
          <a:p>
            <a:r>
              <a:rPr lang="en-US" sz="1200" b="1" dirty="0" err="1">
                <a:solidFill>
                  <a:schemeClr val="accent1"/>
                </a:solidFill>
              </a:rPr>
              <a:t>Maths</a:t>
            </a:r>
            <a:r>
              <a:rPr lang="en-US" sz="1200" b="1" dirty="0">
                <a:solidFill>
                  <a:schemeClr val="accent1"/>
                </a:solidFill>
              </a:rPr>
              <a:t> – Expanding Brackets.</a:t>
            </a:r>
          </a:p>
          <a:p>
            <a:endParaRPr lang="en-US" sz="1200" b="1" dirty="0">
              <a:solidFill>
                <a:schemeClr val="accent1"/>
              </a:solidFill>
            </a:endParaRPr>
          </a:p>
        </p:txBody>
      </p:sp>
      <p:sp>
        <p:nvSpPr>
          <p:cNvPr id="17" name="Rectangle 16">
            <a:extLst>
              <a:ext uri="{FF2B5EF4-FFF2-40B4-BE49-F238E27FC236}">
                <a16:creationId xmlns:a16="http://schemas.microsoft.com/office/drawing/2014/main" id="{7E950FA8-C0A1-C443-9782-D0D3681C1B94}"/>
              </a:ext>
            </a:extLst>
          </p:cNvPr>
          <p:cNvSpPr/>
          <p:nvPr/>
        </p:nvSpPr>
        <p:spPr>
          <a:xfrm>
            <a:off x="4534422" y="3591852"/>
            <a:ext cx="6819378" cy="21100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accent1"/>
                </a:solidFill>
              </a:rPr>
              <a:t>TUTOR: LILY B  </a:t>
            </a:r>
          </a:p>
          <a:p>
            <a:endParaRPr lang="en-US" sz="1600" b="1" dirty="0">
              <a:solidFill>
                <a:schemeClr val="accent1"/>
              </a:solidFill>
            </a:endParaRPr>
          </a:p>
          <a:p>
            <a:r>
              <a:rPr lang="en-US" sz="1600" b="1" dirty="0">
                <a:solidFill>
                  <a:schemeClr val="accent1"/>
                </a:solidFill>
              </a:rPr>
              <a:t>SUBJECT: ENGLISH LITERATURE, A CHRISTMAS CAROL</a:t>
            </a:r>
          </a:p>
          <a:p>
            <a:endParaRPr lang="en-US" sz="1600" b="1" dirty="0">
              <a:solidFill>
                <a:schemeClr val="accent1"/>
              </a:solidFill>
            </a:endParaRPr>
          </a:p>
          <a:p>
            <a:r>
              <a:rPr lang="en-US" sz="1600" b="1" dirty="0">
                <a:solidFill>
                  <a:schemeClr val="accent1"/>
                </a:solidFill>
              </a:rPr>
              <a:t>SUMMARY: In this lesson, we covered …</a:t>
            </a:r>
          </a:p>
          <a:p>
            <a:endParaRPr lang="en-US" sz="1600" b="1" dirty="0">
              <a:solidFill>
                <a:schemeClr val="accent1"/>
              </a:solidFill>
            </a:endParaRPr>
          </a:p>
          <a:p>
            <a:endParaRPr lang="en-US" sz="1600" b="1" dirty="0">
              <a:solidFill>
                <a:schemeClr val="accent1"/>
              </a:solidFill>
            </a:endParaRPr>
          </a:p>
          <a:p>
            <a:r>
              <a:rPr lang="en-US" sz="1600" b="1" dirty="0">
                <a:solidFill>
                  <a:schemeClr val="accent1"/>
                </a:solidFill>
              </a:rPr>
              <a:t>WHAT WENT WELL: Joe contributed well throughout the lesson…</a:t>
            </a:r>
          </a:p>
        </p:txBody>
      </p:sp>
      <p:sp>
        <p:nvSpPr>
          <p:cNvPr id="19" name="Oval 18">
            <a:extLst>
              <a:ext uri="{FF2B5EF4-FFF2-40B4-BE49-F238E27FC236}">
                <a16:creationId xmlns:a16="http://schemas.microsoft.com/office/drawing/2014/main" id="{024A48DC-3818-F346-9085-48CF402B1C86}"/>
              </a:ext>
            </a:extLst>
          </p:cNvPr>
          <p:cNvSpPr/>
          <p:nvPr/>
        </p:nvSpPr>
        <p:spPr>
          <a:xfrm>
            <a:off x="5889431" y="3645073"/>
            <a:ext cx="488515" cy="497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03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24BB7D-E929-B74C-A614-FD948DCFA92B}"/>
              </a:ext>
            </a:extLst>
          </p:cNvPr>
          <p:cNvSpPr/>
          <p:nvPr/>
        </p:nvSpPr>
        <p:spPr>
          <a:xfrm>
            <a:off x="216568" y="1756611"/>
            <a:ext cx="11670632"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week calendar (ability to move to next week and so on)</a:t>
            </a:r>
          </a:p>
          <a:p>
            <a:pPr algn="ctr"/>
            <a:r>
              <a:rPr lang="en-US" dirty="0"/>
              <a:t>-Clock: 8am-7pm mon-</a:t>
            </a:r>
            <a:r>
              <a:rPr lang="en-US" dirty="0" err="1"/>
              <a:t>fri.</a:t>
            </a:r>
            <a:endParaRPr lang="en-US" dirty="0"/>
          </a:p>
          <a:p>
            <a:pPr algn="ctr"/>
            <a:r>
              <a:rPr lang="en-US" dirty="0"/>
              <a:t>-In 15 min segments, easy to highlight available times</a:t>
            </a:r>
          </a:p>
          <a:p>
            <a:pPr marL="285750" indent="-285750" algn="ctr">
              <a:buFontTx/>
              <a:buChar char="-"/>
            </a:pPr>
            <a:r>
              <a:rPr lang="en-US" dirty="0"/>
              <a:t>“Copy to next week” button, to make it easier if tutor has same availability each week.</a:t>
            </a:r>
          </a:p>
          <a:p>
            <a:pPr algn="ctr"/>
            <a:r>
              <a:rPr lang="en-US" dirty="0"/>
              <a:t>-Highlight ‘peak’ times in light colour/crosshatching (e.g., after-school hour etc., difficult until we have data on this)</a:t>
            </a:r>
          </a:p>
        </p:txBody>
      </p:sp>
      <p:sp>
        <p:nvSpPr>
          <p:cNvPr id="5" name="Oval 4">
            <a:hlinkClick r:id="rId3" action="ppaction://hlinksldjump"/>
            <a:extLst>
              <a:ext uri="{FF2B5EF4-FFF2-40B4-BE49-F238E27FC236}">
                <a16:creationId xmlns:a16="http://schemas.microsoft.com/office/drawing/2014/main" id="{EC509148-3764-B045-A59F-2A4510AFA1B7}"/>
              </a:ext>
            </a:extLst>
          </p:cNvPr>
          <p:cNvSpPr/>
          <p:nvPr/>
        </p:nvSpPr>
        <p:spPr>
          <a:xfrm>
            <a:off x="3046122" y="106613"/>
            <a:ext cx="1559217" cy="1567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Back to profile*</a:t>
            </a:r>
          </a:p>
        </p:txBody>
      </p:sp>
      <p:sp>
        <p:nvSpPr>
          <p:cNvPr id="2" name="Slide Number Placeholder 1">
            <a:extLst>
              <a:ext uri="{FF2B5EF4-FFF2-40B4-BE49-F238E27FC236}">
                <a16:creationId xmlns:a16="http://schemas.microsoft.com/office/drawing/2014/main" id="{8A37C7C2-8C57-4F40-ACD5-AD35C3045BC1}"/>
              </a:ext>
            </a:extLst>
          </p:cNvPr>
          <p:cNvSpPr>
            <a:spLocks noGrp="1"/>
          </p:cNvSpPr>
          <p:nvPr>
            <p:ph type="sldNum" sz="quarter" idx="12"/>
          </p:nvPr>
        </p:nvSpPr>
        <p:spPr/>
        <p:txBody>
          <a:bodyPr/>
          <a:lstStyle/>
          <a:p>
            <a:fld id="{33E8E9CE-3103-3B43-84D5-19882EA37ECB}" type="slidenum">
              <a:rPr lang="en-US" smtClean="0"/>
              <a:t>9</a:t>
            </a:fld>
            <a:endParaRPr lang="en-US"/>
          </a:p>
        </p:txBody>
      </p:sp>
      <p:sp>
        <p:nvSpPr>
          <p:cNvPr id="3" name="Rectangle 2">
            <a:extLst>
              <a:ext uri="{FF2B5EF4-FFF2-40B4-BE49-F238E27FC236}">
                <a16:creationId xmlns:a16="http://schemas.microsoft.com/office/drawing/2014/main" id="{C3A4321C-778B-2F45-873D-1A8DE98E279F}"/>
              </a:ext>
            </a:extLst>
          </p:cNvPr>
          <p:cNvSpPr/>
          <p:nvPr/>
        </p:nvSpPr>
        <p:spPr>
          <a:xfrm>
            <a:off x="216568" y="275573"/>
            <a:ext cx="2651892"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PROGRESSIO LOGO (5)</a:t>
            </a:r>
          </a:p>
        </p:txBody>
      </p:sp>
      <p:sp>
        <p:nvSpPr>
          <p:cNvPr id="6" name="Rectangle 5">
            <a:extLst>
              <a:ext uri="{FF2B5EF4-FFF2-40B4-BE49-F238E27FC236}">
                <a16:creationId xmlns:a16="http://schemas.microsoft.com/office/drawing/2014/main" id="{3F1F5A11-8B13-EA4A-BC20-D2209CF2CE9C}"/>
              </a:ext>
            </a:extLst>
          </p:cNvPr>
          <p:cNvSpPr/>
          <p:nvPr/>
        </p:nvSpPr>
        <p:spPr>
          <a:xfrm>
            <a:off x="4934771" y="232159"/>
            <a:ext cx="6604086" cy="1316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Recommendations:</a:t>
            </a:r>
          </a:p>
          <a:p>
            <a:pPr algn="ctr"/>
            <a:r>
              <a:rPr lang="en-US" dirty="0">
                <a:solidFill>
                  <a:schemeClr val="accent1"/>
                </a:solidFill>
              </a:rPr>
              <a:t>-Providing regular availability so that teachers can provide continuity for their pupils. If you can mark for the whole term it will increase your chance of getting pupils!</a:t>
            </a:r>
          </a:p>
        </p:txBody>
      </p:sp>
    </p:spTree>
    <p:extLst>
      <p:ext uri="{BB962C8B-B14F-4D97-AF65-F5344CB8AC3E}">
        <p14:creationId xmlns:p14="http://schemas.microsoft.com/office/powerpoint/2010/main" val="382438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2944</Words>
  <Application>Microsoft Macintosh PowerPoint</Application>
  <PresentationFormat>Widescreen</PresentationFormat>
  <Paragraphs>620</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Mills,J (ug)</dc:creator>
  <cp:lastModifiedBy>Mills,J (ug)</cp:lastModifiedBy>
  <cp:revision>105</cp:revision>
  <cp:lastPrinted>2021-01-17T10:10:28Z</cp:lastPrinted>
  <dcterms:created xsi:type="dcterms:W3CDTF">2021-01-02T22:27:41Z</dcterms:created>
  <dcterms:modified xsi:type="dcterms:W3CDTF">2021-01-17T12:51:19Z</dcterms:modified>
</cp:coreProperties>
</file>