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65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A847CFC-816F-41D0-AAC0-9BF4FEBC753E}" type="datetimeFigureOut">
              <a:rPr lang="es-ES" smtClean="0"/>
              <a:t>01/10/2017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01/10/2017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b="1" dirty="0" smtClean="0"/>
              <a:t>ElasticSearch</a:t>
            </a: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smtClean="0"/>
              <a:t>G Daniel Fernandez Pinto</a:t>
            </a:r>
            <a:endParaRPr lang="en-US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112" y="0"/>
            <a:ext cx="1584176" cy="20881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4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476672"/>
            <a:ext cx="1911886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402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 smtClean="0"/>
              <a:t>distribuido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s-ES" b="1" dirty="0" err="1" smtClean="0">
                <a:latin typeface="Arial" pitchFamily="34" charset="0"/>
                <a:cs typeface="Arial" pitchFamily="34" charset="0"/>
              </a:rPr>
              <a:t>Cluster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: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Conjunto de instancias de ES que 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comparten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mismo nombre (cluster.name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68580" indent="0">
              <a:buNone/>
            </a:pPr>
            <a:endParaRPr lang="es-ES" sz="18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Nodos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Instancia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de Elasticsearch.</a:t>
            </a:r>
          </a:p>
          <a:p>
            <a:pPr marL="68580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Indices: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instancias de ES que comparten mismo nombre (cluster.name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) Instancia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de Elasticsearch 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Colección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de varios documentos (objeto JSON), no necesariamente de igual estructura.</a:t>
            </a:r>
          </a:p>
          <a:p>
            <a:pPr marL="68580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Tipos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Colecci</a:t>
            </a:r>
            <a:r>
              <a:rPr lang="es-BO" sz="1800" dirty="0" smtClean="0">
                <a:latin typeface="Arial" pitchFamily="34" charset="0"/>
                <a:cs typeface="Arial" pitchFamily="34" charset="0"/>
              </a:rPr>
              <a:t>ó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de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varios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documentos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de similar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estructura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2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distribuido</a:t>
            </a:r>
            <a:r>
              <a:rPr lang="en-US" dirty="0"/>
              <a:t>: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b="1" dirty="0" err="1">
                <a:latin typeface="Arial" pitchFamily="34" charset="0"/>
                <a:cs typeface="Arial" pitchFamily="34" charset="0"/>
              </a:rPr>
              <a:t>Cluster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: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springfield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b="1" dirty="0" err="1" smtClean="0">
                <a:latin typeface="Arial" pitchFamily="34" charset="0"/>
                <a:cs typeface="Arial" pitchFamily="34" charset="0"/>
              </a:rPr>
              <a:t>Indice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: </a:t>
            </a:r>
            <a:r>
              <a:rPr lang="es-ES" dirty="0">
                <a:latin typeface="Arial" pitchFamily="34" charset="0"/>
                <a:cs typeface="Arial" pitchFamily="34" charset="0"/>
              </a:rPr>
              <a:t>usuario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 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Tipo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: 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preguntas</a:t>
            </a:r>
          </a:p>
          <a:p>
            <a:pPr marL="68580" indent="0">
              <a:buNone/>
            </a:pPr>
            <a:r>
              <a:rPr lang="es-ES" sz="1800" dirty="0" smtClean="0">
                <a:latin typeface="Arial" pitchFamily="34" charset="0"/>
                <a:cs typeface="Arial" pitchFamily="34" charset="0"/>
              </a:rPr>
              <a:t>NODO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ES </a:t>
            </a:r>
            <a:endParaRPr lang="es-ES" sz="18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USUARIO </a:t>
            </a:r>
          </a:p>
          <a:p>
            <a:pPr marL="68580" indent="0">
              <a:buNone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	preguntas {...}</a:t>
            </a:r>
          </a:p>
          <a:p>
            <a:pPr marL="68580" indent="0">
              <a:buNone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	compras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{...}</a:t>
            </a:r>
          </a:p>
          <a:p>
            <a:pPr marL="6858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4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más sobre </a:t>
            </a:r>
            <a:r>
              <a:rPr lang="es-ES" dirty="0" err="1"/>
              <a:t>shards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Partición de la información.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Puede ser Primario (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read</a:t>
            </a:r>
            <a:r>
              <a:rPr lang="es-ES" dirty="0">
                <a:latin typeface="Arial" pitchFamily="34" charset="0"/>
                <a:cs typeface="Arial" pitchFamily="34" charset="0"/>
              </a:rPr>
              <a:t>/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write</a:t>
            </a:r>
            <a:r>
              <a:rPr lang="es-ES" dirty="0">
                <a:latin typeface="Arial" pitchFamily="34" charset="0"/>
                <a:cs typeface="Arial" pitchFamily="34" charset="0"/>
              </a:rPr>
              <a:t>) o Réplica (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read-only</a:t>
            </a:r>
            <a:r>
              <a:rPr lang="es-ES" dirty="0">
                <a:latin typeface="Arial" pitchFamily="34" charset="0"/>
                <a:cs typeface="Arial" pitchFamily="34" charset="0"/>
              </a:rPr>
              <a:t>). 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Un nodo puede administrar 1 o más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shards</a:t>
            </a:r>
            <a:r>
              <a:rPr lang="es-E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La cantidad de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shards</a:t>
            </a:r>
            <a:r>
              <a:rPr lang="es-ES" dirty="0">
                <a:latin typeface="Arial" pitchFamily="34" charset="0"/>
                <a:cs typeface="Arial" pitchFamily="34" charset="0"/>
              </a:rPr>
              <a:t> primarios son definidos al crear el índice y luego no se puede modificar 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Proveen alta disponibilidad y performance.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Instancias de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lucene</a:t>
            </a:r>
            <a:r>
              <a:rPr lang="es-ES" dirty="0">
                <a:latin typeface="Arial" pitchFamily="34" charset="0"/>
                <a:cs typeface="Arial" pitchFamily="34" charset="0"/>
              </a:rPr>
              <a:t> independientes entre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sí.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9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Ejemplo </a:t>
            </a:r>
            <a:r>
              <a:rPr lang="es-ES" dirty="0" err="1"/>
              <a:t>shard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627363" cy="427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09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réplicas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62919"/>
            <a:ext cx="6680454" cy="421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606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</a:t>
            </a:r>
            <a:r>
              <a:rPr lang="es-ES" dirty="0" smtClean="0"/>
              <a:t>réplicas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13666"/>
            <a:ext cx="75438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99592" y="2636912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Agregando</a:t>
            </a:r>
            <a:r>
              <a:rPr lang="en-US" dirty="0"/>
              <a:t> un </a:t>
            </a:r>
            <a:r>
              <a:rPr lang="en-US" dirty="0" err="1"/>
              <a:t>nodo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37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réplicas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75152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99592" y="2736503"/>
            <a:ext cx="5840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Se </a:t>
            </a:r>
            <a:r>
              <a:rPr lang="es-ES" dirty="0"/>
              <a:t>balancea el </a:t>
            </a:r>
            <a:r>
              <a:rPr lang="es-ES" dirty="0" smtClean="0"/>
              <a:t>clúster </a:t>
            </a:r>
            <a:r>
              <a:rPr lang="es-ES" dirty="0"/>
              <a:t>automáticamente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4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réplicas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429000"/>
            <a:ext cx="73056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27584" y="2459504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se balancea el </a:t>
            </a:r>
            <a:r>
              <a:rPr lang="es-ES" dirty="0" smtClean="0"/>
              <a:t>clúster </a:t>
            </a:r>
            <a:r>
              <a:rPr lang="es-ES" dirty="0"/>
              <a:t>automáticamente.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2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réplicas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23803"/>
            <a:ext cx="73437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115616" y="2564904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Ante la </a:t>
            </a:r>
            <a:r>
              <a:rPr lang="es-ES" dirty="0" smtClean="0"/>
              <a:t>caída </a:t>
            </a:r>
            <a:r>
              <a:rPr lang="es-ES" dirty="0"/>
              <a:t>de un nodo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0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Sistema distribuido: </a:t>
            </a:r>
            <a:r>
              <a:rPr lang="es-ES" dirty="0" err="1"/>
              <a:t>shards</a:t>
            </a:r>
            <a:r>
              <a:rPr lang="es-ES" dirty="0"/>
              <a:t> y réplicas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1043608" y="2636912"/>
            <a:ext cx="3740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 regeneran los </a:t>
            </a:r>
            <a:r>
              <a:rPr lang="es-ES" dirty="0" err="1"/>
              <a:t>shard</a:t>
            </a:r>
            <a:r>
              <a:rPr lang="es-ES" dirty="0"/>
              <a:t> faltantes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12976"/>
            <a:ext cx="55816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62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628800"/>
            <a:ext cx="6777317" cy="3508977"/>
          </a:xfrm>
        </p:spPr>
        <p:txBody>
          <a:bodyPr/>
          <a:lstStyle/>
          <a:p>
            <a:pPr marL="68580" indent="0" algn="ctr">
              <a:buNone/>
            </a:pPr>
            <a:endParaRPr lang="en-US" dirty="0" smtClean="0"/>
          </a:p>
          <a:p>
            <a:pPr marL="68580" indent="0" algn="ctr">
              <a:buNone/>
            </a:pPr>
            <a:endParaRPr lang="en-US" dirty="0"/>
          </a:p>
          <a:p>
            <a:pPr marL="68580" indent="0" algn="ctr">
              <a:buNone/>
            </a:pPr>
            <a:endParaRPr lang="en-US" dirty="0" smtClean="0"/>
          </a:p>
          <a:p>
            <a:pPr marL="68580" indent="0" algn="ctr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Introducción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a Elasticsearch</a:t>
            </a:r>
          </a:p>
        </p:txBody>
      </p:sp>
    </p:spTree>
    <p:extLst>
      <p:ext uri="{BB962C8B-B14F-4D97-AF65-F5344CB8AC3E}">
        <p14:creationId xmlns:p14="http://schemas.microsoft.com/office/powerpoint/2010/main" val="2417261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1187624" y="2505670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● Los documentos se representan en formato JSON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Cada campo contiene información de cierto tipo.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204814" y="3198376"/>
            <a:ext cx="725561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id": "MLA464468956",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title": 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Departamento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3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Ambientes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Alquiler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Claypole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R",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price": 5000,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geolocation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": {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latitude": -34.56854,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longitude": -58.4678583,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},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"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pictures": [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{"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url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": "http://img2.mlstatic.com/s_MLA_v_O_f_447_062013.jpg"}, 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{"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url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": "http://img2.mlstatic.com/s_MLA_v_O_f_534_062014.jpg"} ],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date_created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": "2013-06-12T18:46:00.000Z",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8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ES </a:t>
            </a:r>
            <a:r>
              <a:rPr lang="es-ES" dirty="0">
                <a:latin typeface="Arial" pitchFamily="34" charset="0"/>
                <a:cs typeface="Arial" pitchFamily="34" charset="0"/>
              </a:rPr>
              <a:t>agrega su propia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Metadata</a:t>
            </a:r>
            <a:r>
              <a:rPr lang="es-ES" dirty="0">
                <a:latin typeface="Arial" pitchFamily="34" charset="0"/>
                <a:cs typeface="Arial" pitchFamily="34" charset="0"/>
              </a:rPr>
              <a:t> a los documentos</a:t>
            </a:r>
          </a:p>
          <a:p>
            <a:pPr marL="68580" indent="0">
              <a:buNone/>
            </a:pP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Campo            Default           Descripción</a:t>
            </a:r>
          </a:p>
          <a:p>
            <a:pPr marL="68580" indent="0">
              <a:buNone/>
            </a:pPr>
            <a:endParaRPr lang="es-E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>
                <a:latin typeface="Arial" pitchFamily="34" charset="0"/>
                <a:cs typeface="Arial" pitchFamily="34" charset="0"/>
              </a:rPr>
              <a:t>id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            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ID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>
                <a:latin typeface="Arial" pitchFamily="34" charset="0"/>
                <a:cs typeface="Arial" pitchFamily="34" charset="0"/>
              </a:rPr>
              <a:t>interno del documento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type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                 Tipo </a:t>
            </a:r>
            <a:r>
              <a:rPr lang="es-ES" dirty="0">
                <a:latin typeface="Arial" pitchFamily="34" charset="0"/>
                <a:cs typeface="Arial" pitchFamily="34" charset="0"/>
              </a:rPr>
              <a:t>de documento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source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enabled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Guarda </a:t>
            </a:r>
            <a:r>
              <a:rPr lang="es-ES" dirty="0">
                <a:latin typeface="Arial" pitchFamily="34" charset="0"/>
                <a:cs typeface="Arial" pitchFamily="34" charset="0"/>
              </a:rPr>
              <a:t>el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doc</a:t>
            </a:r>
            <a:r>
              <a:rPr lang="es-ES" dirty="0">
                <a:latin typeface="Arial" pitchFamily="34" charset="0"/>
                <a:cs typeface="Arial" pitchFamily="34" charset="0"/>
              </a:rPr>
              <a:t> original indexado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all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enabled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Indexa </a:t>
            </a:r>
            <a:r>
              <a:rPr lang="es-ES" dirty="0">
                <a:latin typeface="Arial" pitchFamily="34" charset="0"/>
                <a:cs typeface="Arial" pitchFamily="34" charset="0"/>
              </a:rPr>
              <a:t>todos los valores de todos los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                          campos del </a:t>
            </a:r>
            <a:r>
              <a:rPr lang="es-ES" dirty="0">
                <a:latin typeface="Arial" pitchFamily="34" charset="0"/>
                <a:cs typeface="Arial" pitchFamily="34" charset="0"/>
              </a:rPr>
              <a:t>documento.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timestamp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disabled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timestamp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>
                <a:latin typeface="Arial" pitchFamily="34" charset="0"/>
                <a:cs typeface="Arial" pitchFamily="34" charset="0"/>
              </a:rPr>
              <a:t>asociado al documento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ttl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disabled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define </a:t>
            </a:r>
            <a:r>
              <a:rPr lang="es-ES" dirty="0">
                <a:latin typeface="Arial" pitchFamily="34" charset="0"/>
                <a:cs typeface="Arial" pitchFamily="34" charset="0"/>
              </a:rPr>
              <a:t>una fecha de expiración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                          (</a:t>
            </a:r>
            <a:r>
              <a:rPr lang="es-ES" dirty="0">
                <a:latin typeface="Arial" pitchFamily="34" charset="0"/>
                <a:cs typeface="Arial" pitchFamily="34" charset="0"/>
              </a:rPr>
              <a:t>opcional)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size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disabled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almacena </a:t>
            </a:r>
            <a:r>
              <a:rPr lang="es-ES" dirty="0">
                <a:latin typeface="Arial" pitchFamily="34" charset="0"/>
                <a:cs typeface="Arial" pitchFamily="34" charset="0"/>
              </a:rPr>
              <a:t>el tamaño del _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source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                                              descomprimido</a:t>
            </a:r>
            <a:endParaRPr lang="es-E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s-ES" dirty="0"/>
          </a:p>
          <a:p>
            <a:pPr marL="68580" indent="0">
              <a:buNone/>
            </a:pPr>
            <a:endParaRPr lang="es-E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2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ElasticSearch </a:t>
            </a:r>
            <a:r>
              <a:rPr lang="es-ES" dirty="0">
                <a:latin typeface="Arial" pitchFamily="34" charset="0"/>
                <a:cs typeface="Arial" pitchFamily="34" charset="0"/>
              </a:rPr>
              <a:t>soporta los tipos de datos propios de JSON y otros tipos derivados, propios del sistema:</a:t>
            </a:r>
          </a:p>
          <a:p>
            <a:pPr marL="6858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Tipos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básicos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String</a:t>
            </a:r>
            <a:r>
              <a:rPr lang="en-US" dirty="0">
                <a:latin typeface="Arial" pitchFamily="34" charset="0"/>
                <a:cs typeface="Arial" pitchFamily="34" charset="0"/>
              </a:rPr>
              <a:t>, number,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Tipos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complejos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Array</a:t>
            </a:r>
            <a:r>
              <a:rPr lang="en-US" dirty="0">
                <a:latin typeface="Arial" pitchFamily="34" charset="0"/>
                <a:cs typeface="Arial" pitchFamily="34" charset="0"/>
              </a:rPr>
              <a:t>, Object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Tipos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extendidos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Datetime</a:t>
            </a:r>
            <a:r>
              <a:rPr lang="en-US" dirty="0">
                <a:latin typeface="Arial" pitchFamily="34" charset="0"/>
                <a:cs typeface="Arial" pitchFamily="34" charset="0"/>
              </a:rPr>
              <a:t>, binary (base 64),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ip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geo_point</a:t>
            </a:r>
            <a:r>
              <a:rPr lang="en-US" dirty="0">
                <a:latin typeface="Arial" pitchFamily="34" charset="0"/>
                <a:cs typeface="Arial" pitchFamily="34" charset="0"/>
              </a:rPr>
              <a:t>, multi-filed... </a:t>
            </a:r>
          </a:p>
        </p:txBody>
      </p:sp>
    </p:spTree>
    <p:extLst>
      <p:ext uri="{BB962C8B-B14F-4D97-AF65-F5344CB8AC3E}">
        <p14:creationId xmlns:p14="http://schemas.microsoft.com/office/powerpoint/2010/main" val="3680857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: Index API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36550"/>
            <a:ext cx="6411333" cy="345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005504" y="2132856"/>
            <a:ext cx="4413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Primero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necesitamos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un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índice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01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: Index API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Luego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agregamos</a:t>
            </a:r>
            <a:r>
              <a:rPr lang="en-US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información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5240635" cy="293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322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Insertando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: Index API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Obteniendo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como respuesta:</a:t>
            </a:r>
          </a:p>
          <a:p>
            <a:pPr marL="68580" indent="0">
              <a:buNone/>
            </a:pP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201 (CREATED): Se creó un nuevo documento </a:t>
            </a: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200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(OK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): Se actualizó un documento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existente</a:t>
            </a: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05064"/>
            <a:ext cx="6772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98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endParaRPr lang="es-ES" dirty="0" smtClean="0"/>
          </a:p>
          <a:p>
            <a:pPr marL="68580" indent="0" algn="ctr">
              <a:buNone/>
            </a:pPr>
            <a:endParaRPr lang="es-ES" dirty="0"/>
          </a:p>
          <a:p>
            <a:pPr marL="68580" indent="0" algn="ctr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Es </a:t>
            </a:r>
            <a:r>
              <a:rPr lang="es-ES" dirty="0">
                <a:latin typeface="Arial" pitchFamily="34" charset="0"/>
                <a:cs typeface="Arial" pitchFamily="34" charset="0"/>
              </a:rPr>
              <a:t>un motor de búsqueda, orientado a documentos, basado en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Apache </a:t>
            </a:r>
            <a:r>
              <a:rPr lang="es-ES" b="1" dirty="0" err="1">
                <a:latin typeface="Arial" pitchFamily="34" charset="0"/>
                <a:cs typeface="Arial" pitchFamily="34" charset="0"/>
              </a:rPr>
              <a:t>Lucene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6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Creado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por</a:t>
            </a:r>
            <a:r>
              <a:rPr lang="en-US" dirty="0">
                <a:latin typeface="Arial" pitchFamily="34" charset="0"/>
                <a:cs typeface="Arial" pitchFamily="34" charset="0"/>
              </a:rPr>
              <a:t> Shay 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Kimchy</a:t>
            </a:r>
            <a:r>
              <a:rPr lang="en-US" dirty="0">
                <a:latin typeface="Arial" pitchFamily="34" charset="0"/>
                <a:cs typeface="Arial" pitchFamily="34" charset="0"/>
              </a:rPr>
              <a:t>”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Banon</a:t>
            </a:r>
            <a:r>
              <a:rPr lang="en-US" dirty="0">
                <a:latin typeface="Arial" pitchFamily="34" charset="0"/>
                <a:cs typeface="Arial" pitchFamily="34" charset="0"/>
              </a:rPr>
              <a:t> en el 2010: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 algn="ctr"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“...</a:t>
            </a:r>
            <a:r>
              <a:rPr lang="es-ES" sz="17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700" i="1" dirty="0">
                <a:latin typeface="Arial" pitchFamily="34" charset="0"/>
                <a:cs typeface="Arial" pitchFamily="34" charset="0"/>
              </a:rPr>
              <a:t>ElasticSearch sí mismo nació fuera de mi frustración con el hecho de que no hay realmente una solución buena, de código abierto, para el motor de búsqueda distribuido por ahí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sz="17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Mantenido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él</a:t>
            </a:r>
            <a:r>
              <a:rPr lang="en-US" dirty="0">
                <a:latin typeface="Arial" pitchFamily="34" charset="0"/>
                <a:cs typeface="Arial" pitchFamily="34" charset="0"/>
              </a:rPr>
              <a:t> hasta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creación</a:t>
            </a:r>
            <a:r>
              <a:rPr lang="en-US" dirty="0">
                <a:latin typeface="Arial" pitchFamily="34" charset="0"/>
                <a:cs typeface="Arial" pitchFamily="34" charset="0"/>
              </a:rPr>
              <a:t> de Elasticsearch.com (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http://elasticsearch.com/) </a:t>
            </a:r>
            <a:r>
              <a:rPr lang="en-US" dirty="0">
                <a:latin typeface="Arial" pitchFamily="34" charset="0"/>
                <a:cs typeface="Arial" pitchFamily="34" charset="0"/>
              </a:rPr>
              <a:t>en 2012 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Actualmente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desarrollado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por</a:t>
            </a:r>
            <a:r>
              <a:rPr lang="en-US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empresa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bajo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licencia</a:t>
            </a:r>
            <a:r>
              <a:rPr lang="en-US" dirty="0">
                <a:latin typeface="Arial" pitchFamily="34" charset="0"/>
                <a:cs typeface="Arial" pitchFamily="34" charset="0"/>
              </a:rPr>
              <a:t> Apache 2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muy</a:t>
            </a:r>
            <a:r>
              <a:rPr lang="en-US" dirty="0">
                <a:latin typeface="Arial" pitchFamily="34" charset="0"/>
                <a:cs typeface="Arial" pitchFamily="34" charset="0"/>
              </a:rPr>
              <a:t> flexible).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última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versión</a:t>
            </a:r>
            <a:r>
              <a:rPr lang="en-US" dirty="0">
                <a:latin typeface="Arial" pitchFamily="34" charset="0"/>
                <a:cs typeface="Arial" pitchFamily="34" charset="0"/>
              </a:rPr>
              <a:t> a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fecha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es</a:t>
            </a:r>
            <a:r>
              <a:rPr lang="en-US" dirty="0">
                <a:latin typeface="Arial" pitchFamily="34" charset="0"/>
                <a:cs typeface="Arial" pitchFamily="34" charset="0"/>
              </a:rPr>
              <a:t> la 1.3.2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Requiere</a:t>
            </a:r>
            <a:r>
              <a:rPr lang="en-US" dirty="0">
                <a:latin typeface="Arial" pitchFamily="34" charset="0"/>
                <a:cs typeface="Arial" pitchFamily="34" charset="0"/>
              </a:rPr>
              <a:t> Java 7.x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78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Orientado</a:t>
            </a:r>
            <a:r>
              <a:rPr lang="en-US" dirty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documentos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JSON's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Basado</a:t>
            </a:r>
            <a:r>
              <a:rPr lang="en-US" dirty="0">
                <a:latin typeface="Arial" pitchFamily="34" charset="0"/>
                <a:cs typeface="Arial" pitchFamily="34" charset="0"/>
              </a:rPr>
              <a:t> en Apache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Lucene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Libre</a:t>
            </a:r>
            <a:r>
              <a:rPr lang="en-US" dirty="0">
                <a:latin typeface="Arial" pitchFamily="34" charset="0"/>
                <a:cs typeface="Arial" pitchFamily="34" charset="0"/>
              </a:rPr>
              <a:t> de schemas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Aunque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permite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definirlos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necesario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Distribuido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Escala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BO" dirty="0" smtClean="0">
                <a:latin typeface="Arial" pitchFamily="34" charset="0"/>
                <a:cs typeface="Arial" pitchFamily="34" charset="0"/>
              </a:rPr>
              <a:t>dinámicamente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implementa</a:t>
            </a:r>
            <a:r>
              <a:rPr lang="en-US" dirty="0">
                <a:latin typeface="Arial" pitchFamily="34" charset="0"/>
                <a:cs typeface="Arial" pitchFamily="34" charset="0"/>
              </a:rPr>
              <a:t> HA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>
                <a:latin typeface="Arial" pitchFamily="34" charset="0"/>
                <a:cs typeface="Arial" pitchFamily="34" charset="0"/>
              </a:rPr>
              <a:t>Multi-Tenant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Permite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operar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sobre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múltiples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índices</a:t>
            </a:r>
            <a:r>
              <a:rPr lang="en-US" dirty="0">
                <a:latin typeface="Arial" pitchFamily="34" charset="0"/>
                <a:cs typeface="Arial" pitchFamily="34" charset="0"/>
              </a:rPr>
              <a:t> a 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vez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Centrado</a:t>
            </a:r>
            <a:r>
              <a:rPr lang="en-US" dirty="0">
                <a:latin typeface="Arial" pitchFamily="34" charset="0"/>
                <a:cs typeface="Arial" pitchFamily="34" charset="0"/>
              </a:rPr>
              <a:t> en API's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Expone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todas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funcionalidades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vía</a:t>
            </a:r>
            <a:r>
              <a:rPr lang="en-US" dirty="0">
                <a:latin typeface="Arial" pitchFamily="34" charset="0"/>
                <a:cs typeface="Arial" pitchFamily="34" charset="0"/>
              </a:rPr>
              <a:t> APIs REST</a:t>
            </a:r>
          </a:p>
        </p:txBody>
      </p:sp>
    </p:spTree>
    <p:extLst>
      <p:ext uri="{BB962C8B-B14F-4D97-AF65-F5344CB8AC3E}">
        <p14:creationId xmlns:p14="http://schemas.microsoft.com/office/powerpoint/2010/main" val="167140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¿Y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Búsquedas no estructuradas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Todos </a:t>
            </a:r>
            <a:r>
              <a:rPr lang="es-ES" dirty="0">
                <a:latin typeface="Arial" pitchFamily="34" charset="0"/>
                <a:cs typeface="Arial" pitchFamily="34" charset="0"/>
              </a:rPr>
              <a:t>los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items</a:t>
            </a:r>
            <a:r>
              <a:rPr lang="es-ES" dirty="0">
                <a:latin typeface="Arial" pitchFamily="34" charset="0"/>
                <a:cs typeface="Arial" pitchFamily="34" charset="0"/>
              </a:rPr>
              <a:t> que contengan la palabra “curso”.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Búsquedas estructuradas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s-ES" dirty="0" err="1" smtClean="0">
                <a:latin typeface="Arial" pitchFamily="34" charset="0"/>
                <a:cs typeface="Arial" pitchFamily="34" charset="0"/>
              </a:rPr>
              <a:t>Items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dirty="0">
                <a:latin typeface="Arial" pitchFamily="34" charset="0"/>
                <a:cs typeface="Arial" pitchFamily="34" charset="0"/>
              </a:rPr>
              <a:t>“oro” vendidos por el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user</a:t>
            </a:r>
            <a:r>
              <a:rPr lang="es-ES" dirty="0">
                <a:latin typeface="Arial" pitchFamily="34" charset="0"/>
                <a:cs typeface="Arial" pitchFamily="34" charset="0"/>
              </a:rPr>
              <a:t> “X” en Marzo.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Aggregations</a:t>
            </a:r>
            <a:r>
              <a:rPr lang="es-ES" dirty="0">
                <a:latin typeface="Arial" pitchFamily="34" charset="0"/>
                <a:cs typeface="Arial" pitchFamily="34" charset="0"/>
              </a:rPr>
              <a:t> / Facetas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Promedio </a:t>
            </a:r>
            <a:r>
              <a:rPr lang="es-ES" dirty="0">
                <a:latin typeface="Arial" pitchFamily="34" charset="0"/>
                <a:cs typeface="Arial" pitchFamily="34" charset="0"/>
              </a:rPr>
              <a:t>de precios de los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items</a:t>
            </a:r>
            <a:r>
              <a:rPr lang="es-ES" dirty="0">
                <a:latin typeface="Arial" pitchFamily="34" charset="0"/>
                <a:cs typeface="Arial" pitchFamily="34" charset="0"/>
              </a:rPr>
              <a:t> de la categoría “C”.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Combinaciones de todo lo anterior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Promedio </a:t>
            </a:r>
            <a:r>
              <a:rPr lang="es-ES" dirty="0">
                <a:latin typeface="Arial" pitchFamily="34" charset="0"/>
                <a:cs typeface="Arial" pitchFamily="34" charset="0"/>
              </a:rPr>
              <a:t>de precios de los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items</a:t>
            </a:r>
            <a:r>
              <a:rPr lang="es-ES" dirty="0">
                <a:latin typeface="Arial" pitchFamily="34" charset="0"/>
                <a:cs typeface="Arial" pitchFamily="34" charset="0"/>
              </a:rPr>
              <a:t> vendidos en Abril de los usuarios “X” e “Y” en la categoría “C”.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… y todo en tiempo “casi” real!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3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Empresas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704856" cy="418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44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Elasticsearch se compone de dos capas principales bien definidas y desacopladas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Sistema distribuido 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   Implementa </a:t>
            </a:r>
            <a:r>
              <a:rPr lang="es-ES" dirty="0">
                <a:latin typeface="Arial" pitchFamily="34" charset="0"/>
                <a:cs typeface="Arial" pitchFamily="34" charset="0"/>
              </a:rPr>
              <a:t>la lógica de coordinación de los nodos de un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clúster </a:t>
            </a:r>
            <a:r>
              <a:rPr lang="es-ES" dirty="0">
                <a:latin typeface="Arial" pitchFamily="34" charset="0"/>
                <a:cs typeface="Arial" pitchFamily="34" charset="0"/>
              </a:rPr>
              <a:t>y el mantenimiento de sus datos</a:t>
            </a: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●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Motor de búsqueda 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 Proporciona </a:t>
            </a:r>
            <a:r>
              <a:rPr lang="es-ES" dirty="0">
                <a:latin typeface="Arial" pitchFamily="34" charset="0"/>
                <a:cs typeface="Arial" pitchFamily="34" charset="0"/>
              </a:rPr>
              <a:t>las funcionalidades de indexación y búsqueda de documentos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6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 smtClean="0"/>
              <a:t>distribuido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Lo que se espera de un sistema distribuido.</a:t>
            </a:r>
            <a:endParaRPr lang="es-E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Performance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Escalabilidad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Alta disponibilidad 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● </a:t>
            </a:r>
            <a:r>
              <a:rPr lang="es-ES" dirty="0">
                <a:latin typeface="Arial" pitchFamily="34" charset="0"/>
                <a:cs typeface="Arial" pitchFamily="34" charset="0"/>
              </a:rPr>
              <a:t>Tolerancia a fallos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30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411</TotalTime>
  <Words>836</Words>
  <Application>Microsoft Office PowerPoint</Application>
  <PresentationFormat>Presentación en pantalla (4:3)</PresentationFormat>
  <Paragraphs>134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Austin</vt:lpstr>
      <vt:lpstr>ElasticSearch</vt:lpstr>
      <vt:lpstr>Presentación de PowerPoint</vt:lpstr>
      <vt:lpstr>Elasticsearch</vt:lpstr>
      <vt:lpstr>Elasticsearch</vt:lpstr>
      <vt:lpstr>¿Qué características tiene?</vt:lpstr>
      <vt:lpstr>¿Y qué puede hacer?</vt:lpstr>
      <vt:lpstr>Empresas que usan</vt:lpstr>
      <vt:lpstr>Componentes principales</vt:lpstr>
      <vt:lpstr>Sistema distribuido</vt:lpstr>
      <vt:lpstr>Sistema distribuido</vt:lpstr>
      <vt:lpstr>Sistema distribuido: Ejemplo</vt:lpstr>
      <vt:lpstr>Sistema distribuido: más sobre shards</vt:lpstr>
      <vt:lpstr>Sistema distribuido: Ejemplo shard</vt:lpstr>
      <vt:lpstr>Sistema distribuido: shards y réplicas</vt:lpstr>
      <vt:lpstr>Sistema distribuido: shards y réplicas</vt:lpstr>
      <vt:lpstr>Sistema distribuido: shards y réplicas</vt:lpstr>
      <vt:lpstr>Sistema distribuido: shards y réplicas</vt:lpstr>
      <vt:lpstr>Sistema distribuido: shards y réplicas</vt:lpstr>
      <vt:lpstr>Sistema distribuido: shards y réplicas</vt:lpstr>
      <vt:lpstr>Estructura de datos</vt:lpstr>
      <vt:lpstr>Estructura de datos</vt:lpstr>
      <vt:lpstr>Tipos de datos</vt:lpstr>
      <vt:lpstr>Insertando datos: Index API</vt:lpstr>
      <vt:lpstr>Insertando datos: Index API</vt:lpstr>
      <vt:lpstr>Insertando datos: Index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dany</dc:creator>
  <cp:lastModifiedBy>dany</cp:lastModifiedBy>
  <cp:revision>36</cp:revision>
  <dcterms:created xsi:type="dcterms:W3CDTF">2017-10-01T20:57:27Z</dcterms:created>
  <dcterms:modified xsi:type="dcterms:W3CDTF">2017-10-02T03:59:40Z</dcterms:modified>
</cp:coreProperties>
</file>