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66" r:id="rId20"/>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F7DA7D6F-4005-4BDF-A58A-13113FA9B93D}" type="datetimeFigureOut">
              <a:rPr lang="en-US" smtClean="0"/>
              <a:t>10/11/2017</a:t>
            </a:fld>
            <a:endParaRPr lang="en-US"/>
          </a:p>
        </p:txBody>
      </p:sp>
      <p:sp>
        <p:nvSpPr>
          <p:cNvPr id="4" name="3 Marcador de pie de página"/>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EE53F2F5-35A7-4C79-9613-C7769F235854}" type="slidenum">
              <a:rPr lang="en-US" smtClean="0"/>
              <a:t>‹Nº›</a:t>
            </a:fld>
            <a:endParaRPr lang="en-US"/>
          </a:p>
        </p:txBody>
      </p:sp>
    </p:spTree>
    <p:extLst>
      <p:ext uri="{BB962C8B-B14F-4D97-AF65-F5344CB8AC3E}">
        <p14:creationId xmlns:p14="http://schemas.microsoft.com/office/powerpoint/2010/main" val="655985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2" name="1 Marcador de pie de página"/>
          <p:cNvSpPr>
            <a:spLocks noGrp="1"/>
          </p:cNvSpPr>
          <p:nvPr>
            <p:ph type="ftr" sz="quarter" idx="11"/>
          </p:nvPr>
        </p:nvSpPr>
        <p:spPr/>
        <p:txBody>
          <a:bodyPr/>
          <a:lstStyle/>
          <a:p>
            <a:endParaRPr lang="en-US"/>
          </a:p>
        </p:txBody>
      </p:sp>
      <p:sp>
        <p:nvSpPr>
          <p:cNvPr id="15" name="14 Marcador de número de diapositiva"/>
          <p:cNvSpPr>
            <a:spLocks noGrp="1"/>
          </p:cNvSpPr>
          <p:nvPr>
            <p:ph type="sldNum" sz="quarter" idx="12"/>
          </p:nvPr>
        </p:nvSpPr>
        <p:spPr>
          <a:xfrm>
            <a:off x="8229600" y="6473952"/>
            <a:ext cx="758952" cy="246888"/>
          </a:xfrm>
        </p:spPr>
        <p:txBody>
          <a:bodyPr/>
          <a:lstStyle/>
          <a:p>
            <a:fld id="{05766B30-C279-4EE4-B321-0611508530A1}"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19" name="18 Marcador de pie de página"/>
          <p:cNvSpPr>
            <a:spLocks noGrp="1"/>
          </p:cNvSpPr>
          <p:nvPr>
            <p:ph type="ftr" sz="quarter" idx="11"/>
          </p:nvPr>
        </p:nvSpPr>
        <p:spPr>
          <a:xfrm>
            <a:off x="3581400" y="76200"/>
            <a:ext cx="2895600" cy="288925"/>
          </a:xfrm>
        </p:spPr>
        <p:txBody>
          <a:bodyPr/>
          <a:lstStyle/>
          <a:p>
            <a:endParaRPr lang="en-US"/>
          </a:p>
        </p:txBody>
      </p:sp>
      <p:sp>
        <p:nvSpPr>
          <p:cNvPr id="16" name="15 Marcador de número de diapositiva"/>
          <p:cNvSpPr>
            <a:spLocks noGrp="1"/>
          </p:cNvSpPr>
          <p:nvPr>
            <p:ph type="sldNum" sz="quarter" idx="12"/>
          </p:nvPr>
        </p:nvSpPr>
        <p:spPr>
          <a:xfrm>
            <a:off x="8229600" y="6473952"/>
            <a:ext cx="758952" cy="246888"/>
          </a:xfrm>
        </p:spPr>
        <p:txBody>
          <a:bodyPr/>
          <a:lstStyle/>
          <a:p>
            <a:fld id="{05766B30-C279-4EE4-B321-0611508530A1}"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11" name="10 Marcador de pie de página"/>
          <p:cNvSpPr>
            <a:spLocks noGrp="1"/>
          </p:cNvSpPr>
          <p:nvPr>
            <p:ph type="ftr" sz="quarter" idx="11"/>
          </p:nvPr>
        </p:nvSpPr>
        <p:spPr/>
        <p:txBody>
          <a:bodyPr/>
          <a:lstStyle/>
          <a:p>
            <a:endParaRPr lang="en-US"/>
          </a:p>
        </p:txBody>
      </p:sp>
      <p:sp>
        <p:nvSpPr>
          <p:cNvPr id="16" name="1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10" name="9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a:xfrm>
            <a:off x="8229600" y="6477000"/>
            <a:ext cx="762000" cy="246888"/>
          </a:xfrm>
        </p:spPr>
        <p:txBody>
          <a:bodyPr/>
          <a:lstStyle/>
          <a:p>
            <a:fld id="{05766B30-C279-4EE4-B321-0611508530A1}" type="slidenum">
              <a:rPr lang="en-US" smtClean="0"/>
              <a:t>‹Nº›</a:t>
            </a:fld>
            <a:endParaRPr lang="en-U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21" name="20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24" name="23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29" name="28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1A062593-CC57-4187-A946-F403F5B40C95}" type="datetimeFigureOut">
              <a:rPr lang="en-US" smtClean="0"/>
              <a:t>10/11/2017</a:t>
            </a:fld>
            <a:endParaRPr lang="en-US"/>
          </a:p>
        </p:txBody>
      </p:sp>
      <p:sp>
        <p:nvSpPr>
          <p:cNvPr id="5" name="4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05766B30-C279-4EE4-B321-0611508530A1}" type="slidenum">
              <a:rPr lang="en-US" smtClean="0"/>
              <a:t>‹Nº›</a:t>
            </a:fld>
            <a:endParaRPr lang="en-U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A062593-CC57-4187-A946-F403F5B40C95}" type="datetimeFigureOut">
              <a:rPr lang="en-US" smtClean="0"/>
              <a:t>10/11/2017</a:t>
            </a:fld>
            <a:endParaRPr lang="en-U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5766B30-C279-4EE4-B321-0611508530A1}" type="slidenum">
              <a:rPr lang="en-US" smtClean="0"/>
              <a:t>‹Nº›</a:t>
            </a:fld>
            <a:endParaRPr lang="en-U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lastic/elasticsearch" TargetMode="External"/><Relationship Id="rId2" Type="http://schemas.openxmlformats.org/officeDocument/2006/relationships/hyperlink" Target="https://www.elastic.co/" TargetMode="External"/><Relationship Id="rId1" Type="http://schemas.openxmlformats.org/officeDocument/2006/relationships/slideLayout" Target="../slideLayouts/slideLayout2.xml"/><Relationship Id="rId6" Type="http://schemas.openxmlformats.org/officeDocument/2006/relationships/hyperlink" Target="https://jorgemachicado.blogspot.com/2009/11/dpc17.html" TargetMode="External"/><Relationship Id="rId5" Type="http://schemas.openxmlformats.org/officeDocument/2006/relationships/hyperlink" Target="https://github.com/spring-projects/spring-data-elasticsearch" TargetMode="External"/><Relationship Id="rId4" Type="http://schemas.openxmlformats.org/officeDocument/2006/relationships/hyperlink" Target="https://docs.spring.io/spring-data/elasticsearch/docs/current/referen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t>ELASTICSEARCH SPRING DATA</a:t>
            </a:r>
            <a:endParaRPr lang="en-US" dirty="0"/>
          </a:p>
        </p:txBody>
      </p:sp>
      <p:sp>
        <p:nvSpPr>
          <p:cNvPr id="3" name="2 Subtítulo"/>
          <p:cNvSpPr>
            <a:spLocks noGrp="1"/>
          </p:cNvSpPr>
          <p:nvPr>
            <p:ph type="subTitle" idx="1"/>
          </p:nvPr>
        </p:nvSpPr>
        <p:spPr/>
        <p:txBody>
          <a:bodyPr/>
          <a:lstStyle/>
          <a:p>
            <a:r>
              <a:rPr lang="en-US" dirty="0" smtClean="0"/>
              <a:t>Gilmer Daniel Fernandez</a:t>
            </a:r>
            <a:endParaRPr lang="en-US" dirty="0"/>
          </a:p>
        </p:txBody>
      </p:sp>
      <p:pic>
        <p:nvPicPr>
          <p:cNvPr id="4" name="3 Imagen"/>
          <p:cNvPicPr/>
          <p:nvPr/>
        </p:nvPicPr>
        <p:blipFill>
          <a:blip r:embed="rId2"/>
          <a:srcRect/>
          <a:stretch>
            <a:fillRect/>
          </a:stretch>
        </p:blipFill>
        <p:spPr bwMode="auto">
          <a:xfrm>
            <a:off x="152400" y="228600"/>
            <a:ext cx="1688559" cy="1653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4 Imagen"/>
          <p:cNvPicPr/>
          <p:nvPr/>
        </p:nvPicPr>
        <p:blipFill>
          <a:blip r:embed="rId3"/>
          <a:srcRect/>
          <a:stretch>
            <a:fillRect/>
          </a:stretch>
        </p:blipFill>
        <p:spPr bwMode="auto">
          <a:xfrm>
            <a:off x="7543800" y="205716"/>
            <a:ext cx="1271827"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010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85000" lnSpcReduction="20000"/>
          </a:bodyPr>
          <a:lstStyle/>
          <a:p>
            <a:pPr marL="0" indent="0">
              <a:buNone/>
            </a:pPr>
            <a:r>
              <a:rPr lang="es-ES" b="1" dirty="0" smtClean="0"/>
              <a:t>SHARDS Y REPLICAS</a:t>
            </a:r>
          </a:p>
          <a:p>
            <a:pPr lvl="0"/>
            <a:r>
              <a:rPr lang="es-ES" sz="2400" dirty="0" smtClean="0"/>
              <a:t>Permite </a:t>
            </a:r>
            <a:r>
              <a:rPr lang="es-ES" sz="2400" dirty="0"/>
              <a:t>dividir / escalar horizontalmente el volumen de su </a:t>
            </a:r>
            <a:r>
              <a:rPr lang="es-ES" sz="2400" dirty="0" smtClean="0"/>
              <a:t>contenido</a:t>
            </a:r>
            <a:endParaRPr lang="es-ES" sz="2400" dirty="0"/>
          </a:p>
          <a:p>
            <a:pPr lvl="0"/>
            <a:r>
              <a:rPr lang="es-ES" sz="2400" dirty="0" smtClean="0"/>
              <a:t>Permite </a:t>
            </a:r>
            <a:r>
              <a:rPr lang="es-ES" sz="2400" dirty="0"/>
              <a:t>distribuir y paralelizar operaciones a través de fragmentos (potencialmente en nodos múltiples), aumentando así el </a:t>
            </a:r>
            <a:r>
              <a:rPr lang="es-ES" sz="2400" dirty="0" smtClean="0"/>
              <a:t>rendimiento</a:t>
            </a:r>
            <a:endParaRPr lang="es-ES" sz="2400" dirty="0"/>
          </a:p>
          <a:p>
            <a:pPr lvl="0"/>
            <a:r>
              <a:rPr lang="es-ES" sz="2400" dirty="0"/>
              <a:t>La mecánica de cómo se distribuye un fragmento y también cómo sus documentos se agregan de nuevo a las solicitudes de búsqueda son completamente gestionadas por Elasticsearch y son transparentes para usted como el usuario</a:t>
            </a:r>
            <a:r>
              <a:rPr lang="es-ES" sz="2400" dirty="0" smtClean="0"/>
              <a:t>.</a:t>
            </a:r>
            <a:endParaRPr lang="es-ES" sz="2400" dirty="0"/>
          </a:p>
          <a:p>
            <a:pPr lvl="0"/>
            <a:r>
              <a:rPr lang="es-ES" sz="2400" dirty="0"/>
              <a:t>En un entorno de red / nube donde se pueden esperar fallos en cualquier momento, es muy útil y altamente recomendado tener un mecanismo de conmutación por error en caso de que un fragmento / nodo de alguna manera se desconecte o desaparezca por cualquier razón. Con este fin, Elasticsearch le permite hacer una o más copias de los fragmentos de su índice en lo que se denominan fragmentos de réplica o réplicas para abreviar.</a:t>
            </a:r>
            <a:endParaRPr lang="en-US" sz="2400" dirty="0"/>
          </a:p>
        </p:txBody>
      </p:sp>
    </p:spTree>
    <p:extLst>
      <p:ext uri="{BB962C8B-B14F-4D97-AF65-F5344CB8AC3E}">
        <p14:creationId xmlns:p14="http://schemas.microsoft.com/office/powerpoint/2010/main" val="359717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92500" lnSpcReduction="10000"/>
          </a:bodyPr>
          <a:lstStyle/>
          <a:p>
            <a:pPr marL="0" indent="0">
              <a:buNone/>
            </a:pPr>
            <a:r>
              <a:rPr lang="es-ES" b="1" dirty="0" smtClean="0"/>
              <a:t>SHARDS Y REPLICAS</a:t>
            </a:r>
          </a:p>
          <a:p>
            <a:pPr lvl="0"/>
            <a:r>
              <a:rPr lang="es-ES" sz="2400" dirty="0" smtClean="0"/>
              <a:t>Proporciona </a:t>
            </a:r>
            <a:r>
              <a:rPr lang="es-ES" sz="2400" dirty="0"/>
              <a:t>alta disponibilidad en caso de fallo de un fragmento / nodo. Por esta razón, es importante tener en cuenta que un fragmento de réplica nunca se asigna en el mismo nodo que el fragmento original / primario del que se copió</a:t>
            </a:r>
            <a:r>
              <a:rPr lang="es-ES" sz="2400" dirty="0" smtClean="0"/>
              <a:t>.</a:t>
            </a:r>
            <a:endParaRPr lang="es-ES" sz="2400" dirty="0"/>
          </a:p>
          <a:p>
            <a:pPr lvl="0"/>
            <a:r>
              <a:rPr lang="es-ES" sz="2400" dirty="0" smtClean="0"/>
              <a:t>Permite </a:t>
            </a:r>
            <a:r>
              <a:rPr lang="es-ES" sz="2400" dirty="0"/>
              <a:t>ampliar el volumen / rendimiento de búsqueda, ya que se pueden ejecutar búsquedas en todas las réplicas en paralelo.</a:t>
            </a:r>
          </a:p>
          <a:p>
            <a:pPr lvl="0"/>
            <a:r>
              <a:rPr lang="es-ES" sz="2400" dirty="0"/>
              <a:t>En resumen, cada índice puede dividirse en múltiples fragmentos. Un índice también se puede replicar cero (sin réplicas) o más veces. Una vez replicado, cada índice tendrá fragmentos primarios (los fragmentos originales que se replicaron) y fragmentos de réplica (las copias de los fragmentos primarios). </a:t>
            </a:r>
            <a:endParaRPr lang="en-US" sz="2400" dirty="0"/>
          </a:p>
        </p:txBody>
      </p:sp>
    </p:spTree>
    <p:extLst>
      <p:ext uri="{BB962C8B-B14F-4D97-AF65-F5344CB8AC3E}">
        <p14:creationId xmlns:p14="http://schemas.microsoft.com/office/powerpoint/2010/main" val="423756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¿QUÉ ES UN EDICTO?</a:t>
            </a:r>
          </a:p>
        </p:txBody>
      </p:sp>
      <p:sp>
        <p:nvSpPr>
          <p:cNvPr id="3" name="2 Marcador de contenido"/>
          <p:cNvSpPr>
            <a:spLocks noGrp="1"/>
          </p:cNvSpPr>
          <p:nvPr>
            <p:ph idx="1"/>
          </p:nvPr>
        </p:nvSpPr>
        <p:spPr/>
        <p:txBody>
          <a:bodyPr/>
          <a:lstStyle/>
          <a:p>
            <a:pPr marL="0" indent="0">
              <a:buNone/>
            </a:pPr>
            <a:r>
              <a:rPr lang="en-US" b="1" dirty="0" smtClean="0"/>
              <a:t>EDICTO</a:t>
            </a:r>
          </a:p>
          <a:p>
            <a:pPr marL="0" indent="0">
              <a:buNone/>
            </a:pPr>
            <a:endParaRPr lang="en-US" b="1" dirty="0"/>
          </a:p>
          <a:p>
            <a:pPr marL="0" indent="0">
              <a:buNone/>
            </a:pPr>
            <a:r>
              <a:rPr lang="es-ES" sz="2800" b="1" dirty="0"/>
              <a:t>Edicto</a:t>
            </a:r>
            <a:r>
              <a:rPr lang="es-ES" sz="2800" dirty="0"/>
              <a:t> es el </a:t>
            </a:r>
            <a:r>
              <a:rPr lang="es-ES" sz="2800" b="1" dirty="0"/>
              <a:t>mandato o decreto publicado con autoridad de un magistrado</a:t>
            </a:r>
            <a:r>
              <a:rPr lang="es-ES" sz="2800" dirty="0"/>
              <a:t>. El concepto procede del latín </a:t>
            </a:r>
            <a:r>
              <a:rPr lang="es-ES" sz="2800" i="1" dirty="0" err="1"/>
              <a:t>edictum</a:t>
            </a:r>
            <a:r>
              <a:rPr lang="es-ES" sz="2800" dirty="0"/>
              <a:t>, un vocablo que se utilizaba para nombrar al pronunciamiento de los magistrados romanos sobre cuestiones relativas a su </a:t>
            </a:r>
            <a:r>
              <a:rPr lang="es-ES" sz="2800" b="1" dirty="0"/>
              <a:t>competencia</a:t>
            </a:r>
            <a:r>
              <a:rPr lang="es-ES" sz="2800" dirty="0"/>
              <a:t>.</a:t>
            </a:r>
            <a:endParaRPr lang="en-US" sz="2800" dirty="0"/>
          </a:p>
        </p:txBody>
      </p:sp>
    </p:spTree>
    <p:extLst>
      <p:ext uri="{BB962C8B-B14F-4D97-AF65-F5344CB8AC3E}">
        <p14:creationId xmlns:p14="http://schemas.microsoft.com/office/powerpoint/2010/main" val="124772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¿QUÉ ES UN EDICTO?</a:t>
            </a:r>
            <a:endParaRPr lang="en-US" dirty="0"/>
          </a:p>
        </p:txBody>
      </p:sp>
      <p:sp>
        <p:nvSpPr>
          <p:cNvPr id="3" name="2 Marcador de contenido"/>
          <p:cNvSpPr>
            <a:spLocks noGrp="1"/>
          </p:cNvSpPr>
          <p:nvPr>
            <p:ph idx="1"/>
          </p:nvPr>
        </p:nvSpPr>
        <p:spPr/>
        <p:txBody>
          <a:bodyPr>
            <a:normAutofit/>
          </a:bodyPr>
          <a:lstStyle/>
          <a:p>
            <a:pPr marL="0" indent="0">
              <a:buNone/>
            </a:pPr>
            <a:r>
              <a:rPr lang="es-ES" sz="2800" dirty="0"/>
              <a:t>Documento mediante el cual se da a conocer un mandato expedido por autoridad jurídica competente. Contiene una notificación,  citatorio o emplazamiento. Es obligatoria su publicación en periódicos de mayor circulación, Diario Oficial de la Federación o Gacetas de los Gobiernos Estatales o Municipales.</a:t>
            </a:r>
            <a:endParaRPr lang="en-US" sz="2800" dirty="0"/>
          </a:p>
        </p:txBody>
      </p:sp>
    </p:spTree>
    <p:extLst>
      <p:ext uri="{BB962C8B-B14F-4D97-AF65-F5344CB8AC3E}">
        <p14:creationId xmlns:p14="http://schemas.microsoft.com/office/powerpoint/2010/main" val="248234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CUAL ES LA MISION DE UN EDICTO</a:t>
            </a:r>
            <a:endParaRPr lang="en-US" dirty="0"/>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1371600"/>
            <a:ext cx="1987549" cy="2484437"/>
          </a:xfrm>
        </p:spPr>
      </p:pic>
      <p:sp>
        <p:nvSpPr>
          <p:cNvPr id="5" name="4 Rectángulo"/>
          <p:cNvSpPr/>
          <p:nvPr/>
        </p:nvSpPr>
        <p:spPr>
          <a:xfrm>
            <a:off x="304800" y="4306163"/>
            <a:ext cx="8610600" cy="2246769"/>
          </a:xfrm>
          <a:prstGeom prst="rect">
            <a:avLst/>
          </a:prstGeom>
        </p:spPr>
        <p:txBody>
          <a:bodyPr wrap="square">
            <a:spAutoFit/>
          </a:bodyPr>
          <a:lstStyle/>
          <a:p>
            <a:r>
              <a:rPr lang="es-ES" sz="2800" dirty="0"/>
              <a:t>La misión de un edicto es hacer público algo. Por ejemplo, si alguien desea cambiar de nombre, el juez ordenará dar a conocer el hecho, es también una manera de formalizar alguna acción frente a la sociedad.</a:t>
            </a:r>
            <a:endParaRPr lang="en-US" sz="2800" dirty="0"/>
          </a:p>
        </p:txBody>
      </p:sp>
    </p:spTree>
    <p:extLst>
      <p:ext uri="{BB962C8B-B14F-4D97-AF65-F5344CB8AC3E}">
        <p14:creationId xmlns:p14="http://schemas.microsoft.com/office/powerpoint/2010/main" val="46659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¿CUANDO PROCEDE LA NOTIFICACIÓN POR EDICTOS?</a:t>
            </a:r>
            <a:endParaRPr lang="en-US" dirty="0"/>
          </a:p>
        </p:txBody>
      </p:sp>
      <p:sp>
        <p:nvSpPr>
          <p:cNvPr id="3" name="2 Marcador de contenido"/>
          <p:cNvSpPr>
            <a:spLocks noGrp="1"/>
          </p:cNvSpPr>
          <p:nvPr>
            <p:ph idx="1"/>
          </p:nvPr>
        </p:nvSpPr>
        <p:spPr/>
        <p:txBody>
          <a:bodyPr>
            <a:normAutofit/>
          </a:bodyPr>
          <a:lstStyle/>
          <a:p>
            <a:pPr marL="0" indent="0">
              <a:buNone/>
            </a:pPr>
            <a:endParaRPr lang="es-ES" sz="2400" dirty="0" smtClean="0"/>
          </a:p>
          <a:p>
            <a:pPr marL="0" indent="0">
              <a:buNone/>
            </a:pPr>
            <a:r>
              <a:rPr lang="es-ES" sz="2400" dirty="0" smtClean="0"/>
              <a:t>L</a:t>
            </a:r>
            <a:r>
              <a:rPr lang="es-ES" sz="2400" b="1" dirty="0" smtClean="0"/>
              <a:t>a </a:t>
            </a:r>
            <a:r>
              <a:rPr lang="es-ES" sz="2400" b="1" dirty="0"/>
              <a:t>Citación</a:t>
            </a:r>
            <a:r>
              <a:rPr lang="es-ES" sz="2400" dirty="0"/>
              <a:t> es un </a:t>
            </a:r>
            <a:r>
              <a:rPr lang="es-ES" sz="2400" i="1" dirty="0"/>
              <a:t>acto por en cual un juez o tribunal </a:t>
            </a:r>
            <a:r>
              <a:rPr lang="es-ES" sz="2400" b="1" i="1" dirty="0"/>
              <a:t>ordena la comparecencia </a:t>
            </a:r>
            <a:r>
              <a:rPr lang="es-ES" sz="2400" i="1" dirty="0"/>
              <a:t>de una persona: sea parte, testigo, perito o cualquier otro tercero, para realizar o presenciar una diligencia que afecte a un proceso judicial.</a:t>
            </a:r>
            <a:endParaRPr lang="en-US" sz="2400" dirty="0"/>
          </a:p>
        </p:txBody>
      </p:sp>
    </p:spTree>
    <p:extLst>
      <p:ext uri="{BB962C8B-B14F-4D97-AF65-F5344CB8AC3E}">
        <p14:creationId xmlns:p14="http://schemas.microsoft.com/office/powerpoint/2010/main" val="162009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smtClean="0"/>
              <a:t>Anormalidades</a:t>
            </a:r>
            <a:r>
              <a:rPr lang="en-US" dirty="0" smtClean="0"/>
              <a:t> en la </a:t>
            </a:r>
            <a:r>
              <a:rPr lang="en-US" dirty="0" err="1" smtClean="0"/>
              <a:t>practica</a:t>
            </a:r>
            <a:r>
              <a:rPr lang="en-US" dirty="0" smtClean="0"/>
              <a:t> de la </a:t>
            </a:r>
            <a:r>
              <a:rPr lang="en-US" dirty="0" err="1" smtClean="0"/>
              <a:t>citacion</a:t>
            </a:r>
            <a:r>
              <a:rPr lang="en-US" dirty="0" smtClean="0"/>
              <a:t> de </a:t>
            </a:r>
            <a:r>
              <a:rPr lang="en-US" dirty="0" err="1" smtClean="0"/>
              <a:t>edictos</a:t>
            </a:r>
            <a:endParaRPr lang="en-US" dirty="0"/>
          </a:p>
        </p:txBody>
      </p:sp>
      <p:sp>
        <p:nvSpPr>
          <p:cNvPr id="3" name="2 Marcador de contenido"/>
          <p:cNvSpPr>
            <a:spLocks noGrp="1"/>
          </p:cNvSpPr>
          <p:nvPr>
            <p:ph idx="1"/>
          </p:nvPr>
        </p:nvSpPr>
        <p:spPr/>
        <p:txBody>
          <a:bodyPr>
            <a:normAutofit fontScale="70000" lnSpcReduction="20000"/>
          </a:bodyPr>
          <a:lstStyle/>
          <a:p>
            <a:endParaRPr lang="es-ES" dirty="0" smtClean="0"/>
          </a:p>
          <a:p>
            <a:r>
              <a:rPr lang="es-ES" dirty="0" smtClean="0"/>
              <a:t>Los edictos no son numerados de 1 al 3 en su publicación por lo cual el demandado no sabe si es el primero o el último, porque sólo tiene 30 días desde la primera publicación para contestar </a:t>
            </a:r>
          </a:p>
          <a:p>
            <a:r>
              <a:rPr lang="es-ES" dirty="0" smtClean="0"/>
              <a:t>En la publicación, el actor DEBE enumerarlas, por ejemplo, "PRIMER EDICTO". Posteriormente dentro de 5 días, publicara el mismo edicto, pero con la cabecera de "SEGUNDO EDICTO", etc. Y en 5 días más: "TERCER EDICTO". Se debe publicar tres veces a intervalos de 5 días. </a:t>
            </a:r>
          </a:p>
          <a:p>
            <a:r>
              <a:rPr lang="es-ES" dirty="0" smtClean="0"/>
              <a:t>En </a:t>
            </a:r>
            <a:r>
              <a:rPr lang="es-ES" dirty="0"/>
              <a:t>la publicación del edicto no se hace una síntesis de la demanda </a:t>
            </a:r>
            <a:r>
              <a:rPr lang="es-ES" dirty="0" smtClean="0"/>
              <a:t>por </a:t>
            </a:r>
            <a:r>
              <a:rPr lang="es-ES" dirty="0"/>
              <a:t>el contrario de transcribe todo el documento, gravando la economía del actor y violando de esta manera el Principio de Gratuidad.</a:t>
            </a:r>
            <a:endParaRPr lang="en-US" dirty="0"/>
          </a:p>
        </p:txBody>
      </p:sp>
    </p:spTree>
    <p:extLst>
      <p:ext uri="{BB962C8B-B14F-4D97-AF65-F5344CB8AC3E}">
        <p14:creationId xmlns:p14="http://schemas.microsoft.com/office/powerpoint/2010/main" val="185552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smtClean="0"/>
              <a:t>Anormalidades</a:t>
            </a:r>
            <a:r>
              <a:rPr lang="en-US" dirty="0" smtClean="0"/>
              <a:t> en la </a:t>
            </a:r>
            <a:r>
              <a:rPr lang="en-US" dirty="0" err="1" smtClean="0"/>
              <a:t>practica</a:t>
            </a:r>
            <a:r>
              <a:rPr lang="en-US" dirty="0" smtClean="0"/>
              <a:t> de la </a:t>
            </a:r>
            <a:r>
              <a:rPr lang="en-US" dirty="0" err="1" smtClean="0"/>
              <a:t>citacion</a:t>
            </a:r>
            <a:r>
              <a:rPr lang="en-US" dirty="0" smtClean="0"/>
              <a:t> de </a:t>
            </a:r>
            <a:r>
              <a:rPr lang="en-US" dirty="0" err="1" smtClean="0"/>
              <a:t>edictos</a:t>
            </a:r>
            <a:endParaRPr lang="en-US" dirty="0"/>
          </a:p>
        </p:txBody>
      </p:sp>
      <p:sp>
        <p:nvSpPr>
          <p:cNvPr id="3" name="2 Marcador de contenido"/>
          <p:cNvSpPr>
            <a:spLocks noGrp="1"/>
          </p:cNvSpPr>
          <p:nvPr>
            <p:ph idx="1"/>
          </p:nvPr>
        </p:nvSpPr>
        <p:spPr/>
        <p:txBody>
          <a:bodyPr>
            <a:normAutofit fontScale="70000" lnSpcReduction="20000"/>
          </a:bodyPr>
          <a:lstStyle/>
          <a:p>
            <a:endParaRPr lang="es-ES" dirty="0" smtClean="0"/>
          </a:p>
          <a:p>
            <a:r>
              <a:rPr lang="es-ES" dirty="0"/>
              <a:t>En la demanda no se hace notar que el demandado esta en territorio boliviano, ya que si estuviere en el extranjero nunca se enterará que esta siendo demandado. Porque para demandar a una persona que esta en el extranjero se la hace a través de </a:t>
            </a:r>
            <a:r>
              <a:rPr lang="es-ES" dirty="0" smtClean="0"/>
              <a:t>un</a:t>
            </a:r>
          </a:p>
          <a:p>
            <a:r>
              <a:rPr lang="es-ES" dirty="0" smtClean="0"/>
              <a:t>En </a:t>
            </a:r>
            <a:r>
              <a:rPr lang="es-ES" dirty="0"/>
              <a:t>caso de no presentarse el demandado en 30 días, el tribunal le nombra un defensor de oficio o </a:t>
            </a:r>
            <a:r>
              <a:rPr lang="es-ES" dirty="0" err="1"/>
              <a:t>patrocinante</a:t>
            </a:r>
            <a:r>
              <a:rPr lang="es-ES" dirty="0"/>
              <a:t> judicial que debe ubicar el paradero del demandado </a:t>
            </a:r>
            <a:r>
              <a:rPr lang="es-ES" dirty="0" smtClean="0"/>
              <a:t>No </a:t>
            </a:r>
            <a:r>
              <a:rPr lang="es-ES" dirty="0"/>
              <a:t>le nombra un “representante” judicial, sino solo es un </a:t>
            </a:r>
            <a:r>
              <a:rPr lang="es-ES" dirty="0" err="1"/>
              <a:t>patrocinante</a:t>
            </a:r>
            <a:r>
              <a:rPr lang="es-ES" dirty="0"/>
              <a:t>. Un abogado defensor pagado por el Estado es eso: un </a:t>
            </a:r>
            <a:r>
              <a:rPr lang="es-ES" dirty="0" err="1"/>
              <a:t>patrocinante</a:t>
            </a:r>
            <a:r>
              <a:rPr lang="es-ES" dirty="0"/>
              <a:t>. Ubicar el paradero del demandado también se le hace imposible al abogado pagado por el Estado, ya que ni siquiera el actor lo sabe, entonces. ¿Cómo lo va saber el </a:t>
            </a:r>
            <a:r>
              <a:rPr lang="es-ES" dirty="0" err="1"/>
              <a:t>patrocinante</a:t>
            </a:r>
            <a:r>
              <a:rPr lang="es-ES" dirty="0"/>
              <a:t> judicial? Con esto se lleva a mentir al abogado de oficio cuando responde negativamente en el memorial diciendo: “Que se ha hecho todo lo posible para ubicar el paradero del demandado”.</a:t>
            </a:r>
            <a:endParaRPr lang="en-US" dirty="0"/>
          </a:p>
        </p:txBody>
      </p:sp>
    </p:spTree>
    <p:extLst>
      <p:ext uri="{BB962C8B-B14F-4D97-AF65-F5344CB8AC3E}">
        <p14:creationId xmlns:p14="http://schemas.microsoft.com/office/powerpoint/2010/main" val="135810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err="1"/>
              <a:t>Anormalidades</a:t>
            </a:r>
            <a:r>
              <a:rPr lang="en-US" dirty="0"/>
              <a:t> en la </a:t>
            </a:r>
            <a:r>
              <a:rPr lang="en-US" dirty="0" err="1"/>
              <a:t>practica</a:t>
            </a:r>
            <a:r>
              <a:rPr lang="en-US" dirty="0"/>
              <a:t> de la </a:t>
            </a:r>
            <a:r>
              <a:rPr lang="en-US" dirty="0" err="1"/>
              <a:t>citacion</a:t>
            </a:r>
            <a:r>
              <a:rPr lang="en-US" dirty="0"/>
              <a:t> de </a:t>
            </a:r>
            <a:r>
              <a:rPr lang="en-US" dirty="0" err="1"/>
              <a:t>edictos</a:t>
            </a:r>
            <a:endParaRPr lang="en-US" dirty="0"/>
          </a:p>
        </p:txBody>
      </p:sp>
      <p:sp>
        <p:nvSpPr>
          <p:cNvPr id="3" name="2 Marcador de contenido"/>
          <p:cNvSpPr>
            <a:spLocks noGrp="1"/>
          </p:cNvSpPr>
          <p:nvPr>
            <p:ph idx="1"/>
          </p:nvPr>
        </p:nvSpPr>
        <p:spPr/>
        <p:txBody>
          <a:bodyPr>
            <a:normAutofit fontScale="70000" lnSpcReduction="20000"/>
          </a:bodyPr>
          <a:lstStyle/>
          <a:p>
            <a:r>
              <a:rPr lang="es-ES" dirty="0"/>
              <a:t>En materia civil no se le puede declarar rebelde al demandado no habido. Ya que en todo caso el juez le nombra un defensor de oficio, que en el fondo significa que el demandado sé esta defendiendo a través un defensor de oficio. </a:t>
            </a:r>
            <a:endParaRPr lang="es-ES" dirty="0" smtClean="0"/>
          </a:p>
          <a:p>
            <a:r>
              <a:rPr lang="es-ES" dirty="0" smtClean="0"/>
              <a:t>Al </a:t>
            </a:r>
            <a:r>
              <a:rPr lang="es-ES" dirty="0"/>
              <a:t>citado con domicilio conocido, puede declarárselo rebelde (CPC, 68), pero al citado con domicilio desconocido (citado por edicto) no se le declara rebelde, se le nombra un defensor de oficio (representante judicial: </a:t>
            </a:r>
            <a:r>
              <a:rPr lang="es-ES" dirty="0" smtClean="0"/>
              <a:t>que </a:t>
            </a:r>
            <a:r>
              <a:rPr lang="es-ES" dirty="0"/>
              <a:t>el Código llama equivocadamente “representante” judicial, se le debe llamar solo </a:t>
            </a:r>
            <a:r>
              <a:rPr lang="es-ES" dirty="0" err="1"/>
              <a:t>patrocinante</a:t>
            </a:r>
            <a:r>
              <a:rPr lang="es-ES" dirty="0"/>
              <a:t> judicial o abogado defensor pagado por el Estado, o lo comúnmente conocido, Defensor de oficio. </a:t>
            </a:r>
            <a:endParaRPr lang="es-ES" dirty="0" smtClean="0"/>
          </a:p>
          <a:p>
            <a:r>
              <a:rPr lang="es-ES" dirty="0" smtClean="0"/>
              <a:t>Además </a:t>
            </a:r>
            <a:r>
              <a:rPr lang="es-ES" dirty="0"/>
              <a:t>el Art.- 131 del CPC debe decir: “El citado con domicilio conocido tendrá obligación de comparecer... bajo conminatoria de ser declarado rebelde”, para que no se contradiga con las Disposiciones De La </a:t>
            </a:r>
            <a:r>
              <a:rPr lang="es-ES" dirty="0" smtClean="0"/>
              <a:t>Citación</a:t>
            </a:r>
            <a:endParaRPr lang="en-US" dirty="0"/>
          </a:p>
        </p:txBody>
      </p:sp>
    </p:spTree>
    <p:extLst>
      <p:ext uri="{BB962C8B-B14F-4D97-AF65-F5344CB8AC3E}">
        <p14:creationId xmlns:p14="http://schemas.microsoft.com/office/powerpoint/2010/main" val="199261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REFERENCIAS</a:t>
            </a:r>
            <a:endParaRPr lang="en-US" dirty="0"/>
          </a:p>
        </p:txBody>
      </p:sp>
      <p:sp>
        <p:nvSpPr>
          <p:cNvPr id="3" name="2 Marcador de contenido"/>
          <p:cNvSpPr>
            <a:spLocks noGrp="1"/>
          </p:cNvSpPr>
          <p:nvPr>
            <p:ph idx="1"/>
          </p:nvPr>
        </p:nvSpPr>
        <p:spPr/>
        <p:txBody>
          <a:bodyPr>
            <a:normAutofit fontScale="70000" lnSpcReduction="20000"/>
          </a:bodyPr>
          <a:lstStyle/>
          <a:p>
            <a:r>
              <a:rPr lang="en-US" dirty="0"/>
              <a:t>Elasticsearch. (2011). ElasticSearch </a:t>
            </a:r>
            <a:r>
              <a:rPr lang="en-US" dirty="0" err="1"/>
              <a:t>documentacion</a:t>
            </a:r>
            <a:r>
              <a:rPr lang="en-US" dirty="0"/>
              <a:t>. Julio 2011, de ElasticSearch </a:t>
            </a:r>
            <a:r>
              <a:rPr lang="en-US" dirty="0" err="1"/>
              <a:t>Sitio</a:t>
            </a:r>
            <a:r>
              <a:rPr lang="en-US" dirty="0"/>
              <a:t> web: </a:t>
            </a:r>
            <a:r>
              <a:rPr lang="en-US" dirty="0">
                <a:hlinkClick r:id="rId2"/>
              </a:rPr>
              <a:t>https://</a:t>
            </a:r>
            <a:r>
              <a:rPr lang="en-US" dirty="0" smtClean="0">
                <a:hlinkClick r:id="rId2"/>
              </a:rPr>
              <a:t>www.elastic.co</a:t>
            </a:r>
            <a:endParaRPr lang="en-US" dirty="0"/>
          </a:p>
          <a:p>
            <a:r>
              <a:rPr lang="en-US" dirty="0"/>
              <a:t>Elasticsearch. (2016). A Distributed </a:t>
            </a:r>
            <a:r>
              <a:rPr lang="en-US" dirty="0" err="1"/>
              <a:t>RESTful</a:t>
            </a:r>
            <a:r>
              <a:rPr lang="en-US" dirty="0"/>
              <a:t> Search Engine. Julio 2016, de ElasticSearch </a:t>
            </a:r>
            <a:r>
              <a:rPr lang="en-US" dirty="0" err="1"/>
              <a:t>Sitio</a:t>
            </a:r>
            <a:r>
              <a:rPr lang="en-US" dirty="0"/>
              <a:t> web: </a:t>
            </a:r>
            <a:r>
              <a:rPr lang="en-US" dirty="0">
                <a:hlinkClick r:id="rId3"/>
              </a:rPr>
              <a:t>https://</a:t>
            </a:r>
            <a:r>
              <a:rPr lang="en-US" dirty="0" smtClean="0">
                <a:hlinkClick r:id="rId3"/>
              </a:rPr>
              <a:t>github.com/elastic/elasticsearch</a:t>
            </a:r>
            <a:endParaRPr lang="en-US" dirty="0" smtClean="0"/>
          </a:p>
          <a:p>
            <a:r>
              <a:rPr lang="en-US" dirty="0"/>
              <a:t>ElasticSearch. (2015). Spring Data Elasticsearch. </a:t>
            </a:r>
            <a:r>
              <a:rPr lang="en-US" dirty="0" err="1"/>
              <a:t>Junio</a:t>
            </a:r>
            <a:r>
              <a:rPr lang="en-US" dirty="0"/>
              <a:t> 2015, de Elasticsearch </a:t>
            </a:r>
            <a:r>
              <a:rPr lang="en-US" dirty="0" err="1"/>
              <a:t>Sitio</a:t>
            </a:r>
            <a:r>
              <a:rPr lang="en-US" dirty="0"/>
              <a:t> web: </a:t>
            </a:r>
            <a:r>
              <a:rPr lang="en-US" dirty="0">
                <a:hlinkClick r:id="rId4"/>
              </a:rPr>
              <a:t>https://docs.spring.io/spring-data/elasticsearch/docs/current/reference/html</a:t>
            </a:r>
            <a:r>
              <a:rPr lang="en-US" dirty="0" smtClean="0">
                <a:hlinkClick r:id="rId4"/>
              </a:rPr>
              <a:t>/</a:t>
            </a:r>
            <a:endParaRPr lang="en-US" dirty="0" smtClean="0"/>
          </a:p>
          <a:p>
            <a:r>
              <a:rPr lang="en-US" dirty="0"/>
              <a:t>ElasticSearch Spring Data. (2015). Spring Data Elasticsearch. </a:t>
            </a:r>
            <a:r>
              <a:rPr lang="en-US" dirty="0" err="1"/>
              <a:t>Junio</a:t>
            </a:r>
            <a:r>
              <a:rPr lang="en-US" dirty="0"/>
              <a:t> 2015, de ElasticSearch </a:t>
            </a:r>
            <a:r>
              <a:rPr lang="en-US" dirty="0" err="1"/>
              <a:t>Sitio</a:t>
            </a:r>
            <a:r>
              <a:rPr lang="en-US" dirty="0"/>
              <a:t> web: </a:t>
            </a:r>
            <a:r>
              <a:rPr lang="en-US" dirty="0">
                <a:hlinkClick r:id="rId5"/>
              </a:rPr>
              <a:t>https://</a:t>
            </a:r>
            <a:r>
              <a:rPr lang="en-US" dirty="0" smtClean="0">
                <a:hlinkClick r:id="rId5"/>
              </a:rPr>
              <a:t>github.com/spring-projects/spring-data-elasticsearch</a:t>
            </a:r>
            <a:endParaRPr lang="en-US" dirty="0" smtClean="0"/>
          </a:p>
          <a:p>
            <a:r>
              <a:rPr lang="es-ES" dirty="0" err="1"/>
              <a:t>Ermo</a:t>
            </a:r>
            <a:r>
              <a:rPr lang="es-ES" dirty="0"/>
              <a:t> </a:t>
            </a:r>
            <a:r>
              <a:rPr lang="es-ES" dirty="0" err="1"/>
              <a:t>Quisbert</a:t>
            </a:r>
            <a:r>
              <a:rPr lang="es-ES" dirty="0"/>
              <a:t>. (2017). La Citación. 01 Agosto, 2017, de Apuntes </a:t>
            </a:r>
            <a:r>
              <a:rPr lang="es-ES" dirty="0" err="1"/>
              <a:t>Juridicos</a:t>
            </a:r>
            <a:r>
              <a:rPr lang="es-ES" dirty="0"/>
              <a:t> Sitio web: </a:t>
            </a:r>
            <a:r>
              <a:rPr lang="es-ES" dirty="0">
                <a:hlinkClick r:id="rId6"/>
              </a:rPr>
              <a:t>https://</a:t>
            </a:r>
            <a:r>
              <a:rPr lang="es-ES" dirty="0" smtClean="0">
                <a:hlinkClick r:id="rId6"/>
              </a:rPr>
              <a:t>jorgemachicado.blogspot.com/2009/11/dpc17.html</a:t>
            </a:r>
            <a:endParaRPr lang="es-E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8815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ELASTICSEARCH SPRING DATA</a:t>
            </a:r>
            <a:endParaRPr lang="en-US" dirty="0"/>
          </a:p>
        </p:txBody>
      </p:sp>
      <p:sp>
        <p:nvSpPr>
          <p:cNvPr id="3" name="2 Marcador de contenido"/>
          <p:cNvSpPr>
            <a:spLocks noGrp="1"/>
          </p:cNvSpPr>
          <p:nvPr>
            <p:ph idx="1"/>
          </p:nvPr>
        </p:nvSpPr>
        <p:spPr/>
        <p:txBody>
          <a:bodyPr/>
          <a:lstStyle/>
          <a:p>
            <a:pPr marL="0" indent="0">
              <a:buNone/>
            </a:pPr>
            <a:endParaRPr lang="es-ES" b="1" dirty="0" smtClean="0"/>
          </a:p>
          <a:p>
            <a:pPr marL="0" indent="0">
              <a:buNone/>
            </a:pPr>
            <a:r>
              <a:rPr lang="es-ES" sz="2400" b="1" dirty="0" smtClean="0"/>
              <a:t>Elasticsearch</a:t>
            </a:r>
            <a:r>
              <a:rPr lang="es-ES" sz="2400" dirty="0"/>
              <a:t> es un servidor de búsqueda basado en </a:t>
            </a:r>
            <a:r>
              <a:rPr lang="es-ES" sz="2400" dirty="0" err="1"/>
              <a:t>Lucene</a:t>
            </a:r>
            <a:r>
              <a:rPr lang="es-ES" sz="2400" dirty="0"/>
              <a:t>. Provee un motor de búsqueda de texto completo, distribuido y con capacidad de </a:t>
            </a:r>
            <a:r>
              <a:rPr lang="es-ES" sz="2400" dirty="0" err="1"/>
              <a:t>multi</a:t>
            </a:r>
            <a:r>
              <a:rPr lang="es-ES" sz="2400" dirty="0"/>
              <a:t>-tenencia con una interfaz web </a:t>
            </a:r>
            <a:r>
              <a:rPr lang="es-ES" sz="2400" dirty="0" err="1"/>
              <a:t>RESTful</a:t>
            </a:r>
            <a:r>
              <a:rPr lang="es-ES" sz="2400" dirty="0"/>
              <a:t> y con documentos JSON.</a:t>
            </a:r>
            <a:endParaRPr lang="en-US" sz="2400" dirty="0"/>
          </a:p>
        </p:txBody>
      </p:sp>
    </p:spTree>
    <p:extLst>
      <p:ext uri="{BB962C8B-B14F-4D97-AF65-F5344CB8AC3E}">
        <p14:creationId xmlns:p14="http://schemas.microsoft.com/office/powerpoint/2010/main" val="419455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endParaRPr lang="es-ES" b="1" dirty="0" smtClean="0"/>
          </a:p>
          <a:p>
            <a:pPr marL="0" indent="0">
              <a:buNone/>
            </a:pPr>
            <a:r>
              <a:rPr lang="es-ES" b="1" dirty="0" smtClean="0"/>
              <a:t>PROXIMO AL TIEMPO REAL</a:t>
            </a:r>
          </a:p>
          <a:p>
            <a:r>
              <a:rPr lang="es-ES" sz="2400" dirty="0" smtClean="0"/>
              <a:t>Elasticsearch </a:t>
            </a:r>
            <a:r>
              <a:rPr lang="es-ES" sz="2400" dirty="0"/>
              <a:t>es una plataforma de búsqueda en tiempo casi real. Lo que esto significa es que hay una ligera latencia (normalmente un segundo) desde el momento en que indexa un documento hasta que se convierte en </a:t>
            </a:r>
            <a:r>
              <a:rPr lang="es-ES" sz="2400" dirty="0" err="1"/>
              <a:t>buscable</a:t>
            </a:r>
            <a:r>
              <a:rPr lang="es-ES" sz="2400" dirty="0"/>
              <a:t>.</a:t>
            </a:r>
            <a:endParaRPr lang="en-US" sz="2400" dirty="0"/>
          </a:p>
        </p:txBody>
      </p:sp>
    </p:spTree>
    <p:extLst>
      <p:ext uri="{BB962C8B-B14F-4D97-AF65-F5344CB8AC3E}">
        <p14:creationId xmlns:p14="http://schemas.microsoft.com/office/powerpoint/2010/main" val="84542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CLUSTER</a:t>
            </a:r>
          </a:p>
          <a:p>
            <a:r>
              <a:rPr lang="es-ES" sz="2400" dirty="0" smtClean="0"/>
              <a:t>Un </a:t>
            </a:r>
            <a:r>
              <a:rPr lang="es-ES" sz="2400" dirty="0"/>
              <a:t>clúster es una colección de uno o más nodos (servidores) que, juntos, contienen todos sus datos y proporcionan capacidades de indexación y búsqueda federadas a través de todos los nodos. Un clúster se identifica por un nombre único que por defecto es "</a:t>
            </a:r>
            <a:r>
              <a:rPr lang="es-ES" sz="2400" dirty="0" err="1"/>
              <a:t>elasticsearch</a:t>
            </a:r>
            <a:r>
              <a:rPr lang="es-ES" sz="2400" dirty="0"/>
              <a:t>". </a:t>
            </a:r>
            <a:endParaRPr lang="es-ES" sz="2400" dirty="0" smtClean="0"/>
          </a:p>
          <a:p>
            <a:r>
              <a:rPr lang="es-ES" sz="2400" dirty="0" smtClean="0"/>
              <a:t>Este </a:t>
            </a:r>
            <a:r>
              <a:rPr lang="es-ES" sz="2400" dirty="0"/>
              <a:t>nombre es importante porque un nodo sólo puede formar parte de un clúster si el nodo está configurado para unirse al clúster mediante su nombre.</a:t>
            </a:r>
            <a:endParaRPr lang="en-US" sz="2400" dirty="0"/>
          </a:p>
        </p:txBody>
      </p:sp>
    </p:spTree>
    <p:extLst>
      <p:ext uri="{BB962C8B-B14F-4D97-AF65-F5344CB8AC3E}">
        <p14:creationId xmlns:p14="http://schemas.microsoft.com/office/powerpoint/2010/main" val="324425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NODE</a:t>
            </a:r>
          </a:p>
          <a:p>
            <a:r>
              <a:rPr lang="es-ES" sz="2400" dirty="0"/>
              <a:t>Un nodo es un único servidor que forma parte del clúster, almacena los datos y participa en las capacidades de indexación y búsqueda del clúster. Al igual que un clúster, un nodo se identifica con un nombre que, por defecto, es un Identificador Universalmente Único al azar (UUID) que se asigna al nodo en el inicio. Puede definir cualquier nombre de nodo que desee si no desea el valor predeterminado</a:t>
            </a:r>
            <a:r>
              <a:rPr lang="es-ES" sz="2400" dirty="0" smtClean="0"/>
              <a:t>.</a:t>
            </a:r>
          </a:p>
          <a:p>
            <a:r>
              <a:rPr lang="es-ES" sz="2400" dirty="0" smtClean="0"/>
              <a:t>Este </a:t>
            </a:r>
            <a:r>
              <a:rPr lang="es-ES" sz="2400" dirty="0"/>
              <a:t>nombre es importante para propósitos de administración en el que desea identificar qué servidores de su red corresponden a qué nodos del clúster Elasticsearch</a:t>
            </a:r>
            <a:r>
              <a:rPr lang="es-ES" sz="2400" dirty="0" smtClean="0"/>
              <a:t>.</a:t>
            </a:r>
            <a:endParaRPr lang="en-US" sz="2400" dirty="0"/>
          </a:p>
        </p:txBody>
      </p:sp>
    </p:spTree>
    <p:extLst>
      <p:ext uri="{BB962C8B-B14F-4D97-AF65-F5344CB8AC3E}">
        <p14:creationId xmlns:p14="http://schemas.microsoft.com/office/powerpoint/2010/main" val="130844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INDEX</a:t>
            </a:r>
          </a:p>
          <a:p>
            <a:r>
              <a:rPr lang="es-ES" sz="2400" dirty="0"/>
              <a:t>Un índice es una colección de documentos que tienen características algo similares. Por ejemplo, puede tener un índice para datos de clientes, otro índice para un catálogo de productos y otro índice para datos de pedido. Un índice se identifica por un nombre (que debe estar en minúsculas) y este nombre se utiliza para referirse al índice al realizar operaciones de indización, búsqueda, actualización y eliminación con los documentos que contiene.</a:t>
            </a:r>
          </a:p>
          <a:p>
            <a:r>
              <a:rPr lang="es-ES" sz="2400" dirty="0"/>
              <a:t>En un solo clúster, puede definir tantos índices como desee</a:t>
            </a:r>
            <a:r>
              <a:rPr lang="es-ES" sz="2400" dirty="0" smtClean="0"/>
              <a:t>.</a:t>
            </a:r>
            <a:endParaRPr lang="en-US" sz="2400" dirty="0"/>
          </a:p>
        </p:txBody>
      </p:sp>
    </p:spTree>
    <p:extLst>
      <p:ext uri="{BB962C8B-B14F-4D97-AF65-F5344CB8AC3E}">
        <p14:creationId xmlns:p14="http://schemas.microsoft.com/office/powerpoint/2010/main" val="364099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lstStyle/>
          <a:p>
            <a:pPr marL="0" indent="0">
              <a:buNone/>
            </a:pPr>
            <a:r>
              <a:rPr lang="es-ES" b="1" dirty="0" smtClean="0"/>
              <a:t>TYPE</a:t>
            </a:r>
          </a:p>
          <a:p>
            <a:r>
              <a:rPr lang="es-ES" sz="2400" dirty="0"/>
              <a:t>Dentro de un índice, puede definir uno o más tipos. Un tipo es una categoría / partición lógica de su índice cuya semántica depende completamente de usted. En general, se define un tipo para documentos que tienen un conjunto de campos comunes. Por ejemplo, supongamos que ejecuta una plataforma de blogs y almacena todos sus datos en un único índice. </a:t>
            </a:r>
          </a:p>
          <a:p>
            <a:r>
              <a:rPr lang="es-ES" sz="2400" dirty="0" smtClean="0"/>
              <a:t>En </a:t>
            </a:r>
            <a:r>
              <a:rPr lang="es-ES" sz="2400" dirty="0"/>
              <a:t>este índice, puede definir un tipo de datos de usuario, otro tipo de datos de blog y otro tipo de datos de comentarios</a:t>
            </a:r>
            <a:r>
              <a:rPr lang="es-ES" sz="2400" dirty="0" smtClean="0"/>
              <a:t>.</a:t>
            </a:r>
            <a:endParaRPr lang="en-US" sz="2400" dirty="0"/>
          </a:p>
        </p:txBody>
      </p:sp>
    </p:spTree>
    <p:extLst>
      <p:ext uri="{BB962C8B-B14F-4D97-AF65-F5344CB8AC3E}">
        <p14:creationId xmlns:p14="http://schemas.microsoft.com/office/powerpoint/2010/main" val="366924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lnSpcReduction="10000"/>
          </a:bodyPr>
          <a:lstStyle/>
          <a:p>
            <a:pPr marL="0" indent="0">
              <a:buNone/>
            </a:pPr>
            <a:r>
              <a:rPr lang="es-ES" b="1" dirty="0" smtClean="0"/>
              <a:t>DOCUMENT</a:t>
            </a:r>
          </a:p>
          <a:p>
            <a:r>
              <a:rPr lang="es-ES" sz="2400" dirty="0"/>
              <a:t>Un documento es una unidad básica de información que se puede indexar. Por ejemplo, puede tener un documento para un solo cliente, otro documento para un solo producto y otro para un solo pedido. Este documento se expresa en JSON (JavaScript </a:t>
            </a:r>
            <a:r>
              <a:rPr lang="es-ES" sz="2400" dirty="0" err="1"/>
              <a:t>Object</a:t>
            </a:r>
            <a:r>
              <a:rPr lang="es-ES" sz="2400" dirty="0"/>
              <a:t> </a:t>
            </a:r>
            <a:r>
              <a:rPr lang="es-ES" sz="2400" dirty="0" err="1"/>
              <a:t>Notation</a:t>
            </a:r>
            <a:r>
              <a:rPr lang="es-ES" sz="2400" dirty="0"/>
              <a:t>), que es un omnipresente formato de intercambio de datos de Internet.</a:t>
            </a:r>
          </a:p>
          <a:p>
            <a:r>
              <a:rPr lang="es-ES" sz="2400" dirty="0"/>
              <a:t>Dentro de un índice / tipo, puede almacenar tantos documentos como desee. Tenga en cuenta que, aunque un documento reside físicamente en un índice, en realidad un documento debe estar indexado / asignado a un tipo dentro de un índice.</a:t>
            </a:r>
            <a:endParaRPr lang="en-US" sz="2400" dirty="0"/>
          </a:p>
        </p:txBody>
      </p:sp>
    </p:spTree>
    <p:extLst>
      <p:ext uri="{BB962C8B-B14F-4D97-AF65-F5344CB8AC3E}">
        <p14:creationId xmlns:p14="http://schemas.microsoft.com/office/powerpoint/2010/main" val="347960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ELASTICSEARCH SPRING DATA</a:t>
            </a:r>
          </a:p>
        </p:txBody>
      </p:sp>
      <p:sp>
        <p:nvSpPr>
          <p:cNvPr id="3" name="2 Marcador de contenido"/>
          <p:cNvSpPr>
            <a:spLocks noGrp="1"/>
          </p:cNvSpPr>
          <p:nvPr>
            <p:ph idx="1"/>
          </p:nvPr>
        </p:nvSpPr>
        <p:spPr/>
        <p:txBody>
          <a:bodyPr>
            <a:normAutofit fontScale="92500" lnSpcReduction="10000"/>
          </a:bodyPr>
          <a:lstStyle/>
          <a:p>
            <a:pPr marL="0" indent="0">
              <a:buNone/>
            </a:pPr>
            <a:r>
              <a:rPr lang="es-ES" b="1" dirty="0" smtClean="0"/>
              <a:t>SHARDS Y REPLICAS</a:t>
            </a:r>
          </a:p>
          <a:p>
            <a:r>
              <a:rPr lang="es-ES" sz="2400" dirty="0"/>
              <a:t>Un índice potencialmente puede almacenar una gran cantidad de datos que pueden exceder los límites de hardware de un único nodo. Por ejemplo, un único índice de mil millones de documentos que ocupan 1 TB de espacio en disco puede no caber en el disco de un solo nodo o puede ser demasiado lento para servir las solicitudes de búsqueda desde un solo nodo.</a:t>
            </a:r>
          </a:p>
          <a:p>
            <a:r>
              <a:rPr lang="es-ES" sz="2400" dirty="0"/>
              <a:t>Para resolver este problema, Elasticsearch proporciona la capacidad de subdividir su índice en múltiples piezas denominadas fragmentos. Cuando crea un índice, simplemente puede definir el número de fragmentos que desee. Cada fragmento es en sí mismo un "índice" completamente funcional e independiente que puede alojarse en cualquier nodo del clúster.</a:t>
            </a:r>
            <a:endParaRPr lang="en-US" sz="2400" dirty="0"/>
          </a:p>
        </p:txBody>
      </p:sp>
    </p:spTree>
    <p:extLst>
      <p:ext uri="{BB962C8B-B14F-4D97-AF65-F5344CB8AC3E}">
        <p14:creationId xmlns:p14="http://schemas.microsoft.com/office/powerpoint/2010/main" val="235775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830</TotalTime>
  <Words>1737</Words>
  <Application>Microsoft Office PowerPoint</Application>
  <PresentationFormat>Presentación en pantalla (4:3)</PresentationFormat>
  <Paragraphs>75</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Viajes</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ELASTICSEARCH SPRING DATA</vt:lpstr>
      <vt:lpstr>¿QUÉ ES UN EDICTO?</vt:lpstr>
      <vt:lpstr>¿QUÉ ES UN EDICTO?</vt:lpstr>
      <vt:lpstr>CUAL ES LA MISION DE UN EDICTO</vt:lpstr>
      <vt:lpstr>¿CUANDO PROCEDE LA NOTIFICACIÓN POR EDICTOS?</vt:lpstr>
      <vt:lpstr>Anormalidades en la practica de la citacion de edictos</vt:lpstr>
      <vt:lpstr>Anormalidades en la practica de la citacion de edictos</vt:lpstr>
      <vt:lpstr>Anormalidades en la practica de la citacion de edictos</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 SPRING DATA</dc:title>
  <dc:creator>dany</dc:creator>
  <cp:lastModifiedBy>dany</cp:lastModifiedBy>
  <cp:revision>18</cp:revision>
  <cp:lastPrinted>2017-10-09T09:39:52Z</cp:lastPrinted>
  <dcterms:created xsi:type="dcterms:W3CDTF">2017-10-09T02:57:48Z</dcterms:created>
  <dcterms:modified xsi:type="dcterms:W3CDTF">2017-10-12T09:23:00Z</dcterms:modified>
</cp:coreProperties>
</file>