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65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3" r:id="rId27"/>
    <p:sldId id="284" r:id="rId28"/>
    <p:sldId id="285" r:id="rId29"/>
    <p:sldId id="286" r:id="rId30"/>
    <p:sldId id="288" r:id="rId31"/>
    <p:sldId id="289" r:id="rId32"/>
    <p:sldId id="290" r:id="rId33"/>
    <p:sldId id="281" r:id="rId3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80" y="7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7A847CFC-816F-41D0-AAC0-9BF4FEBC753E}" type="datetimeFigureOut">
              <a:rPr lang="es-ES" smtClean="0"/>
              <a:t>12/10/2017</a:t>
            </a:fld>
            <a:endParaRPr lang="es-E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12/10/2017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12/10/2017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12/10/2017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12/10/2017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12/10/2017</a:t>
            </a:fld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12/10/2017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12/10/2017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astic/elasticsearch" TargetMode="External"/><Relationship Id="rId2" Type="http://schemas.openxmlformats.org/officeDocument/2006/relationships/hyperlink" Target="https://www.elastic.c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lastic.co/products/x-pack/machine-learnin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BO" b="1" dirty="0" smtClean="0"/>
              <a:t>ElasticSearch</a:t>
            </a:r>
            <a:endParaRPr lang="en-US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BO" dirty="0" smtClean="0"/>
              <a:t>G. </a:t>
            </a:r>
            <a:r>
              <a:rPr lang="es-BO" dirty="0" smtClean="0"/>
              <a:t>Daniel Fernandez Pinto</a:t>
            </a:r>
            <a:endParaRPr lang="en-US" dirty="0"/>
          </a:p>
        </p:txBody>
      </p:sp>
      <p:pic>
        <p:nvPicPr>
          <p:cNvPr id="4" name="3 Image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0112" y="0"/>
            <a:ext cx="1584176" cy="20881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4 Imagen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528" y="476672"/>
            <a:ext cx="1911886" cy="18722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64024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 smtClean="0"/>
              <a:t>distribuido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es-ES" b="1" dirty="0" err="1" smtClean="0">
                <a:latin typeface="Arial" pitchFamily="34" charset="0"/>
                <a:cs typeface="Arial" pitchFamily="34" charset="0"/>
              </a:rPr>
              <a:t>Cluster</a:t>
            </a:r>
            <a:r>
              <a:rPr lang="es-ES" b="1" dirty="0">
                <a:latin typeface="Arial" pitchFamily="34" charset="0"/>
                <a:cs typeface="Arial" pitchFamily="34" charset="0"/>
              </a:rPr>
              <a:t>: 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Conjunto de instancias de ES que </a:t>
            </a:r>
            <a:r>
              <a:rPr lang="es-ES" sz="1800" dirty="0" smtClean="0">
                <a:latin typeface="Arial" pitchFamily="34" charset="0"/>
                <a:cs typeface="Arial" pitchFamily="34" charset="0"/>
              </a:rPr>
              <a:t>comparten 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mismo nombre (cluster.name</a:t>
            </a:r>
            <a:r>
              <a:rPr lang="es-ES" sz="1800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 marL="68580" indent="0">
              <a:buNone/>
            </a:pPr>
            <a:endParaRPr lang="es-ES" sz="1800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n-US" b="1" dirty="0" err="1" smtClean="0">
                <a:latin typeface="Arial" pitchFamily="34" charset="0"/>
                <a:cs typeface="Arial" pitchFamily="34" charset="0"/>
              </a:rPr>
              <a:t>Nodos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Instancia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de Elasticsearch.</a:t>
            </a:r>
          </a:p>
          <a:p>
            <a:pPr marL="68580" indent="0">
              <a:buNone/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Indices: 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instancias de ES que comparten mismo nombre (cluster.name</a:t>
            </a:r>
            <a:r>
              <a:rPr lang="es-ES" sz="1800" dirty="0" smtClean="0">
                <a:latin typeface="Arial" pitchFamily="34" charset="0"/>
                <a:cs typeface="Arial" pitchFamily="34" charset="0"/>
              </a:rPr>
              <a:t>) Instancia 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de Elasticsearch </a:t>
            </a:r>
            <a:r>
              <a:rPr lang="es-ES" sz="1800" dirty="0" smtClean="0">
                <a:latin typeface="Arial" pitchFamily="34" charset="0"/>
                <a:cs typeface="Arial" pitchFamily="34" charset="0"/>
              </a:rPr>
              <a:t>Colección 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de varios documentos (objeto JSON), no necesariamente de igual estructura.</a:t>
            </a:r>
          </a:p>
          <a:p>
            <a:pPr marL="68580" indent="0">
              <a:buNone/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n-US" b="1" dirty="0" err="1" smtClean="0">
                <a:latin typeface="Arial" pitchFamily="34" charset="0"/>
                <a:cs typeface="Arial" pitchFamily="34" charset="0"/>
              </a:rPr>
              <a:t>Tipos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Colecci</a:t>
            </a:r>
            <a:r>
              <a:rPr lang="es-BO" sz="1800" dirty="0" smtClean="0">
                <a:latin typeface="Arial" pitchFamily="34" charset="0"/>
                <a:cs typeface="Arial" pitchFamily="34" charset="0"/>
              </a:rPr>
              <a:t>ó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n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de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varios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documentos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de similar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estructura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024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distribuido</a:t>
            </a:r>
            <a:r>
              <a:rPr lang="en-US" dirty="0"/>
              <a:t>: </a:t>
            </a:r>
            <a:r>
              <a:rPr lang="en-US" dirty="0" err="1"/>
              <a:t>Ejemplo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s-ES" b="1" dirty="0" err="1">
                <a:latin typeface="Arial" pitchFamily="34" charset="0"/>
                <a:cs typeface="Arial" pitchFamily="34" charset="0"/>
              </a:rPr>
              <a:t>Cluster</a:t>
            </a:r>
            <a:r>
              <a:rPr lang="es-ES" b="1" dirty="0">
                <a:latin typeface="Arial" pitchFamily="34" charset="0"/>
                <a:cs typeface="Arial" pitchFamily="34" charset="0"/>
              </a:rPr>
              <a:t>: </a:t>
            </a:r>
            <a:r>
              <a:rPr lang="es-ES" dirty="0" err="1">
                <a:latin typeface="Arial" pitchFamily="34" charset="0"/>
                <a:cs typeface="Arial" pitchFamily="34" charset="0"/>
              </a:rPr>
              <a:t>springfield</a:t>
            </a:r>
            <a:r>
              <a:rPr lang="es-ES" dirty="0">
                <a:latin typeface="Arial" pitchFamily="34" charset="0"/>
                <a:cs typeface="Arial" pitchFamily="34" charset="0"/>
              </a:rPr>
              <a:t> </a:t>
            </a: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b="1" dirty="0" err="1" smtClean="0">
                <a:latin typeface="Arial" pitchFamily="34" charset="0"/>
                <a:cs typeface="Arial" pitchFamily="34" charset="0"/>
              </a:rPr>
              <a:t>Indice</a:t>
            </a:r>
            <a:r>
              <a:rPr lang="es-ES" b="1" dirty="0">
                <a:latin typeface="Arial" pitchFamily="34" charset="0"/>
                <a:cs typeface="Arial" pitchFamily="34" charset="0"/>
              </a:rPr>
              <a:t>: </a:t>
            </a:r>
            <a:r>
              <a:rPr lang="es-ES" dirty="0">
                <a:latin typeface="Arial" pitchFamily="34" charset="0"/>
                <a:cs typeface="Arial" pitchFamily="34" charset="0"/>
              </a:rPr>
              <a:t>usuario</a:t>
            </a:r>
            <a:r>
              <a:rPr lang="es-ES" b="1" dirty="0">
                <a:latin typeface="Arial" pitchFamily="34" charset="0"/>
                <a:cs typeface="Arial" pitchFamily="34" charset="0"/>
              </a:rPr>
              <a:t> </a:t>
            </a:r>
            <a:endParaRPr lang="es-ES" b="1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b="1" dirty="0" smtClean="0">
                <a:latin typeface="Arial" pitchFamily="34" charset="0"/>
                <a:cs typeface="Arial" pitchFamily="34" charset="0"/>
              </a:rPr>
              <a:t>Tipo</a:t>
            </a:r>
            <a:r>
              <a:rPr lang="es-ES" b="1" dirty="0">
                <a:latin typeface="Arial" pitchFamily="34" charset="0"/>
                <a:cs typeface="Arial" pitchFamily="34" charset="0"/>
              </a:rPr>
              <a:t>:  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preguntas</a:t>
            </a:r>
          </a:p>
          <a:p>
            <a:pPr marL="68580" indent="0">
              <a:buNone/>
            </a:pPr>
            <a:r>
              <a:rPr lang="es-ES" sz="1800" dirty="0" smtClean="0">
                <a:latin typeface="Arial" pitchFamily="34" charset="0"/>
                <a:cs typeface="Arial" pitchFamily="34" charset="0"/>
              </a:rPr>
              <a:t>NODO 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ES </a:t>
            </a:r>
            <a:endParaRPr lang="es-ES" sz="1800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sz="1800" dirty="0">
                <a:latin typeface="Arial" pitchFamily="34" charset="0"/>
                <a:cs typeface="Arial" pitchFamily="34" charset="0"/>
              </a:rPr>
              <a:t>	</a:t>
            </a:r>
            <a:r>
              <a:rPr lang="es-ES" sz="1800" dirty="0" smtClean="0">
                <a:latin typeface="Arial" pitchFamily="34" charset="0"/>
                <a:cs typeface="Arial" pitchFamily="34" charset="0"/>
              </a:rPr>
              <a:t>USUARIO </a:t>
            </a:r>
          </a:p>
          <a:p>
            <a:pPr marL="68580" indent="0">
              <a:buNone/>
            </a:pPr>
            <a:r>
              <a:rPr lang="es-ES" sz="1800" dirty="0">
                <a:latin typeface="Arial" pitchFamily="34" charset="0"/>
                <a:cs typeface="Arial" pitchFamily="34" charset="0"/>
              </a:rPr>
              <a:t>	</a:t>
            </a:r>
            <a:r>
              <a:rPr lang="es-ES" sz="1800" dirty="0" smtClean="0">
                <a:latin typeface="Arial" pitchFamily="34" charset="0"/>
                <a:cs typeface="Arial" pitchFamily="34" charset="0"/>
              </a:rPr>
              <a:t>	preguntas {...}</a:t>
            </a:r>
          </a:p>
          <a:p>
            <a:pPr marL="68580" indent="0">
              <a:buNone/>
            </a:pPr>
            <a:r>
              <a:rPr lang="es-ES" sz="1800" dirty="0">
                <a:latin typeface="Arial" pitchFamily="34" charset="0"/>
                <a:cs typeface="Arial" pitchFamily="34" charset="0"/>
              </a:rPr>
              <a:t>	</a:t>
            </a:r>
            <a:r>
              <a:rPr lang="es-ES" sz="1800" dirty="0" smtClean="0">
                <a:latin typeface="Arial" pitchFamily="34" charset="0"/>
                <a:cs typeface="Arial" pitchFamily="34" charset="0"/>
              </a:rPr>
              <a:t>	compras 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{...}</a:t>
            </a:r>
          </a:p>
          <a:p>
            <a:pPr marL="68580" indent="0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544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Sistema distribuido: más sobre </a:t>
            </a:r>
            <a:r>
              <a:rPr lang="es-ES" dirty="0" err="1"/>
              <a:t>shards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s-ES" dirty="0">
                <a:latin typeface="Arial" pitchFamily="34" charset="0"/>
                <a:cs typeface="Arial" pitchFamily="34" charset="0"/>
              </a:rPr>
              <a:t>● Partición de la información.</a:t>
            </a:r>
          </a:p>
          <a:p>
            <a:pPr marL="68580" indent="0">
              <a:buNone/>
            </a:pPr>
            <a:r>
              <a:rPr lang="es-ES" dirty="0">
                <a:latin typeface="Arial" pitchFamily="34" charset="0"/>
                <a:cs typeface="Arial" pitchFamily="34" charset="0"/>
              </a:rPr>
              <a:t>● Puede ser Primario (</a:t>
            </a:r>
            <a:r>
              <a:rPr lang="es-ES" dirty="0" err="1">
                <a:latin typeface="Arial" pitchFamily="34" charset="0"/>
                <a:cs typeface="Arial" pitchFamily="34" charset="0"/>
              </a:rPr>
              <a:t>read</a:t>
            </a:r>
            <a:r>
              <a:rPr lang="es-ES" dirty="0">
                <a:latin typeface="Arial" pitchFamily="34" charset="0"/>
                <a:cs typeface="Arial" pitchFamily="34" charset="0"/>
              </a:rPr>
              <a:t>/</a:t>
            </a:r>
            <a:r>
              <a:rPr lang="es-ES" dirty="0" err="1">
                <a:latin typeface="Arial" pitchFamily="34" charset="0"/>
                <a:cs typeface="Arial" pitchFamily="34" charset="0"/>
              </a:rPr>
              <a:t>write</a:t>
            </a:r>
            <a:r>
              <a:rPr lang="es-ES" dirty="0">
                <a:latin typeface="Arial" pitchFamily="34" charset="0"/>
                <a:cs typeface="Arial" pitchFamily="34" charset="0"/>
              </a:rPr>
              <a:t>) o Réplica (</a:t>
            </a:r>
            <a:r>
              <a:rPr lang="es-ES" dirty="0" err="1">
                <a:latin typeface="Arial" pitchFamily="34" charset="0"/>
                <a:cs typeface="Arial" pitchFamily="34" charset="0"/>
              </a:rPr>
              <a:t>read-only</a:t>
            </a:r>
            <a:r>
              <a:rPr lang="es-ES" dirty="0">
                <a:latin typeface="Arial" pitchFamily="34" charset="0"/>
                <a:cs typeface="Arial" pitchFamily="34" charset="0"/>
              </a:rPr>
              <a:t>). </a:t>
            </a:r>
          </a:p>
          <a:p>
            <a:pPr marL="68580" indent="0">
              <a:buNone/>
            </a:pPr>
            <a:r>
              <a:rPr lang="es-ES" dirty="0">
                <a:latin typeface="Arial" pitchFamily="34" charset="0"/>
                <a:cs typeface="Arial" pitchFamily="34" charset="0"/>
              </a:rPr>
              <a:t>● Un nodo puede administrar 1 o más </a:t>
            </a:r>
            <a:r>
              <a:rPr lang="es-ES" dirty="0" err="1">
                <a:latin typeface="Arial" pitchFamily="34" charset="0"/>
                <a:cs typeface="Arial" pitchFamily="34" charset="0"/>
              </a:rPr>
              <a:t>shards</a:t>
            </a:r>
            <a:r>
              <a:rPr lang="es-ES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68580" indent="0">
              <a:buNone/>
            </a:pPr>
            <a:r>
              <a:rPr lang="es-ES" dirty="0">
                <a:latin typeface="Arial" pitchFamily="34" charset="0"/>
                <a:cs typeface="Arial" pitchFamily="34" charset="0"/>
              </a:rPr>
              <a:t>● La cantidad de </a:t>
            </a:r>
            <a:r>
              <a:rPr lang="es-ES" dirty="0" err="1">
                <a:latin typeface="Arial" pitchFamily="34" charset="0"/>
                <a:cs typeface="Arial" pitchFamily="34" charset="0"/>
              </a:rPr>
              <a:t>shards</a:t>
            </a:r>
            <a:r>
              <a:rPr lang="es-ES" dirty="0">
                <a:latin typeface="Arial" pitchFamily="34" charset="0"/>
                <a:cs typeface="Arial" pitchFamily="34" charset="0"/>
              </a:rPr>
              <a:t> primarios son definidos al crear el índice y luego no se puede modificar </a:t>
            </a:r>
          </a:p>
          <a:p>
            <a:pPr marL="68580" indent="0">
              <a:buNone/>
            </a:pPr>
            <a:r>
              <a:rPr lang="es-ES" dirty="0">
                <a:latin typeface="Arial" pitchFamily="34" charset="0"/>
                <a:cs typeface="Arial" pitchFamily="34" charset="0"/>
              </a:rPr>
              <a:t>● Proveen alta disponibilidad y performance.</a:t>
            </a:r>
          </a:p>
          <a:p>
            <a:pPr marL="68580" indent="0">
              <a:buNone/>
            </a:pPr>
            <a:r>
              <a:rPr lang="es-ES" dirty="0">
                <a:latin typeface="Arial" pitchFamily="34" charset="0"/>
                <a:cs typeface="Arial" pitchFamily="34" charset="0"/>
              </a:rPr>
              <a:t>● Instancias de </a:t>
            </a:r>
            <a:r>
              <a:rPr lang="es-ES" dirty="0" err="1">
                <a:latin typeface="Arial" pitchFamily="34" charset="0"/>
                <a:cs typeface="Arial" pitchFamily="34" charset="0"/>
              </a:rPr>
              <a:t>lucene</a:t>
            </a:r>
            <a:r>
              <a:rPr lang="es-ES" dirty="0">
                <a:latin typeface="Arial" pitchFamily="34" charset="0"/>
                <a:cs typeface="Arial" pitchFamily="34" charset="0"/>
              </a:rPr>
              <a:t> independientes entre 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sí.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093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Sistema distribuido: Ejemplo </a:t>
            </a:r>
            <a:r>
              <a:rPr lang="es-ES" dirty="0" err="1"/>
              <a:t>shard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132856"/>
            <a:ext cx="6627363" cy="427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9093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Sistema distribuido: </a:t>
            </a:r>
            <a:r>
              <a:rPr lang="es-ES" dirty="0" err="1"/>
              <a:t>shards</a:t>
            </a:r>
            <a:r>
              <a:rPr lang="es-ES" dirty="0"/>
              <a:t> y réplicas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62919"/>
            <a:ext cx="6680454" cy="4218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1606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Sistema distribuido: </a:t>
            </a:r>
            <a:r>
              <a:rPr lang="es-ES" dirty="0" err="1"/>
              <a:t>shards</a:t>
            </a:r>
            <a:r>
              <a:rPr lang="es-ES" dirty="0"/>
              <a:t> y </a:t>
            </a:r>
            <a:r>
              <a:rPr lang="es-ES" dirty="0" smtClean="0"/>
              <a:t>réplicas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613666"/>
            <a:ext cx="7543800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899592" y="2636912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Agregando</a:t>
            </a:r>
            <a:r>
              <a:rPr lang="en-US" dirty="0"/>
              <a:t> un </a:t>
            </a:r>
            <a:r>
              <a:rPr lang="en-US" dirty="0" err="1"/>
              <a:t>nodo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237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Sistema distribuido: </a:t>
            </a:r>
            <a:r>
              <a:rPr lang="es-ES" dirty="0" err="1"/>
              <a:t>shards</a:t>
            </a:r>
            <a:r>
              <a:rPr lang="es-ES" dirty="0"/>
              <a:t> y réplicas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645024"/>
            <a:ext cx="7515225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899592" y="2736503"/>
            <a:ext cx="58407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Se </a:t>
            </a:r>
            <a:r>
              <a:rPr lang="es-ES" dirty="0"/>
              <a:t>balancea el </a:t>
            </a:r>
            <a:r>
              <a:rPr lang="es-ES" dirty="0" smtClean="0"/>
              <a:t>clúster </a:t>
            </a:r>
            <a:r>
              <a:rPr lang="es-ES" dirty="0"/>
              <a:t>automáticamente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945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Sistema distribuido: </a:t>
            </a:r>
            <a:r>
              <a:rPr lang="es-ES" dirty="0" err="1"/>
              <a:t>shards</a:t>
            </a:r>
            <a:r>
              <a:rPr lang="es-ES" dirty="0"/>
              <a:t> y réplicas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3429000"/>
            <a:ext cx="7305675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827584" y="2459504"/>
            <a:ext cx="6912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se balancea el </a:t>
            </a:r>
            <a:r>
              <a:rPr lang="es-ES" dirty="0" smtClean="0"/>
              <a:t>clúster </a:t>
            </a:r>
            <a:r>
              <a:rPr lang="es-ES" dirty="0"/>
              <a:t>automáticamente.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26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Sistema distribuido: </a:t>
            </a:r>
            <a:r>
              <a:rPr lang="es-ES" dirty="0" err="1"/>
              <a:t>shards</a:t>
            </a:r>
            <a:r>
              <a:rPr lang="es-ES" dirty="0"/>
              <a:t> y réplicas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123803"/>
            <a:ext cx="7343775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1115616" y="2564904"/>
            <a:ext cx="3111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Ante la </a:t>
            </a:r>
            <a:r>
              <a:rPr lang="es-ES" dirty="0" smtClean="0"/>
              <a:t>caída </a:t>
            </a:r>
            <a:r>
              <a:rPr lang="es-ES" dirty="0"/>
              <a:t>de un nodo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605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Sistema distribuido: </a:t>
            </a:r>
            <a:r>
              <a:rPr lang="es-ES" dirty="0" err="1"/>
              <a:t>shards</a:t>
            </a:r>
            <a:r>
              <a:rPr lang="es-ES" dirty="0"/>
              <a:t> y réplicas</a:t>
            </a:r>
            <a:endParaRPr lang="en-US" dirty="0"/>
          </a:p>
        </p:txBody>
      </p:sp>
      <p:sp>
        <p:nvSpPr>
          <p:cNvPr id="4" name="3 Rectángulo"/>
          <p:cNvSpPr/>
          <p:nvPr/>
        </p:nvSpPr>
        <p:spPr>
          <a:xfrm>
            <a:off x="1043608" y="2636912"/>
            <a:ext cx="3740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se regeneran los </a:t>
            </a:r>
            <a:r>
              <a:rPr lang="es-ES" dirty="0" err="1"/>
              <a:t>shard</a:t>
            </a:r>
            <a:r>
              <a:rPr lang="es-ES" dirty="0"/>
              <a:t> faltantes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212976"/>
            <a:ext cx="558165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0628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608" y="1628800"/>
            <a:ext cx="6777317" cy="3508977"/>
          </a:xfrm>
        </p:spPr>
        <p:txBody>
          <a:bodyPr/>
          <a:lstStyle/>
          <a:p>
            <a:pPr marL="68580" indent="0" algn="ctr">
              <a:buNone/>
            </a:pPr>
            <a:endParaRPr lang="en-US" dirty="0" smtClean="0"/>
          </a:p>
          <a:p>
            <a:pPr marL="68580" indent="0" algn="ctr">
              <a:buNone/>
            </a:pPr>
            <a:endParaRPr lang="en-US" dirty="0"/>
          </a:p>
          <a:p>
            <a:pPr marL="68580" indent="0" algn="ctr">
              <a:buNone/>
            </a:pPr>
            <a:endParaRPr lang="en-US" dirty="0" smtClean="0"/>
          </a:p>
          <a:p>
            <a:pPr marL="68580" indent="0" algn="ctr">
              <a:buNone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Introducción 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a Elasticsearch</a:t>
            </a:r>
          </a:p>
        </p:txBody>
      </p:sp>
    </p:spTree>
    <p:extLst>
      <p:ext uri="{BB962C8B-B14F-4D97-AF65-F5344CB8AC3E}">
        <p14:creationId xmlns:p14="http://schemas.microsoft.com/office/powerpoint/2010/main" val="2417261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Estructura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/>
          </a:p>
        </p:txBody>
      </p:sp>
      <p:sp>
        <p:nvSpPr>
          <p:cNvPr id="4" name="3 Rectángulo"/>
          <p:cNvSpPr/>
          <p:nvPr/>
        </p:nvSpPr>
        <p:spPr>
          <a:xfrm>
            <a:off x="1187624" y="2505670"/>
            <a:ext cx="6480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Arial" pitchFamily="34" charset="0"/>
                <a:cs typeface="Arial" pitchFamily="34" charset="0"/>
              </a:rPr>
              <a:t>● Los documentos se representan en formato JSON </a:t>
            </a: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r>
              <a:rPr lang="es-ES" dirty="0" smtClean="0">
                <a:latin typeface="Arial" pitchFamily="34" charset="0"/>
                <a:cs typeface="Arial" pitchFamily="34" charset="0"/>
              </a:rPr>
              <a:t>● </a:t>
            </a:r>
            <a:r>
              <a:rPr lang="es-ES" dirty="0">
                <a:latin typeface="Arial" pitchFamily="34" charset="0"/>
                <a:cs typeface="Arial" pitchFamily="34" charset="0"/>
              </a:rPr>
              <a:t>Cada campo contiene información de cierto tipo.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204814" y="3198376"/>
            <a:ext cx="725561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    "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id": "MLA464468956", 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  "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title": "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Departamento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3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Ambientes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En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Alquiler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-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Claypole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R",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  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  "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price": 5000, 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  "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geolocation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": { 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 "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latitude": -34.56854, 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 "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longitude": -58.4678583, 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   }, 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   "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pictures": [ 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  {"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url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": "http://img2.mlstatic.com/s_MLA_v_O_f_447_062013.jpg"}, 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 {"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url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": "http://img2.mlstatic.com/s_MLA_v_O_f_534_062014.jpg"} ],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  "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date_created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": "2013-06-12T18:46:00.000Z",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583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Estructura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68580" indent="0">
              <a:buNone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ES </a:t>
            </a:r>
            <a:r>
              <a:rPr lang="es-ES" dirty="0">
                <a:latin typeface="Arial" pitchFamily="34" charset="0"/>
                <a:cs typeface="Arial" pitchFamily="34" charset="0"/>
              </a:rPr>
              <a:t>agrega su propia </a:t>
            </a:r>
            <a:r>
              <a:rPr lang="es-ES" dirty="0" err="1">
                <a:latin typeface="Arial" pitchFamily="34" charset="0"/>
                <a:cs typeface="Arial" pitchFamily="34" charset="0"/>
              </a:rPr>
              <a:t>Metadata</a:t>
            </a:r>
            <a:r>
              <a:rPr lang="es-ES" dirty="0">
                <a:latin typeface="Arial" pitchFamily="34" charset="0"/>
                <a:cs typeface="Arial" pitchFamily="34" charset="0"/>
              </a:rPr>
              <a:t> a los documentos</a:t>
            </a:r>
          </a:p>
          <a:p>
            <a:pPr marL="68580" indent="0">
              <a:buNone/>
            </a:pP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b="1" dirty="0" smtClean="0">
                <a:latin typeface="Arial" pitchFamily="34" charset="0"/>
                <a:cs typeface="Arial" pitchFamily="34" charset="0"/>
              </a:rPr>
              <a:t>Campo            Default           Descripción</a:t>
            </a:r>
          </a:p>
          <a:p>
            <a:pPr marL="68580" indent="0">
              <a:buNone/>
            </a:pPr>
            <a:endParaRPr lang="es-ES" b="1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_</a:t>
            </a:r>
            <a:r>
              <a:rPr lang="es-ES" dirty="0">
                <a:latin typeface="Arial" pitchFamily="34" charset="0"/>
                <a:cs typeface="Arial" pitchFamily="34" charset="0"/>
              </a:rPr>
              <a:t>id 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                                        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ID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dirty="0">
                <a:latin typeface="Arial" pitchFamily="34" charset="0"/>
                <a:cs typeface="Arial" pitchFamily="34" charset="0"/>
              </a:rPr>
              <a:t>interno del documento</a:t>
            </a: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_</a:t>
            </a:r>
            <a:r>
              <a:rPr lang="es-ES" dirty="0" err="1">
                <a:latin typeface="Arial" pitchFamily="34" charset="0"/>
                <a:cs typeface="Arial" pitchFamily="34" charset="0"/>
              </a:rPr>
              <a:t>type</a:t>
            </a:r>
            <a:r>
              <a:rPr lang="es-ES" dirty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                                     Tipo </a:t>
            </a:r>
            <a:r>
              <a:rPr lang="es-ES" dirty="0">
                <a:latin typeface="Arial" pitchFamily="34" charset="0"/>
                <a:cs typeface="Arial" pitchFamily="34" charset="0"/>
              </a:rPr>
              <a:t>de documento</a:t>
            </a: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_</a:t>
            </a:r>
            <a:r>
              <a:rPr lang="es-ES" dirty="0" err="1">
                <a:latin typeface="Arial" pitchFamily="34" charset="0"/>
                <a:cs typeface="Arial" pitchFamily="34" charset="0"/>
              </a:rPr>
              <a:t>source</a:t>
            </a:r>
            <a:r>
              <a:rPr lang="es-ES" dirty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          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enabled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         Guarda </a:t>
            </a:r>
            <a:r>
              <a:rPr lang="es-ES" dirty="0">
                <a:latin typeface="Arial" pitchFamily="34" charset="0"/>
                <a:cs typeface="Arial" pitchFamily="34" charset="0"/>
              </a:rPr>
              <a:t>el </a:t>
            </a:r>
            <a:r>
              <a:rPr lang="es-ES" dirty="0" err="1">
                <a:latin typeface="Arial" pitchFamily="34" charset="0"/>
                <a:cs typeface="Arial" pitchFamily="34" charset="0"/>
              </a:rPr>
              <a:t>doc</a:t>
            </a:r>
            <a:r>
              <a:rPr lang="es-ES" dirty="0">
                <a:latin typeface="Arial" pitchFamily="34" charset="0"/>
                <a:cs typeface="Arial" pitchFamily="34" charset="0"/>
              </a:rPr>
              <a:t> original indexado</a:t>
            </a: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_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all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                  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enabled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         Indexa </a:t>
            </a:r>
            <a:r>
              <a:rPr lang="es-ES" dirty="0">
                <a:latin typeface="Arial" pitchFamily="34" charset="0"/>
                <a:cs typeface="Arial" pitchFamily="34" charset="0"/>
              </a:rPr>
              <a:t>todos los valores de todos los </a:t>
            </a: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dirty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                                              campos del </a:t>
            </a:r>
            <a:r>
              <a:rPr lang="es-ES" dirty="0">
                <a:latin typeface="Arial" pitchFamily="34" charset="0"/>
                <a:cs typeface="Arial" pitchFamily="34" charset="0"/>
              </a:rPr>
              <a:t>documento.</a:t>
            </a:r>
          </a:p>
          <a:p>
            <a:pPr marL="68580" indent="0">
              <a:buNone/>
            </a:pPr>
            <a:r>
              <a:rPr lang="es-ES" dirty="0">
                <a:latin typeface="Arial" pitchFamily="34" charset="0"/>
                <a:cs typeface="Arial" pitchFamily="34" charset="0"/>
              </a:rPr>
              <a:t>_</a:t>
            </a:r>
            <a:r>
              <a:rPr lang="es-ES" dirty="0" err="1">
                <a:latin typeface="Arial" pitchFamily="34" charset="0"/>
                <a:cs typeface="Arial" pitchFamily="34" charset="0"/>
              </a:rPr>
              <a:t>timestamp</a:t>
            </a:r>
            <a:r>
              <a:rPr lang="es-ES" dirty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disabled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       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timestamp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dirty="0">
                <a:latin typeface="Arial" pitchFamily="34" charset="0"/>
                <a:cs typeface="Arial" pitchFamily="34" charset="0"/>
              </a:rPr>
              <a:t>asociado al documento</a:t>
            </a: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_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ttl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disabled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        define </a:t>
            </a:r>
            <a:r>
              <a:rPr lang="es-ES" dirty="0">
                <a:latin typeface="Arial" pitchFamily="34" charset="0"/>
                <a:cs typeface="Arial" pitchFamily="34" charset="0"/>
              </a:rPr>
              <a:t>una fecha de expiración </a:t>
            </a: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dirty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                                              (</a:t>
            </a:r>
            <a:r>
              <a:rPr lang="es-ES" dirty="0">
                <a:latin typeface="Arial" pitchFamily="34" charset="0"/>
                <a:cs typeface="Arial" pitchFamily="34" charset="0"/>
              </a:rPr>
              <a:t>opcional)</a:t>
            </a: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_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size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               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disabled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        almacena </a:t>
            </a:r>
            <a:r>
              <a:rPr lang="es-ES" dirty="0">
                <a:latin typeface="Arial" pitchFamily="34" charset="0"/>
                <a:cs typeface="Arial" pitchFamily="34" charset="0"/>
              </a:rPr>
              <a:t>el tamaño del _</a:t>
            </a:r>
            <a:r>
              <a:rPr lang="es-ES" dirty="0" err="1">
                <a:latin typeface="Arial" pitchFamily="34" charset="0"/>
                <a:cs typeface="Arial" pitchFamily="34" charset="0"/>
              </a:rPr>
              <a:t>source</a:t>
            </a:r>
            <a:r>
              <a:rPr lang="es-ES" dirty="0">
                <a:latin typeface="Arial" pitchFamily="34" charset="0"/>
                <a:cs typeface="Arial" pitchFamily="34" charset="0"/>
              </a:rPr>
              <a:t> </a:t>
            </a: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dirty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                                              descomprimido</a:t>
            </a:r>
            <a:endParaRPr lang="es-ES" dirty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s-ES" dirty="0"/>
          </a:p>
          <a:p>
            <a:pPr marL="68580" indent="0">
              <a:buNone/>
            </a:pPr>
            <a:endParaRPr lang="es-ES" dirty="0"/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920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ElasticSearch </a:t>
            </a:r>
            <a:r>
              <a:rPr lang="es-ES" dirty="0">
                <a:latin typeface="Arial" pitchFamily="34" charset="0"/>
                <a:cs typeface="Arial" pitchFamily="34" charset="0"/>
              </a:rPr>
              <a:t>soporta los tipos de datos propios de JSON y otros tipos derivados, propios del sistema:</a:t>
            </a:r>
          </a:p>
          <a:p>
            <a:pPr marL="6858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●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Tipos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básicos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String</a:t>
            </a:r>
            <a:r>
              <a:rPr lang="en-US" dirty="0">
                <a:latin typeface="Arial" pitchFamily="34" charset="0"/>
                <a:cs typeface="Arial" pitchFamily="34" charset="0"/>
              </a:rPr>
              <a:t>, number,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boolean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●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Tipos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complejos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6858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 Array</a:t>
            </a:r>
            <a:r>
              <a:rPr lang="en-US" dirty="0">
                <a:latin typeface="Arial" pitchFamily="34" charset="0"/>
                <a:cs typeface="Arial" pitchFamily="34" charset="0"/>
              </a:rPr>
              <a:t>, Object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●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Tipos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extendidos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Datetime</a:t>
            </a:r>
            <a:r>
              <a:rPr lang="en-US" dirty="0">
                <a:latin typeface="Arial" pitchFamily="34" charset="0"/>
                <a:cs typeface="Arial" pitchFamily="34" charset="0"/>
              </a:rPr>
              <a:t>, binary (base 64),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ip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geo_point</a:t>
            </a:r>
            <a:r>
              <a:rPr lang="en-US" dirty="0">
                <a:latin typeface="Arial" pitchFamily="34" charset="0"/>
                <a:cs typeface="Arial" pitchFamily="34" charset="0"/>
              </a:rPr>
              <a:t>, multi-filed... </a:t>
            </a:r>
          </a:p>
        </p:txBody>
      </p:sp>
    </p:spTree>
    <p:extLst>
      <p:ext uri="{BB962C8B-B14F-4D97-AF65-F5344CB8AC3E}">
        <p14:creationId xmlns:p14="http://schemas.microsoft.com/office/powerpoint/2010/main" val="3680857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Insertando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: Index API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36550"/>
            <a:ext cx="6411333" cy="3451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1005504" y="2132856"/>
            <a:ext cx="44133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Arial" pitchFamily="34" charset="0"/>
                <a:cs typeface="Arial" pitchFamily="34" charset="0"/>
              </a:rPr>
              <a:t>Primero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necesitamos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un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índice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301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Insertando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: Index API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Luego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agregamos</a:t>
            </a:r>
            <a:r>
              <a:rPr lang="en-US" dirty="0">
                <a:latin typeface="Arial" pitchFamily="34" charset="0"/>
                <a:cs typeface="Arial" pitchFamily="34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información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780928"/>
            <a:ext cx="5240635" cy="2935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2322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Insertando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: Index API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s-E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Obteniendo 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como respuesta:</a:t>
            </a:r>
          </a:p>
          <a:p>
            <a:pPr marL="68580" indent="0">
              <a:buNone/>
            </a:pPr>
            <a:endParaRPr lang="es-ES" sz="2000" dirty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sz="2000" dirty="0" smtClean="0">
                <a:latin typeface="Arial" pitchFamily="34" charset="0"/>
                <a:cs typeface="Arial" pitchFamily="34" charset="0"/>
              </a:rPr>
              <a:t>● 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201 (CREATED): Se creó un nuevo documento </a:t>
            </a:r>
            <a:endParaRPr lang="es-ES" sz="2000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sz="2000" dirty="0" smtClean="0">
                <a:latin typeface="Arial" pitchFamily="34" charset="0"/>
                <a:cs typeface="Arial" pitchFamily="34" charset="0"/>
              </a:rPr>
              <a:t>● 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200 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(OK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): Se actualizó un documento 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existente</a:t>
            </a:r>
          </a:p>
          <a:p>
            <a:pPr marL="6858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005064"/>
            <a:ext cx="6772275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59810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Elasticsearch</a:t>
            </a:r>
            <a:r>
              <a:rPr lang="en-US" dirty="0" smtClean="0"/>
              <a:t> Machine Learning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err="1" smtClean="0"/>
              <a:t>Atrapa</a:t>
            </a:r>
            <a:r>
              <a:rPr lang="en-US" b="1" dirty="0" smtClean="0"/>
              <a:t> </a:t>
            </a:r>
            <a:r>
              <a:rPr lang="en-US" b="1" dirty="0" err="1" smtClean="0"/>
              <a:t>todo</a:t>
            </a:r>
            <a:r>
              <a:rPr lang="en-US" b="1" dirty="0" smtClean="0"/>
              <a:t> lo </a:t>
            </a:r>
            <a:r>
              <a:rPr lang="en-US" b="1" dirty="0" err="1" smtClean="0"/>
              <a:t>que</a:t>
            </a:r>
            <a:r>
              <a:rPr lang="en-US" b="1" dirty="0" smtClean="0"/>
              <a:t> </a:t>
            </a:r>
            <a:r>
              <a:rPr lang="en-US" b="1" dirty="0" err="1" smtClean="0"/>
              <a:t>puedas</a:t>
            </a:r>
            <a:r>
              <a:rPr lang="en-US" b="1" dirty="0" smtClean="0"/>
              <a:t> </a:t>
            </a:r>
            <a:r>
              <a:rPr lang="en-US" b="1" dirty="0" err="1" smtClean="0"/>
              <a:t>perder</a:t>
            </a:r>
            <a:r>
              <a:rPr lang="en-US" b="1" dirty="0" smtClean="0"/>
              <a:t>, </a:t>
            </a:r>
            <a:r>
              <a:rPr lang="en-US" b="1" dirty="0" err="1" smtClean="0"/>
              <a:t>todo</a:t>
            </a:r>
            <a:r>
              <a:rPr lang="en-US" b="1" dirty="0" smtClean="0"/>
              <a:t> </a:t>
            </a:r>
            <a:r>
              <a:rPr lang="en-US" b="1" dirty="0" err="1" smtClean="0"/>
              <a:t>por</a:t>
            </a:r>
            <a:r>
              <a:rPr lang="en-US" b="1" dirty="0" smtClean="0"/>
              <a:t> </a:t>
            </a:r>
            <a:r>
              <a:rPr lang="en-US" b="1" dirty="0" err="1" smtClean="0"/>
              <a:t>si</a:t>
            </a:r>
            <a:r>
              <a:rPr lang="en-US" b="1" dirty="0" smtClean="0"/>
              <a:t> </a:t>
            </a:r>
            <a:r>
              <a:rPr lang="en-US" b="1" dirty="0" err="1" smtClean="0"/>
              <a:t>mismo</a:t>
            </a: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s-ES" dirty="0" smtClean="0"/>
              <a:t>Los conjuntos de datos complejos y en rápido movimiento hacen que sea casi imposible detectar problemas de infraestructura, intrusos o problemas empresariales a medida que pasan usando reglas o humanos mirando los cuadros de mando. Las funciones de aprendizaje automático de X-Pack modelan automáticamente el comportamiento de sus datos de </a:t>
            </a:r>
            <a:r>
              <a:rPr lang="es-ES" dirty="0" err="1" smtClean="0"/>
              <a:t>Elasticsearch</a:t>
            </a:r>
            <a:r>
              <a:rPr lang="es-ES" dirty="0" smtClean="0"/>
              <a:t>, tendencias, periodicidad y más, en tiempo real para identificar problemas más rápidamente, racionalizar el análisis de causas y reducir falsos positivos.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0371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Elasticsearch</a:t>
            </a:r>
            <a:r>
              <a:rPr lang="en-US" dirty="0" smtClean="0"/>
              <a:t> Machine Learning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err="1" smtClean="0"/>
              <a:t>Ir</a:t>
            </a:r>
            <a:r>
              <a:rPr lang="en-US" b="1" dirty="0" smtClean="0"/>
              <a:t> m</a:t>
            </a:r>
            <a:r>
              <a:rPr lang="es-BO" b="1" dirty="0" err="1" smtClean="0"/>
              <a:t>ás</a:t>
            </a:r>
            <a:r>
              <a:rPr lang="es-BO" b="1" dirty="0" smtClean="0"/>
              <a:t> allá de lo obvio en sus datos</a:t>
            </a:r>
            <a:endParaRPr lang="en-US" b="1" dirty="0"/>
          </a:p>
          <a:p>
            <a:pPr marL="0" indent="0">
              <a:buNone/>
            </a:pPr>
            <a:r>
              <a:rPr lang="es-ES" dirty="0" smtClean="0"/>
              <a:t>La pila elástica es brillante en responder rápidamente a preguntas tales como, "¿cuáles son las solicitudes por hora por segundo durante la última semana?" y visualización de resultados en tiempo real. Pero ¿qué pasa si quieres profundizar más y preguntar "¿hay algo inusual sucediendo?" y "¿qué está causando esto?“.</a:t>
            </a:r>
          </a:p>
          <a:p>
            <a:pPr marL="0" indent="0">
              <a:buNone/>
            </a:pPr>
            <a:r>
              <a:rPr lang="es-ES" dirty="0" smtClean="0"/>
              <a:t>Las funciones de aprendizaje de la máquina X-Pack lo hacen posible y se aplican a una amplia gama de casos de uso y conjuntos de datos, lo que le permite ser creativo con dónde y cómo los usa.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1649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Elasticsearch</a:t>
            </a:r>
            <a:r>
              <a:rPr lang="en-US" dirty="0" smtClean="0"/>
              <a:t> Machine Learning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BO" b="1" dirty="0" smtClean="0"/>
          </a:p>
          <a:p>
            <a:pPr marL="0" indent="0">
              <a:buNone/>
            </a:pPr>
            <a:r>
              <a:rPr lang="es-BO" b="1" dirty="0" smtClean="0"/>
              <a:t>IT Operaciones</a:t>
            </a:r>
            <a:endParaRPr lang="en-US" b="1" dirty="0"/>
          </a:p>
          <a:p>
            <a:pPr marL="0" indent="0">
              <a:buNone/>
            </a:pPr>
            <a:r>
              <a:rPr lang="es-ES" dirty="0" smtClean="0"/>
              <a:t>Detectar una caída inusual en las solicitudes de aplicación, luego explorar el servidor problemático que contribuye al problema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4581128"/>
            <a:ext cx="1387361" cy="176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9921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Elasticsearch</a:t>
            </a:r>
            <a:r>
              <a:rPr lang="en-US" dirty="0" smtClean="0"/>
              <a:t> Machine Learning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BO" b="1" dirty="0" smtClean="0"/>
          </a:p>
          <a:p>
            <a:pPr marL="0" indent="0">
              <a:buNone/>
            </a:pPr>
            <a:r>
              <a:rPr lang="en-US" b="1" dirty="0" smtClean="0"/>
              <a:t>An</a:t>
            </a:r>
            <a:r>
              <a:rPr lang="es-BO" b="1" dirty="0" smtClean="0"/>
              <a:t>á</a:t>
            </a:r>
            <a:r>
              <a:rPr lang="en-US" b="1" dirty="0" err="1" smtClean="0"/>
              <a:t>lisis</a:t>
            </a:r>
            <a:r>
              <a:rPr lang="en-US" b="1" dirty="0" smtClean="0"/>
              <a:t> de </a:t>
            </a:r>
            <a:r>
              <a:rPr lang="en-US" b="1" dirty="0" err="1" smtClean="0"/>
              <a:t>seguridad</a:t>
            </a:r>
            <a:endParaRPr lang="en-US" b="1" dirty="0"/>
          </a:p>
          <a:p>
            <a:pPr marL="0" indent="0">
              <a:buNone/>
            </a:pPr>
            <a:r>
              <a:rPr lang="es-ES" dirty="0" smtClean="0"/>
              <a:t>Identifica la actividad de red o algún comportamiento inusual de algún usuario a los atacantes antes de que causen daño.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065" y="4437113"/>
            <a:ext cx="1916700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141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Elasticsearch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 algn="ctr">
              <a:buNone/>
            </a:pPr>
            <a:endParaRPr lang="es-ES" dirty="0" smtClean="0"/>
          </a:p>
          <a:p>
            <a:pPr marL="68580" indent="0" algn="ctr">
              <a:buNone/>
            </a:pPr>
            <a:endParaRPr lang="es-ES" dirty="0"/>
          </a:p>
          <a:p>
            <a:pPr marL="68580" indent="0" algn="ctr">
              <a:buNone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Es </a:t>
            </a:r>
            <a:r>
              <a:rPr lang="es-ES" dirty="0">
                <a:latin typeface="Arial" pitchFamily="34" charset="0"/>
                <a:cs typeface="Arial" pitchFamily="34" charset="0"/>
              </a:rPr>
              <a:t>un motor de búsqueda, orientado a documentos, basado en </a:t>
            </a:r>
            <a:r>
              <a:rPr lang="es-ES" b="1" dirty="0">
                <a:latin typeface="Arial" pitchFamily="34" charset="0"/>
                <a:cs typeface="Arial" pitchFamily="34" charset="0"/>
              </a:rPr>
              <a:t>Apache </a:t>
            </a:r>
            <a:r>
              <a:rPr lang="es-ES" b="1" dirty="0" err="1">
                <a:latin typeface="Arial" pitchFamily="34" charset="0"/>
                <a:cs typeface="Arial" pitchFamily="34" charset="0"/>
              </a:rPr>
              <a:t>Lucene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9651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Elasticsearch</a:t>
            </a:r>
            <a:r>
              <a:rPr lang="en-US" dirty="0" smtClean="0"/>
              <a:t> Machine Learning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BO" b="1" dirty="0" smtClean="0"/>
          </a:p>
          <a:p>
            <a:pPr marL="0" indent="0">
              <a:buNone/>
            </a:pPr>
            <a:r>
              <a:rPr lang="en-US" b="1" dirty="0" smtClean="0"/>
              <a:t>An</a:t>
            </a:r>
            <a:r>
              <a:rPr lang="es-BO" b="1" dirty="0" smtClean="0"/>
              <a:t>á</a:t>
            </a:r>
            <a:r>
              <a:rPr lang="en-US" b="1" dirty="0" err="1" smtClean="0"/>
              <a:t>lisis</a:t>
            </a:r>
            <a:r>
              <a:rPr lang="en-US" b="1" dirty="0" smtClean="0"/>
              <a:t> de </a:t>
            </a:r>
            <a:r>
              <a:rPr lang="en-US" b="1" dirty="0" err="1" smtClean="0"/>
              <a:t>negocio</a:t>
            </a:r>
            <a:endParaRPr lang="en-US" b="1" dirty="0"/>
          </a:p>
          <a:p>
            <a:pPr marL="0" indent="0">
              <a:buNone/>
            </a:pPr>
            <a:r>
              <a:rPr lang="es-ES" dirty="0" smtClean="0"/>
              <a:t>Sea notificado si hay un aumento inusual por ejemplo en carritos abandonados de la compra en su sitio del e-</a:t>
            </a:r>
            <a:r>
              <a:rPr lang="es-ES" dirty="0" err="1" smtClean="0"/>
              <a:t>commerce</a:t>
            </a:r>
            <a:r>
              <a:rPr lang="es-ES" dirty="0" smtClean="0"/>
              <a:t>.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4725144"/>
            <a:ext cx="1702256" cy="155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8543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Elasticsearch</a:t>
            </a:r>
            <a:r>
              <a:rPr lang="en-US" dirty="0" smtClean="0"/>
              <a:t> Machine Learning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s-BO" b="1" dirty="0" smtClean="0"/>
          </a:p>
          <a:p>
            <a:pPr marL="0" indent="0">
              <a:buNone/>
            </a:pPr>
            <a:r>
              <a:rPr lang="en-US" b="1" dirty="0" err="1" smtClean="0"/>
              <a:t>Modela</a:t>
            </a:r>
            <a:r>
              <a:rPr lang="en-US" b="1" dirty="0" smtClean="0"/>
              <a:t> </a:t>
            </a:r>
            <a:r>
              <a:rPr lang="en-US" b="1" dirty="0" err="1" smtClean="0"/>
              <a:t>automaticamente</a:t>
            </a:r>
            <a:r>
              <a:rPr lang="en-US" b="1" dirty="0" smtClean="0"/>
              <a:t> la </a:t>
            </a:r>
            <a:r>
              <a:rPr lang="en-US" b="1" dirty="0" err="1" smtClean="0"/>
              <a:t>complejidad</a:t>
            </a:r>
            <a:r>
              <a:rPr lang="en-US" b="1" dirty="0" smtClean="0"/>
              <a:t> del </a:t>
            </a:r>
            <a:r>
              <a:rPr lang="en-US" b="1" dirty="0" err="1" smtClean="0"/>
              <a:t>mundo</a:t>
            </a:r>
            <a:r>
              <a:rPr lang="en-US" b="1" dirty="0" smtClean="0"/>
              <a:t> real</a:t>
            </a:r>
            <a:endParaRPr lang="en-US" b="1" dirty="0"/>
          </a:p>
          <a:p>
            <a:pPr marL="0" indent="0">
              <a:buNone/>
            </a:pPr>
            <a:r>
              <a:rPr lang="es-ES" dirty="0" smtClean="0"/>
              <a:t>El tráfico del blog se sumerge en las noches y los fines de semana. Los productos populares tienen ventas crecientes con el tiempo. Tasas de conversión de impacto de ubicación y hora del día. Las funciones de aprendizaje de X-Pack aprenden el comportamiento normal de sus datos, todo por sí mismo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4734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Elasticsearch</a:t>
            </a:r>
            <a:r>
              <a:rPr lang="en-US" dirty="0" smtClean="0"/>
              <a:t> Machine Learning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s-BO" b="1" dirty="0" smtClean="0"/>
          </a:p>
          <a:p>
            <a:pPr marL="0" indent="0">
              <a:buNone/>
            </a:pPr>
            <a:r>
              <a:rPr lang="en-US" b="1" dirty="0" err="1" smtClean="0"/>
              <a:t>Detecta</a:t>
            </a:r>
            <a:r>
              <a:rPr lang="en-US" b="1" dirty="0" smtClean="0"/>
              <a:t> </a:t>
            </a:r>
            <a:r>
              <a:rPr lang="en-US" b="1" dirty="0" err="1" smtClean="0"/>
              <a:t>todas</a:t>
            </a:r>
            <a:r>
              <a:rPr lang="en-US" b="1" dirty="0" smtClean="0"/>
              <a:t> los </a:t>
            </a:r>
            <a:r>
              <a:rPr lang="en-US" b="1" dirty="0" err="1" smtClean="0"/>
              <a:t>tipos</a:t>
            </a:r>
            <a:r>
              <a:rPr lang="en-US" b="1" dirty="0" smtClean="0"/>
              <a:t> de </a:t>
            </a:r>
            <a:r>
              <a:rPr lang="en-US" b="1" dirty="0" err="1" smtClean="0"/>
              <a:t>anomal</a:t>
            </a:r>
            <a:r>
              <a:rPr lang="en-US" b="1" dirty="0" err="1"/>
              <a:t>i</a:t>
            </a:r>
            <a:r>
              <a:rPr lang="en-US" b="1" dirty="0" err="1" smtClean="0"/>
              <a:t>as</a:t>
            </a:r>
            <a:endParaRPr lang="en-US" b="1" dirty="0"/>
          </a:p>
          <a:p>
            <a:pPr marL="0" indent="0">
              <a:buNone/>
            </a:pPr>
            <a:r>
              <a:rPr lang="es-ES" dirty="0" smtClean="0"/>
              <a:t>Las funciones de aprendizaje de la máquina X-Pack empujan los límites de lo que puede descubrir en sus datos de </a:t>
            </a:r>
            <a:r>
              <a:rPr lang="es-ES" dirty="0" err="1" smtClean="0"/>
              <a:t>Elasticsearch</a:t>
            </a:r>
            <a:r>
              <a:rPr lang="es-ES" dirty="0" smtClean="0"/>
              <a:t>. Se sabe cuándo una métrica específica, como peticiones por segundo, comienza a desviarse de la norma. Detectar valores atípicos en una población mediante la construcción de un perfil de un usuario o máquina "típico" para saber cuándo uno empieza a alejarse del paquete.</a:t>
            </a:r>
          </a:p>
          <a:p>
            <a:pPr marL="0" indent="0">
              <a:buNone/>
            </a:pPr>
            <a:r>
              <a:rPr lang="es-ES" dirty="0" smtClean="0"/>
              <a:t>Clasifique los mensajes de registro para saber lo que es normal para un grupo dado y los eventos raros en la superficie o los tipos de mensajes inusuales.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6741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BIBLIOGRAFIA	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Elasticsearch. (2011). ElasticSearch </a:t>
            </a:r>
            <a:r>
              <a:rPr lang="en-US" sz="1600" dirty="0" err="1"/>
              <a:t>documentacion</a:t>
            </a:r>
            <a:r>
              <a:rPr lang="en-US" sz="1600" dirty="0"/>
              <a:t>. Julio 2011, de ElasticSearch </a:t>
            </a:r>
            <a:r>
              <a:rPr lang="en-US" sz="1600" dirty="0" err="1" smtClean="0"/>
              <a:t>Sitio</a:t>
            </a:r>
            <a:r>
              <a:rPr lang="en-US" sz="1600" dirty="0" smtClean="0"/>
              <a:t> </a:t>
            </a:r>
            <a:r>
              <a:rPr lang="en-US" sz="1600" dirty="0"/>
              <a:t>web: </a:t>
            </a: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www.elastic.co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/>
              <a:t>Elasticsearch. (2016). A Distributed </a:t>
            </a:r>
            <a:r>
              <a:rPr lang="en-US" sz="1600" dirty="0" err="1"/>
              <a:t>RESTful</a:t>
            </a:r>
            <a:r>
              <a:rPr lang="en-US" sz="1600" dirty="0"/>
              <a:t> Search Engine. Julio 2016, de ElasticSearch </a:t>
            </a:r>
            <a:r>
              <a:rPr lang="en-US" sz="1600" dirty="0" err="1"/>
              <a:t>Sitio</a:t>
            </a:r>
            <a:r>
              <a:rPr lang="en-US" sz="1600" dirty="0"/>
              <a:t> web: </a:t>
            </a:r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github.com/elastic/elasticsearch</a:t>
            </a:r>
            <a:endParaRPr lang="en-US" sz="1600" dirty="0"/>
          </a:p>
          <a:p>
            <a:endParaRPr lang="es-BO" sz="1600" dirty="0" smtClean="0"/>
          </a:p>
          <a:p>
            <a:r>
              <a:rPr lang="en-US" sz="1600" dirty="0"/>
              <a:t>Elasticsearch. (2011). Machine Learning. </a:t>
            </a:r>
            <a:r>
              <a:rPr lang="en-US" sz="1600" dirty="0" err="1"/>
              <a:t>junio</a:t>
            </a:r>
            <a:r>
              <a:rPr lang="en-US" sz="1600" dirty="0"/>
              <a:t> 2011, de Elasticsearch x-pack </a:t>
            </a:r>
            <a:r>
              <a:rPr lang="en-US" sz="1600" dirty="0" err="1"/>
              <a:t>Sitio</a:t>
            </a:r>
            <a:r>
              <a:rPr lang="en-US" sz="1600" dirty="0"/>
              <a:t> web: </a:t>
            </a:r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www.elastic.co/products/x-pack/machine-learning</a:t>
            </a:r>
            <a:endParaRPr lang="en-US" sz="1600" dirty="0" smtClean="0"/>
          </a:p>
          <a:p>
            <a:pPr marL="68580" indent="0">
              <a:buNone/>
            </a:pPr>
            <a:endParaRPr lang="en-US" sz="1600" dirty="0" smtClean="0"/>
          </a:p>
          <a:p>
            <a:pPr marL="6858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70577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Elasticsearch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Creado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por</a:t>
            </a:r>
            <a:r>
              <a:rPr lang="en-US" dirty="0">
                <a:latin typeface="Arial" pitchFamily="34" charset="0"/>
                <a:cs typeface="Arial" pitchFamily="34" charset="0"/>
              </a:rPr>
              <a:t> Shay “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Kimchy</a:t>
            </a:r>
            <a:r>
              <a:rPr lang="en-US" dirty="0">
                <a:latin typeface="Arial" pitchFamily="34" charset="0"/>
                <a:cs typeface="Arial" pitchFamily="34" charset="0"/>
              </a:rPr>
              <a:t>”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Banon</a:t>
            </a:r>
            <a:r>
              <a:rPr lang="en-US" dirty="0">
                <a:latin typeface="Arial" pitchFamily="34" charset="0"/>
                <a:cs typeface="Arial" pitchFamily="34" charset="0"/>
              </a:rPr>
              <a:t> en el 2010: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 algn="ctr">
              <a:buNone/>
            </a:pPr>
            <a:r>
              <a:rPr lang="en-US" sz="1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“...</a:t>
            </a:r>
            <a:r>
              <a:rPr lang="es-ES" sz="17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700" i="1" dirty="0">
                <a:latin typeface="Arial" pitchFamily="34" charset="0"/>
                <a:cs typeface="Arial" pitchFamily="34" charset="0"/>
              </a:rPr>
              <a:t>ElasticSearch sí mismo nació fuera de mi frustración con el hecho de que no hay realmente una solución buena, de código abierto, para el motor de búsqueda distribuido por ahí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”</a:t>
            </a:r>
            <a:endParaRPr lang="en-US" sz="17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Mantenido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por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él</a:t>
            </a:r>
            <a:r>
              <a:rPr lang="en-US" dirty="0">
                <a:latin typeface="Arial" pitchFamily="34" charset="0"/>
                <a:cs typeface="Arial" pitchFamily="34" charset="0"/>
              </a:rPr>
              <a:t> hasta la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creación</a:t>
            </a:r>
            <a:r>
              <a:rPr lang="en-US" dirty="0">
                <a:latin typeface="Arial" pitchFamily="34" charset="0"/>
                <a:cs typeface="Arial" pitchFamily="34" charset="0"/>
              </a:rPr>
              <a:t> de Elasticsearch.com (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http://elasticsearch.com/) </a:t>
            </a:r>
            <a:r>
              <a:rPr lang="en-US" dirty="0">
                <a:latin typeface="Arial" pitchFamily="34" charset="0"/>
                <a:cs typeface="Arial" pitchFamily="34" charset="0"/>
              </a:rPr>
              <a:t>en 2012 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Actualmente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desarrollado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por</a:t>
            </a:r>
            <a:r>
              <a:rPr lang="en-US" dirty="0">
                <a:latin typeface="Arial" pitchFamily="34" charset="0"/>
                <a:cs typeface="Arial" pitchFamily="34" charset="0"/>
              </a:rPr>
              <a:t> la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empresa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bajo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licencia</a:t>
            </a:r>
            <a:r>
              <a:rPr lang="en-US" dirty="0">
                <a:latin typeface="Arial" pitchFamily="34" charset="0"/>
                <a:cs typeface="Arial" pitchFamily="34" charset="0"/>
              </a:rPr>
              <a:t> Apache 2 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muy</a:t>
            </a:r>
            <a:r>
              <a:rPr lang="en-US" dirty="0">
                <a:latin typeface="Arial" pitchFamily="34" charset="0"/>
                <a:cs typeface="Arial" pitchFamily="34" charset="0"/>
              </a:rPr>
              <a:t> flexible).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La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última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versión</a:t>
            </a:r>
            <a:r>
              <a:rPr lang="en-US" dirty="0">
                <a:latin typeface="Arial" pitchFamily="34" charset="0"/>
                <a:cs typeface="Arial" pitchFamily="34" charset="0"/>
              </a:rPr>
              <a:t> a la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fecha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es</a:t>
            </a:r>
            <a:r>
              <a:rPr lang="en-US" dirty="0">
                <a:latin typeface="Arial" pitchFamily="34" charset="0"/>
                <a:cs typeface="Arial" pitchFamily="34" charset="0"/>
              </a:rPr>
              <a:t> la 1.3.2 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Requiere</a:t>
            </a:r>
            <a:r>
              <a:rPr lang="en-US" dirty="0">
                <a:latin typeface="Arial" pitchFamily="34" charset="0"/>
                <a:cs typeface="Arial" pitchFamily="34" charset="0"/>
              </a:rPr>
              <a:t> Java 7.x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781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características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6858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●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Orientado</a:t>
            </a:r>
            <a:r>
              <a:rPr lang="en-US" dirty="0">
                <a:latin typeface="Arial" pitchFamily="34" charset="0"/>
                <a:cs typeface="Arial" pitchFamily="34" charset="0"/>
              </a:rPr>
              <a:t> 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documentos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JSON's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Basado</a:t>
            </a:r>
            <a:r>
              <a:rPr lang="en-US" dirty="0">
                <a:latin typeface="Arial" pitchFamily="34" charset="0"/>
                <a:cs typeface="Arial" pitchFamily="34" charset="0"/>
              </a:rPr>
              <a:t> en Apache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Lucene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●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Libre</a:t>
            </a:r>
            <a:r>
              <a:rPr lang="en-US" dirty="0">
                <a:latin typeface="Arial" pitchFamily="34" charset="0"/>
                <a:cs typeface="Arial" pitchFamily="34" charset="0"/>
              </a:rPr>
              <a:t> de schemas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Aunque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permite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definirlos</a:t>
            </a:r>
            <a:r>
              <a:rPr lang="en-US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necesario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●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Distribuido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Escala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BO" dirty="0" smtClean="0">
                <a:latin typeface="Arial" pitchFamily="34" charset="0"/>
                <a:cs typeface="Arial" pitchFamily="34" charset="0"/>
              </a:rPr>
              <a:t>dinámicamente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implementa</a:t>
            </a:r>
            <a:r>
              <a:rPr lang="en-US" dirty="0">
                <a:latin typeface="Arial" pitchFamily="34" charset="0"/>
                <a:cs typeface="Arial" pitchFamily="34" charset="0"/>
              </a:rPr>
              <a:t> HA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● </a:t>
            </a:r>
            <a:r>
              <a:rPr lang="en-US" dirty="0">
                <a:latin typeface="Arial" pitchFamily="34" charset="0"/>
                <a:cs typeface="Arial" pitchFamily="34" charset="0"/>
              </a:rPr>
              <a:t>Multi-Tenant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Permite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operar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sobre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múltiples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índices</a:t>
            </a:r>
            <a:r>
              <a:rPr lang="en-US" dirty="0">
                <a:latin typeface="Arial" pitchFamily="34" charset="0"/>
                <a:cs typeface="Arial" pitchFamily="34" charset="0"/>
              </a:rPr>
              <a:t> a la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vez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●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Centrado</a:t>
            </a:r>
            <a:r>
              <a:rPr lang="en-US" dirty="0">
                <a:latin typeface="Arial" pitchFamily="34" charset="0"/>
                <a:cs typeface="Arial" pitchFamily="34" charset="0"/>
              </a:rPr>
              <a:t> en API's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Expone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todas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sus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funcionalidades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vía</a:t>
            </a:r>
            <a:r>
              <a:rPr lang="en-US" dirty="0">
                <a:latin typeface="Arial" pitchFamily="34" charset="0"/>
                <a:cs typeface="Arial" pitchFamily="34" charset="0"/>
              </a:rPr>
              <a:t> APIs REST</a:t>
            </a:r>
          </a:p>
        </p:txBody>
      </p:sp>
    </p:spTree>
    <p:extLst>
      <p:ext uri="{BB962C8B-B14F-4D97-AF65-F5344CB8AC3E}">
        <p14:creationId xmlns:p14="http://schemas.microsoft.com/office/powerpoint/2010/main" val="1671405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¿Y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68580" indent="0">
              <a:buNone/>
            </a:pPr>
            <a:r>
              <a:rPr lang="es-ES" dirty="0">
                <a:latin typeface="Arial" pitchFamily="34" charset="0"/>
                <a:cs typeface="Arial" pitchFamily="34" charset="0"/>
              </a:rPr>
              <a:t>● Búsquedas no estructuradas </a:t>
            </a: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   Todos </a:t>
            </a:r>
            <a:r>
              <a:rPr lang="es-ES" dirty="0">
                <a:latin typeface="Arial" pitchFamily="34" charset="0"/>
                <a:cs typeface="Arial" pitchFamily="34" charset="0"/>
              </a:rPr>
              <a:t>los </a:t>
            </a:r>
            <a:r>
              <a:rPr lang="es-ES" dirty="0" err="1">
                <a:latin typeface="Arial" pitchFamily="34" charset="0"/>
                <a:cs typeface="Arial" pitchFamily="34" charset="0"/>
              </a:rPr>
              <a:t>items</a:t>
            </a:r>
            <a:r>
              <a:rPr lang="es-ES" dirty="0">
                <a:latin typeface="Arial" pitchFamily="34" charset="0"/>
                <a:cs typeface="Arial" pitchFamily="34" charset="0"/>
              </a:rPr>
              <a:t> que contengan la palabra “curso”. </a:t>
            </a: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● </a:t>
            </a:r>
            <a:r>
              <a:rPr lang="es-ES" dirty="0">
                <a:latin typeface="Arial" pitchFamily="34" charset="0"/>
                <a:cs typeface="Arial" pitchFamily="34" charset="0"/>
              </a:rPr>
              <a:t>Búsquedas estructuradas </a:t>
            </a: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Items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dirty="0">
                <a:latin typeface="Arial" pitchFamily="34" charset="0"/>
                <a:cs typeface="Arial" pitchFamily="34" charset="0"/>
              </a:rPr>
              <a:t>“oro” vendidos por el </a:t>
            </a:r>
            <a:r>
              <a:rPr lang="es-ES" dirty="0" err="1">
                <a:latin typeface="Arial" pitchFamily="34" charset="0"/>
                <a:cs typeface="Arial" pitchFamily="34" charset="0"/>
              </a:rPr>
              <a:t>user</a:t>
            </a:r>
            <a:r>
              <a:rPr lang="es-ES" dirty="0">
                <a:latin typeface="Arial" pitchFamily="34" charset="0"/>
                <a:cs typeface="Arial" pitchFamily="34" charset="0"/>
              </a:rPr>
              <a:t> “X” en Marzo. </a:t>
            </a: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● </a:t>
            </a:r>
            <a:r>
              <a:rPr lang="es-ES" dirty="0" err="1">
                <a:latin typeface="Arial" pitchFamily="34" charset="0"/>
                <a:cs typeface="Arial" pitchFamily="34" charset="0"/>
              </a:rPr>
              <a:t>Aggregations</a:t>
            </a:r>
            <a:r>
              <a:rPr lang="es-ES" dirty="0">
                <a:latin typeface="Arial" pitchFamily="34" charset="0"/>
                <a:cs typeface="Arial" pitchFamily="34" charset="0"/>
              </a:rPr>
              <a:t> / Facetas </a:t>
            </a: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   Promedio </a:t>
            </a:r>
            <a:r>
              <a:rPr lang="es-ES" dirty="0">
                <a:latin typeface="Arial" pitchFamily="34" charset="0"/>
                <a:cs typeface="Arial" pitchFamily="34" charset="0"/>
              </a:rPr>
              <a:t>de precios de los </a:t>
            </a:r>
            <a:r>
              <a:rPr lang="es-ES" dirty="0" err="1">
                <a:latin typeface="Arial" pitchFamily="34" charset="0"/>
                <a:cs typeface="Arial" pitchFamily="34" charset="0"/>
              </a:rPr>
              <a:t>items</a:t>
            </a:r>
            <a:r>
              <a:rPr lang="es-ES" dirty="0">
                <a:latin typeface="Arial" pitchFamily="34" charset="0"/>
                <a:cs typeface="Arial" pitchFamily="34" charset="0"/>
              </a:rPr>
              <a:t> de la categoría “C”. </a:t>
            </a: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● </a:t>
            </a:r>
            <a:r>
              <a:rPr lang="es-ES" dirty="0">
                <a:latin typeface="Arial" pitchFamily="34" charset="0"/>
                <a:cs typeface="Arial" pitchFamily="34" charset="0"/>
              </a:rPr>
              <a:t>Combinaciones de todo lo anterior </a:t>
            </a: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   Promedio </a:t>
            </a:r>
            <a:r>
              <a:rPr lang="es-ES" dirty="0">
                <a:latin typeface="Arial" pitchFamily="34" charset="0"/>
                <a:cs typeface="Arial" pitchFamily="34" charset="0"/>
              </a:rPr>
              <a:t>de precios de los </a:t>
            </a:r>
            <a:r>
              <a:rPr lang="es-ES" dirty="0" err="1">
                <a:latin typeface="Arial" pitchFamily="34" charset="0"/>
                <a:cs typeface="Arial" pitchFamily="34" charset="0"/>
              </a:rPr>
              <a:t>items</a:t>
            </a:r>
            <a:r>
              <a:rPr lang="es-ES" dirty="0">
                <a:latin typeface="Arial" pitchFamily="34" charset="0"/>
                <a:cs typeface="Arial" pitchFamily="34" charset="0"/>
              </a:rPr>
              <a:t> vendidos en Abril de los usuarios “X” e “Y” en la categoría “C”. </a:t>
            </a: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● </a:t>
            </a:r>
            <a:r>
              <a:rPr lang="es-ES" dirty="0">
                <a:latin typeface="Arial" pitchFamily="34" charset="0"/>
                <a:cs typeface="Arial" pitchFamily="34" charset="0"/>
              </a:rPr>
              <a:t>… y todo en tiempo “casi” real!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839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Empresas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usan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76872"/>
            <a:ext cx="7704856" cy="418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7443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Componentes</a:t>
            </a:r>
            <a:r>
              <a:rPr lang="en-US" dirty="0" smtClean="0"/>
              <a:t> </a:t>
            </a:r>
            <a:r>
              <a:rPr lang="en-US" dirty="0" err="1" smtClean="0"/>
              <a:t>principales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s-ES" dirty="0">
                <a:latin typeface="Arial" pitchFamily="34" charset="0"/>
                <a:cs typeface="Arial" pitchFamily="34" charset="0"/>
              </a:rPr>
              <a:t>Elasticsearch se compone de dos capas principales bien definidas y desacopladas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68580" indent="0">
              <a:buNone/>
            </a:pPr>
            <a:r>
              <a:rPr lang="es-ES" dirty="0">
                <a:latin typeface="Arial" pitchFamily="34" charset="0"/>
                <a:cs typeface="Arial" pitchFamily="34" charset="0"/>
              </a:rPr>
              <a:t>● </a:t>
            </a:r>
            <a:r>
              <a:rPr lang="es-ES" b="1" dirty="0">
                <a:latin typeface="Arial" pitchFamily="34" charset="0"/>
                <a:cs typeface="Arial" pitchFamily="34" charset="0"/>
              </a:rPr>
              <a:t>Sistema distribuido </a:t>
            </a:r>
            <a:endParaRPr lang="es-ES" b="1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   Implementa </a:t>
            </a:r>
            <a:r>
              <a:rPr lang="es-ES" dirty="0">
                <a:latin typeface="Arial" pitchFamily="34" charset="0"/>
                <a:cs typeface="Arial" pitchFamily="34" charset="0"/>
              </a:rPr>
              <a:t>la lógica de coordinación de los nodos de un 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clúster </a:t>
            </a:r>
            <a:r>
              <a:rPr lang="es-ES" dirty="0">
                <a:latin typeface="Arial" pitchFamily="34" charset="0"/>
                <a:cs typeface="Arial" pitchFamily="34" charset="0"/>
              </a:rPr>
              <a:t>y el mantenimiento de sus datos</a:t>
            </a:r>
          </a:p>
          <a:p>
            <a:pPr marL="68580" indent="0">
              <a:buNone/>
            </a:pPr>
            <a:r>
              <a:rPr lang="es-ES" dirty="0">
                <a:latin typeface="Arial" pitchFamily="34" charset="0"/>
                <a:cs typeface="Arial" pitchFamily="34" charset="0"/>
              </a:rPr>
              <a:t>● </a:t>
            </a:r>
            <a:r>
              <a:rPr lang="es-ES" b="1" dirty="0">
                <a:latin typeface="Arial" pitchFamily="34" charset="0"/>
                <a:cs typeface="Arial" pitchFamily="34" charset="0"/>
              </a:rPr>
              <a:t>Motor de búsqueda </a:t>
            </a:r>
            <a:endParaRPr lang="es-ES" b="1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dirty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Proporciona </a:t>
            </a:r>
            <a:r>
              <a:rPr lang="es-ES" dirty="0">
                <a:latin typeface="Arial" pitchFamily="34" charset="0"/>
                <a:cs typeface="Arial" pitchFamily="34" charset="0"/>
              </a:rPr>
              <a:t>las funcionalidades de indexación y búsqueda de documentos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668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 smtClean="0"/>
              <a:t>distribuido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Lo que se espera de un sistema distribuido.</a:t>
            </a:r>
            <a:endParaRPr lang="es-ES" dirty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● </a:t>
            </a:r>
            <a:r>
              <a:rPr lang="es-ES" dirty="0">
                <a:latin typeface="Arial" pitchFamily="34" charset="0"/>
                <a:cs typeface="Arial" pitchFamily="34" charset="0"/>
              </a:rPr>
              <a:t>Performance </a:t>
            </a: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● </a:t>
            </a:r>
            <a:r>
              <a:rPr lang="es-ES" dirty="0">
                <a:latin typeface="Arial" pitchFamily="34" charset="0"/>
                <a:cs typeface="Arial" pitchFamily="34" charset="0"/>
              </a:rPr>
              <a:t>Escalabilidad </a:t>
            </a: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● </a:t>
            </a:r>
            <a:r>
              <a:rPr lang="es-ES" dirty="0">
                <a:latin typeface="Arial" pitchFamily="34" charset="0"/>
                <a:cs typeface="Arial" pitchFamily="34" charset="0"/>
              </a:rPr>
              <a:t>Alta disponibilidad </a:t>
            </a: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● </a:t>
            </a:r>
            <a:r>
              <a:rPr lang="es-ES" dirty="0">
                <a:latin typeface="Arial" pitchFamily="34" charset="0"/>
                <a:cs typeface="Arial" pitchFamily="34" charset="0"/>
              </a:rPr>
              <a:t>Tolerancia a fallos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8300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565</TotalTime>
  <Words>1359</Words>
  <Application>Microsoft Office PowerPoint</Application>
  <PresentationFormat>Presentación en pantalla (4:3)</PresentationFormat>
  <Paragraphs>169</Paragraphs>
  <Slides>33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4" baseType="lpstr">
      <vt:lpstr>Austin</vt:lpstr>
      <vt:lpstr>ElasticSearch</vt:lpstr>
      <vt:lpstr>Presentación de PowerPoint</vt:lpstr>
      <vt:lpstr>Elasticsearch</vt:lpstr>
      <vt:lpstr>Elasticsearch</vt:lpstr>
      <vt:lpstr>¿Qué características tiene?</vt:lpstr>
      <vt:lpstr>¿Y qué puede hacer?</vt:lpstr>
      <vt:lpstr>Empresas que usan</vt:lpstr>
      <vt:lpstr>Componentes principales</vt:lpstr>
      <vt:lpstr>Sistema distribuido</vt:lpstr>
      <vt:lpstr>Sistema distribuido</vt:lpstr>
      <vt:lpstr>Sistema distribuido: Ejemplo</vt:lpstr>
      <vt:lpstr>Sistema distribuido: más sobre shards</vt:lpstr>
      <vt:lpstr>Sistema distribuido: Ejemplo shard</vt:lpstr>
      <vt:lpstr>Sistema distribuido: shards y réplicas</vt:lpstr>
      <vt:lpstr>Sistema distribuido: shards y réplicas</vt:lpstr>
      <vt:lpstr>Sistema distribuido: shards y réplicas</vt:lpstr>
      <vt:lpstr>Sistema distribuido: shards y réplicas</vt:lpstr>
      <vt:lpstr>Sistema distribuido: shards y réplicas</vt:lpstr>
      <vt:lpstr>Sistema distribuido: shards y réplicas</vt:lpstr>
      <vt:lpstr>Estructura de datos</vt:lpstr>
      <vt:lpstr>Estructura de datos</vt:lpstr>
      <vt:lpstr>Tipos de datos</vt:lpstr>
      <vt:lpstr>Insertando datos: Index API</vt:lpstr>
      <vt:lpstr>Insertando datos: Index API</vt:lpstr>
      <vt:lpstr>Insertando datos: Index API</vt:lpstr>
      <vt:lpstr>Elasticsearch Machine Learning</vt:lpstr>
      <vt:lpstr>Elasticsearch Machine Learning</vt:lpstr>
      <vt:lpstr>Elasticsearch Machine Learning</vt:lpstr>
      <vt:lpstr>Elasticsearch Machine Learning</vt:lpstr>
      <vt:lpstr>Elasticsearch Machine Learning</vt:lpstr>
      <vt:lpstr>Elasticsearch Machine Learning</vt:lpstr>
      <vt:lpstr>Elasticsearch Machine Learning</vt:lpstr>
      <vt:lpstr>BIBLIOGRAFIA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ElasticSearch</dc:title>
  <dc:creator>dany</dc:creator>
  <cp:lastModifiedBy>dany</cp:lastModifiedBy>
  <cp:revision>45</cp:revision>
  <dcterms:created xsi:type="dcterms:W3CDTF">2017-10-01T20:57:27Z</dcterms:created>
  <dcterms:modified xsi:type="dcterms:W3CDTF">2017-10-12T11:15:41Z</dcterms:modified>
</cp:coreProperties>
</file>