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6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F4F85A-817C-4378-9941-224610D5D09F}" type="datetimeFigureOut">
              <a:rPr lang="en-US" smtClean="0"/>
              <a:t>10/15/2017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E6092-8E93-4EEA-A307-6309C3BFF02A}" type="slidenum">
              <a:rPr lang="en-US" smtClean="0"/>
              <a:t>‹Nº›</a:t>
            </a:fld>
            <a:endParaRPr lang="en-US"/>
          </a:p>
        </p:txBody>
      </p:sp>
    </p:spTree>
    <p:extLst>
      <p:ext uri="{BB962C8B-B14F-4D97-AF65-F5344CB8AC3E}">
        <p14:creationId xmlns:p14="http://schemas.microsoft.com/office/powerpoint/2010/main" val="344806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D0364D1-4218-4F31-8921-BB6DD0832F01}" type="slidenum">
              <a:rPr lang="es-ES" smtClean="0"/>
              <a:pPr eaLnBrk="1" hangingPunct="1"/>
              <a:t>13</a:t>
            </a:fld>
            <a:endParaRPr lang="es-ES"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s-ES" smtClean="0">
                <a:solidFill>
                  <a:schemeClr val="bg1"/>
                </a:solidFill>
                <a:latin typeface="Arial" pitchFamily="34" charset="0"/>
              </a:rPr>
              <a:t>Hoy en día el Internet se ha convertido en una herramienta, para la búsqueda de información, rápida, para ello han surgido los buscadores que son un motor de búsqueda que nos facilita encontrar información rápida de cualquier tema de interés, en cualquier área de las ciencias, y de cualquier parte del mundo.</a:t>
            </a:r>
          </a:p>
          <a:p>
            <a:pPr eaLnBrk="1" hangingPunct="1"/>
            <a:endParaRPr lang="es-E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DD247CC-2094-4113-91C3-80A3F2C388F7}" type="slidenum">
              <a:rPr lang="es-ES" smtClean="0"/>
              <a:pPr eaLnBrk="1" hangingPunct="1"/>
              <a:t>14</a:t>
            </a:fld>
            <a:endParaRPr lang="es-ES" smtClean="0"/>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s-ES" smtClean="0">
                <a:latin typeface="Arial" pitchFamily="34" charset="0"/>
              </a:rPr>
              <a:t>Es un sistema informático que indexa archivos almacenados en servidores web gracias a su «</a:t>
            </a:r>
            <a:r>
              <a:rPr lang="es-ES" i="1" smtClean="0">
                <a:latin typeface="Arial" pitchFamily="34" charset="0"/>
              </a:rPr>
              <a:t>spider</a:t>
            </a:r>
            <a:r>
              <a:rPr lang="es-ES" smtClean="0">
                <a:latin typeface="Arial" pitchFamily="34" charset="0"/>
              </a:rPr>
              <a:t>» (o Web crawler). </a:t>
            </a:r>
          </a:p>
          <a:p>
            <a:pPr eaLnBrk="1" hangingPunct="1"/>
            <a:r>
              <a:rPr lang="es-ES" smtClean="0">
                <a:latin typeface="Arial" pitchFamily="34" charset="0"/>
              </a:rPr>
              <a:t>Las búsquedas se hacen con palabras clave o con árboles jerárquicos por temas; el resultado de la búsqueda es un listado de direcciones Web en los que se mencionan temas relacionados con las palabras clave buscadas.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DA3BCAD-A7A8-47FB-A029-31707A773734}" type="slidenum">
              <a:rPr lang="es-ES" smtClean="0"/>
              <a:pPr eaLnBrk="1" hangingPunct="1"/>
              <a:t>18</a:t>
            </a:fld>
            <a:endParaRPr lang="es-ES" smtClean="0"/>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s-ES" smtClean="0">
                <a:latin typeface="Arial Narrow" pitchFamily="34" charset="0"/>
              </a:rPr>
              <a:t>La mayoría de grandes buscadores internacionales de uso habitual y conocidos son de este tipo. Requieren muchos recursos para su funcionamiento. No están al alcance de cualquiera.</a:t>
            </a:r>
          </a:p>
          <a:p>
            <a:pPr eaLnBrk="1" hangingPunct="1"/>
            <a:r>
              <a:rPr lang="es-ES" smtClean="0">
                <a:latin typeface="Arial Narrow" pitchFamily="34" charset="0"/>
              </a:rPr>
              <a:t>Recorren las páginas recopilando información sobre los contenidos de estas. Cuando se busca una información en los motores, ellos consultan su base de datos y presentan resultados clasificados por su relevancia.</a:t>
            </a:r>
          </a:p>
          <a:p>
            <a:pPr eaLnBrk="1" hangingPunct="1"/>
            <a:r>
              <a:rPr lang="es-ES" smtClean="0">
                <a:latin typeface="Arial Narrow" pitchFamily="34" charset="0"/>
              </a:rPr>
              <a:t>Si se busca una palabra, aparecerán  páginas que contengan esta palabra en alguna parte de su texto.</a:t>
            </a:r>
          </a:p>
          <a:p>
            <a:pPr eaLnBrk="1" hangingPunct="1"/>
            <a:endParaRPr lang="es-E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7C550CF-F978-4CAE-93E3-FEA2D9517A87}" type="slidenum">
              <a:rPr lang="es-ES" smtClean="0"/>
              <a:pPr eaLnBrk="1" hangingPunct="1"/>
              <a:t>19</a:t>
            </a:fld>
            <a:endParaRPr lang="es-ES" smtClean="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s-ES" smtClean="0">
                <a:latin typeface="Arial Narrow" pitchFamily="34" charset="0"/>
              </a:rPr>
              <a:t>Cada cierto tiempo, los motores revisan los sitios, para actualizar los contenidos de su base de datos.</a:t>
            </a:r>
          </a:p>
          <a:p>
            <a:pPr eaLnBrk="1" hangingPunct="1"/>
            <a:r>
              <a:rPr lang="es-ES" smtClean="0">
                <a:latin typeface="Arial Narrow" pitchFamily="34" charset="0"/>
              </a:rPr>
              <a:t>Los buscadores jerárquicos tienen una colección de programas simples y potentes con diferentes cometidos. Se suelen dividir en tres partes. Los programas que exploran la red -arañas (</a:t>
            </a:r>
            <a:r>
              <a:rPr lang="es-ES" i="1" smtClean="0">
                <a:latin typeface="Arial Narrow" pitchFamily="34" charset="0"/>
              </a:rPr>
              <a:t>spiders</a:t>
            </a:r>
            <a:r>
              <a:rPr lang="es-ES" smtClean="0">
                <a:latin typeface="Arial Narrow" pitchFamily="34" charset="0"/>
              </a:rPr>
              <a:t>)-, los que construyen la base de datos y los que utiliza el usuario, el programa que explota la base de datos.</a:t>
            </a:r>
          </a:p>
          <a:p>
            <a:pPr eaLnBrk="1" hangingPunct="1"/>
            <a:r>
              <a:rPr lang="es-ES" smtClean="0">
                <a:latin typeface="Arial Narrow" pitchFamily="34" charset="0"/>
              </a:rPr>
              <a:t>Si se paga, se puede aparecer en las primeras páginas de resultados, aunque los principales buscadores delimitan estos resultados e indican al usuario que se trata de </a:t>
            </a:r>
            <a:r>
              <a:rPr lang="es-ES" i="1" smtClean="0">
                <a:latin typeface="Arial Narrow" pitchFamily="34" charset="0"/>
              </a:rPr>
              <a:t>resultados esponsorizados o patrocinados</a:t>
            </a:r>
            <a:r>
              <a:rPr lang="es-ES" smtClean="0">
                <a:latin typeface="Arial Narrow" pitchFamily="34" charset="0"/>
              </a:rPr>
              <a:t>. Hasta el momento, aparentemente, esta forma de publicidad, es indicada explícitamente. Los buscadores jerárquicos se han visto obligados a este tipo de publicidad para poder seguir ofreciendo a los usuarios el servicio de forma gratuita.</a:t>
            </a:r>
          </a:p>
          <a:p>
            <a:pPr eaLnBrk="1" hangingPunct="1"/>
            <a:r>
              <a:rPr lang="es-ES" smtClean="0">
                <a:latin typeface="Arial Narrow" pitchFamily="34" charset="0"/>
              </a:rPr>
              <a:t>Ejemplos de arañas: Google, MSN Search, Hotbot</a:t>
            </a:r>
          </a:p>
          <a:p>
            <a:pPr eaLnBrk="1" hangingPunct="1"/>
            <a:endParaRPr lang="es-E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A8334E-28A4-45BE-9423-2AFB2B13E0A7}" type="slidenum">
              <a:rPr lang="es-ES" smtClean="0"/>
              <a:pPr eaLnBrk="1" hangingPunct="1"/>
              <a:t>20</a:t>
            </a:fld>
            <a:endParaRPr lang="es-ES"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s-ES" smtClean="0">
                <a:latin typeface="Arial Narrow" pitchFamily="34" charset="0"/>
              </a:rPr>
              <a:t>Una tecnología barata, ampliamente utilizada por gran cantidad de </a:t>
            </a:r>
            <a:r>
              <a:rPr lang="es-ES" i="1" smtClean="0">
                <a:latin typeface="Arial Narrow" pitchFamily="34" charset="0"/>
              </a:rPr>
              <a:t>scripts</a:t>
            </a:r>
            <a:r>
              <a:rPr lang="es-ES" smtClean="0">
                <a:latin typeface="Arial Narrow" pitchFamily="34" charset="0"/>
              </a:rPr>
              <a:t> en el mercado. No se requieren muchos recursos de informática. En cambio, se requiere más soporte humano y mantenimiento.</a:t>
            </a:r>
          </a:p>
          <a:p>
            <a:pPr eaLnBrk="1" hangingPunct="1"/>
            <a:r>
              <a:rPr lang="es-ES" smtClean="0">
                <a:latin typeface="Arial Narrow" pitchFamily="34" charset="0"/>
              </a:rPr>
              <a:t> No recorren los sitios web ni almacenan sus contenidos. Solo registran algunos de los datos de nuestra página, como el título y la descripción que se introduzcan al momento de registrar el sitio en el directorio.</a:t>
            </a:r>
          </a:p>
          <a:p>
            <a:pPr eaLnBrk="1" hangingPunct="1"/>
            <a:r>
              <a:rPr lang="es-ES" smtClean="0">
                <a:latin typeface="Arial Narrow" pitchFamily="34" charset="0"/>
              </a:rPr>
              <a:t>Los resultados de la búsqueda, estarán determinados por la información que se haya suministrado al directorio cuando se registra sitio.</a:t>
            </a:r>
          </a:p>
          <a:p>
            <a:pPr eaLnBrk="1" hangingPunct="1"/>
            <a:endParaRPr lang="es-E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42BA752-1DBB-49F9-8036-2DCA766E9108}" type="slidenum">
              <a:rPr lang="es-ES" smtClean="0"/>
              <a:pPr eaLnBrk="1" hangingPunct="1"/>
              <a:t>22</a:t>
            </a:fld>
            <a:endParaRPr lang="es-ES" smtClean="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s-ES" smtClean="0">
                <a:latin typeface="Arial Narrow" pitchFamily="34" charset="0"/>
              </a:rPr>
              <a:t>Permite lanzar varias búsquedas en motores seleccionados respetando el formato original de los buscadores. Lo que hacen, es realizar búsquedas en auténticos buscadores, analizan los resultados de la página, y presentan sus propios resultados, según un orden definido por el sistema estructural del metabuscador</a:t>
            </a:r>
          </a:p>
          <a:p>
            <a:pPr eaLnBrk="1" hangingPunct="1"/>
            <a:endParaRPr lang="es-E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090483F-537C-46BD-9C68-8A6EED0222F3}" type="slidenum">
              <a:rPr lang="es-ES" smtClean="0"/>
              <a:pPr eaLnBrk="1" hangingPunct="1"/>
              <a:t>23</a:t>
            </a:fld>
            <a:endParaRPr lang="es-ES"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s-ES" smtClean="0">
                <a:latin typeface="Arial Narrow" pitchFamily="34" charset="0"/>
              </a:rPr>
              <a:t>FFA (acrónimo del inglés </a:t>
            </a:r>
            <a:r>
              <a:rPr lang="es-ES" i="1" smtClean="0">
                <a:latin typeface="Arial Narrow" pitchFamily="34" charset="0"/>
              </a:rPr>
              <a:t>"Free For All"</a:t>
            </a:r>
            <a:r>
              <a:rPr lang="es-ES" smtClean="0">
                <a:latin typeface="Arial Narrow" pitchFamily="34" charset="0"/>
              </a:rPr>
              <a:t>), página de enlaces gratuitos para todos. Cualquiera puede inscribir su página durante un tiempo limitado en estos pequeños directorios. </a:t>
            </a:r>
          </a:p>
          <a:p>
            <a:pPr eaLnBrk="1" hangingPunct="1"/>
            <a:endParaRPr lang="es-E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8D5AFC5-DB6A-4D1C-B178-FB532529400A}" type="slidenum">
              <a:rPr lang="es-ES" smtClean="0"/>
              <a:pPr eaLnBrk="1" hangingPunct="1"/>
              <a:t>24</a:t>
            </a:fld>
            <a:endParaRPr lang="es-ES" smtClean="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es-ES" smtClean="0">
                <a:latin typeface="Arial Narrow" pitchFamily="34" charset="0"/>
              </a:rPr>
              <a:t> Buscadores especializados en un sector concreto, lo que les permite analizar la información con mayor profundidad, disponer de resultados más actualizados y ofrecer al usuario herramientas de búsqueda avanzadas. Es importante resaltar que utilizan índices especializados de esta manera acceder a la información de una manera más específica y fácil. (Nélida Colina). </a:t>
            </a:r>
          </a:p>
          <a:p>
            <a:pPr eaLnBrk="1" hangingPunct="1"/>
            <a:r>
              <a:rPr lang="es-ES" smtClean="0">
                <a:latin typeface="Arial Narrow" pitchFamily="34" charset="0"/>
              </a:rPr>
              <a:t>Ejemplos de este tipo de buscadores son: Trovit, Nestoria.</a:t>
            </a:r>
          </a:p>
          <a:p>
            <a:pPr eaLnBrk="1" hangingPunct="1"/>
            <a:endParaRPr lang="es-E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60E7433-67E3-4997-B6DB-4D1244D17945}" type="slidenum">
              <a:rPr lang="es-ES" smtClean="0"/>
              <a:pPr eaLnBrk="1" hangingPunct="1"/>
              <a:t>25</a:t>
            </a:fld>
            <a:endParaRPr lang="es-ES" smtClean="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s-ES" smtClean="0">
                <a:latin typeface="Arial Narrow" pitchFamily="34" charset="0"/>
              </a:rPr>
              <a:t>El primer buscador fue "Wandex", un índice (ahora desaparecido) realizado por la World Wide Web Wanderer, un robot desarrollado por Mattew Gray en el MIT, en 1993. </a:t>
            </a:r>
          </a:p>
          <a:p>
            <a:pPr eaLnBrk="1" hangingPunct="1"/>
            <a:r>
              <a:rPr lang="es-ES" smtClean="0">
                <a:latin typeface="Arial Narrow" pitchFamily="34" charset="0"/>
              </a:rPr>
              <a:t>Otro de los primeros buscadores, Aliweb, también apareció en 1993 y todavía está en funcionamiento.</a:t>
            </a:r>
          </a:p>
          <a:p>
            <a:pPr eaLnBrk="1" hangingPunct="1"/>
            <a:r>
              <a:rPr lang="es-ES" smtClean="0">
                <a:latin typeface="Arial Narrow" pitchFamily="34" charset="0"/>
              </a:rPr>
              <a:t>El primer motor de búsqueda de texto completo fue WebCrawler, que apareció en 1994. A diferencia de sus predecesores, éste permitía a sus usuarios una búsqueda por palabras en cualquier página web, lo que llegó a ser un estándar para la gran mayoría de los buscadores. WebCrawler fue también el primero en darse a conocer ampliamente entre el público.</a:t>
            </a:r>
          </a:p>
          <a:p>
            <a:pPr eaLnBrk="1" hangingPunct="1"/>
            <a:r>
              <a:rPr lang="es-ES" smtClean="0">
                <a:latin typeface="Arial Narrow" pitchFamily="34" charset="0"/>
              </a:rPr>
              <a:t> También apareció en 1994 Lycos (que comenzó en la Carnegie Mellon University).</a:t>
            </a:r>
            <a:endParaRPr lang="es-ES" smtClean="0">
              <a:latin typeface="Arial" pitchFamily="34" charset="0"/>
            </a:endParaRPr>
          </a:p>
          <a:p>
            <a:pPr eaLnBrk="1" hangingPunct="1"/>
            <a:r>
              <a:rPr lang="es-ES" smtClean="0">
                <a:latin typeface="Arial Narrow" pitchFamily="34" charset="0"/>
              </a:rPr>
              <a:t>Muy pronto aparecieron muchos más buscadores, como Excite, Infoseek, Inktomi, Northern Light y Altavista. De algún modo, competían con directorios (o índices temáticos) populares tales como Yahoo!. Más tarde, los directorios se integraron o se añadieron a la tecnología de los buscadores para aumentar su funcionalidad.</a:t>
            </a:r>
          </a:p>
          <a:p>
            <a:pPr eaLnBrk="1" hangingPunct="1"/>
            <a:endParaRPr lang="es-ES" smtClean="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6C18924B-742A-45B5-A99B-1874B3D92D25}" type="slidenum">
              <a:rPr lang="en-US" smtClean="0"/>
              <a:t>‹Nº›</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FD90CD3-B871-4B32-8700-7FA36D23B1CE}" type="datetimeFigureOut">
              <a:rPr lang="en-US" smtClean="0"/>
              <a:t>10/15/2017</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8924B-742A-45B5-A99B-1874B3D92D25}" type="slidenum">
              <a:rPr lang="en-US" smtClean="0"/>
              <a:t>‹Nº›</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s-ES" smtClean="0"/>
              <a:t>Haga clic para modificar el estilo de título del patrón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FD90CD3-B871-4B32-8700-7FA36D23B1CE}" type="datetimeFigureOut">
              <a:rPr lang="en-US" smtClean="0"/>
              <a:t>10/15/2017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FD90CD3-B871-4B32-8700-7FA36D23B1CE}" type="datetimeFigureOut">
              <a:rPr lang="en-US" smtClean="0"/>
              <a:t>10/15/2017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FD90CD3-B871-4B32-8700-7FA36D23B1CE}" type="datetimeFigureOut">
              <a:rPr lang="en-US" smtClean="0"/>
              <a:t>10/15/2017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8924B-742A-45B5-A99B-1874B3D92D25}"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FFD90CD3-B871-4B32-8700-7FA36D23B1CE}" type="datetimeFigureOut">
              <a:rPr lang="en-US" smtClean="0"/>
              <a:t>10/15/2017</a:t>
            </a:fld>
            <a:endParaRPr lang="en-US"/>
          </a:p>
        </p:txBody>
      </p:sp>
      <p:sp>
        <p:nvSpPr>
          <p:cNvPr id="7" name="Slide Number Placeholder 6"/>
          <p:cNvSpPr>
            <a:spLocks noGrp="1"/>
          </p:cNvSpPr>
          <p:nvPr>
            <p:ph type="sldNum" sz="quarter" idx="12"/>
          </p:nvPr>
        </p:nvSpPr>
        <p:spPr/>
        <p:txBody>
          <a:bodyPr/>
          <a:lstStyle/>
          <a:p>
            <a:fld id="{6C18924B-742A-45B5-A99B-1874B3D92D25}" type="slidenum">
              <a:rPr lang="en-US" smtClean="0"/>
              <a:t>‹Nº›</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FFD90CD3-B871-4B32-8700-7FA36D23B1CE}" type="datetimeFigureOut">
              <a:rPr lang="en-US" smtClean="0"/>
              <a:t>10/15/2017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6C18924B-742A-45B5-A99B-1874B3D92D25}" type="slidenum">
              <a:rPr lang="en-US" smtClean="0"/>
              <a:t>‹Nº›</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es/"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ask.com/" TargetMode="External"/><Relationship Id="rId5" Type="http://schemas.openxmlformats.org/officeDocument/2006/relationships/hyperlink" Target="http://www.yahoo.com/" TargetMode="External"/><Relationship Id="rId4" Type="http://schemas.openxmlformats.org/officeDocument/2006/relationships/hyperlink" Target="http://www.bing.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lycos.com/" TargetMode="External"/><Relationship Id="rId7" Type="http://schemas.openxmlformats.org/officeDocument/2006/relationships/hyperlink" Target="http://www.duckduckgo.com/" TargetMode="External"/><Relationship Id="rId2" Type="http://schemas.openxmlformats.org/officeDocument/2006/relationships/hyperlink" Target="http://www.exalead.com/search/" TargetMode="External"/><Relationship Id="rId1" Type="http://schemas.openxmlformats.org/officeDocument/2006/relationships/slideLayout" Target="../slideLayouts/slideLayout2.xml"/><Relationship Id="rId6" Type="http://schemas.openxmlformats.org/officeDocument/2006/relationships/hyperlink" Target="http://yippy.com/" TargetMode="External"/><Relationship Id="rId5" Type="http://schemas.openxmlformats.org/officeDocument/2006/relationships/hyperlink" Target="http://www.yandex.com/" TargetMode="External"/><Relationship Id="rId4" Type="http://schemas.openxmlformats.org/officeDocument/2006/relationships/hyperlink" Target="http://www.hotbo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bib.uc3m.es/~nogales/doc/ti/ti-06.html" TargetMode="External"/><Relationship Id="rId2" Type="http://schemas.openxmlformats.org/officeDocument/2006/relationships/hyperlink" Target="http://especializacion.una.edu.ve/Internet/paginas/Lecturas/Fernandez.pdf" TargetMode="External"/><Relationship Id="rId1" Type="http://schemas.openxmlformats.org/officeDocument/2006/relationships/slideLayout" Target="../slideLayouts/slideLayout2.xml"/><Relationship Id="rId4" Type="http://schemas.openxmlformats.org/officeDocument/2006/relationships/hyperlink" Target="http://bibliotecadigital.econ.uba.ar/download/rimmage/rimmage_v3_n1_01.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a:bodyPr>
          <a:lstStyle/>
          <a:p>
            <a:r>
              <a:rPr lang="es-ES" b="1" dirty="0" err="1" smtClean="0"/>
              <a:t>Gilmer</a:t>
            </a:r>
            <a:r>
              <a:rPr lang="es-ES" b="1" dirty="0" smtClean="0"/>
              <a:t> Daniel Fernandez</a:t>
            </a:r>
            <a:endParaRPr lang="es-ES" b="1" dirty="0"/>
          </a:p>
          <a:p>
            <a:endParaRPr lang="en-US" dirty="0"/>
          </a:p>
        </p:txBody>
      </p:sp>
      <p:sp>
        <p:nvSpPr>
          <p:cNvPr id="2" name="1 Título"/>
          <p:cNvSpPr>
            <a:spLocks noGrp="1"/>
          </p:cNvSpPr>
          <p:nvPr>
            <p:ph type="ctrTitle"/>
          </p:nvPr>
        </p:nvSpPr>
        <p:spPr/>
        <p:txBody>
          <a:bodyPr/>
          <a:lstStyle/>
          <a:p>
            <a:r>
              <a:rPr lang="en-US" dirty="0" smtClean="0"/>
              <a:t>MOTORES DE BUSQUEDA</a:t>
            </a:r>
            <a:endParaRPr lang="en-US" dirty="0"/>
          </a:p>
        </p:txBody>
      </p:sp>
      <p:pic>
        <p:nvPicPr>
          <p:cNvPr id="4" name="3 Imagen"/>
          <p:cNvPicPr/>
          <p:nvPr/>
        </p:nvPicPr>
        <p:blipFill>
          <a:blip r:embed="rId2"/>
          <a:srcRect/>
          <a:stretch>
            <a:fillRect/>
          </a:stretch>
        </p:blipFill>
        <p:spPr bwMode="auto">
          <a:xfrm>
            <a:off x="6477000" y="457200"/>
            <a:ext cx="1584176" cy="2088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4 Imagen"/>
          <p:cNvPicPr/>
          <p:nvPr/>
        </p:nvPicPr>
        <p:blipFill>
          <a:blip r:embed="rId3"/>
          <a:srcRect/>
          <a:stretch>
            <a:fillRect/>
          </a:stretch>
        </p:blipFill>
        <p:spPr bwMode="auto">
          <a:xfrm>
            <a:off x="323528" y="476672"/>
            <a:ext cx="1911886" cy="18722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57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r>
              <a:rPr lang="es-ES" b="1" dirty="0"/>
              <a:t>Google</a:t>
            </a:r>
            <a:r>
              <a:rPr lang="es-ES" dirty="0"/>
              <a:t>: </a:t>
            </a:r>
            <a:r>
              <a:rPr lang="es-ES" dirty="0">
                <a:hlinkClick r:id="rId2"/>
              </a:rPr>
              <a:t>http://www.google.com/</a:t>
            </a:r>
            <a:r>
              <a:rPr lang="es-ES" dirty="0"/>
              <a:t> (de Google Inc.; en España </a:t>
            </a:r>
            <a:r>
              <a:rPr lang="es-ES" dirty="0" err="1"/>
              <a:t>redirecciona</a:t>
            </a:r>
            <a:r>
              <a:rPr lang="es-ES" dirty="0"/>
              <a:t> a Google España </a:t>
            </a:r>
            <a:r>
              <a:rPr lang="es-ES" dirty="0">
                <a:hlinkClick r:id="rId3"/>
              </a:rPr>
              <a:t>http://www.google.es/</a:t>
            </a:r>
            <a:r>
              <a:rPr lang="es-ES" dirty="0"/>
              <a:t>; para acceder a la versión internacional se puede seguir el ancla "Google.com" en la parte inferior de la página)</a:t>
            </a:r>
          </a:p>
          <a:p>
            <a:r>
              <a:rPr lang="es-ES" b="1" dirty="0"/>
              <a:t>Bing</a:t>
            </a:r>
            <a:r>
              <a:rPr lang="es-ES" dirty="0"/>
              <a:t>: </a:t>
            </a:r>
            <a:r>
              <a:rPr lang="es-ES" dirty="0">
                <a:hlinkClick r:id="rId4"/>
              </a:rPr>
              <a:t>http://www.bing.com/</a:t>
            </a:r>
            <a:r>
              <a:rPr lang="es-ES" dirty="0"/>
              <a:t> (de Microsoft Inc.; antes Live </a:t>
            </a:r>
            <a:r>
              <a:rPr lang="es-ES" dirty="0" err="1"/>
              <a:t>Search</a:t>
            </a:r>
            <a:r>
              <a:rPr lang="es-ES" dirty="0"/>
              <a:t>, Windows Live </a:t>
            </a:r>
            <a:r>
              <a:rPr lang="es-ES" dirty="0" err="1"/>
              <a:t>Search</a:t>
            </a:r>
            <a:r>
              <a:rPr lang="es-ES" dirty="0"/>
              <a:t> y MSN </a:t>
            </a:r>
            <a:r>
              <a:rPr lang="es-ES" dirty="0" err="1"/>
              <a:t>Search</a:t>
            </a:r>
            <a:r>
              <a:rPr lang="es-ES" dirty="0"/>
              <a:t>)</a:t>
            </a:r>
          </a:p>
          <a:p>
            <a:r>
              <a:rPr lang="es-ES" b="1" dirty="0"/>
              <a:t>Yahoo! </a:t>
            </a:r>
            <a:r>
              <a:rPr lang="es-ES" b="1" dirty="0" err="1"/>
              <a:t>Search</a:t>
            </a:r>
            <a:r>
              <a:rPr lang="es-ES" dirty="0"/>
              <a:t>: </a:t>
            </a:r>
            <a:r>
              <a:rPr lang="es-ES" dirty="0">
                <a:hlinkClick r:id="rId5"/>
              </a:rPr>
              <a:t>http://www.yahoo.com/</a:t>
            </a:r>
            <a:r>
              <a:rPr lang="es-ES" dirty="0"/>
              <a:t> (ya citado en relación con los directorios)</a:t>
            </a:r>
          </a:p>
          <a:p>
            <a:r>
              <a:rPr lang="es-ES" b="1" dirty="0"/>
              <a:t>Ask</a:t>
            </a:r>
            <a:r>
              <a:rPr lang="es-ES" dirty="0"/>
              <a:t>: </a:t>
            </a:r>
            <a:r>
              <a:rPr lang="es-ES" dirty="0">
                <a:hlinkClick r:id="rId6"/>
              </a:rPr>
              <a:t>http://www.ask.com/</a:t>
            </a:r>
            <a:r>
              <a:rPr lang="es-ES" dirty="0"/>
              <a:t> (de Ask.com</a:t>
            </a:r>
            <a:r>
              <a:rPr lang="es-ES" dirty="0" smtClean="0"/>
              <a:t>)</a:t>
            </a:r>
            <a:endParaRPr lang="es-ES" dirty="0"/>
          </a:p>
        </p:txBody>
      </p:sp>
      <p:sp>
        <p:nvSpPr>
          <p:cNvPr id="4" name="1 Título"/>
          <p:cNvSpPr>
            <a:spLocks noGrp="1"/>
          </p:cNvSpPr>
          <p:nvPr>
            <p:ph type="title"/>
          </p:nvPr>
        </p:nvSpPr>
        <p:spPr/>
        <p:txBody>
          <a:bodyPr>
            <a:normAutofit/>
          </a:bodyPr>
          <a:lstStyle/>
          <a:p>
            <a:pPr algn="l"/>
            <a:r>
              <a:rPr lang="en-US" sz="2800" b="1" dirty="0" err="1"/>
              <a:t>Algunos</a:t>
            </a:r>
            <a:r>
              <a:rPr lang="en-US" sz="2800" b="1" dirty="0"/>
              <a:t> </a:t>
            </a:r>
            <a:r>
              <a:rPr lang="en-US" sz="2800" b="1" dirty="0" err="1"/>
              <a:t>motores</a:t>
            </a:r>
            <a:r>
              <a:rPr lang="en-US" sz="2800" b="1" dirty="0"/>
              <a:t> de </a:t>
            </a:r>
            <a:r>
              <a:rPr lang="en-US" sz="2800" b="1" dirty="0" err="1"/>
              <a:t>búsqueda</a:t>
            </a:r>
            <a:r>
              <a:rPr lang="en-US" sz="2800" b="1" dirty="0"/>
              <a:t> </a:t>
            </a:r>
            <a:r>
              <a:rPr lang="en-US" sz="2800" b="1" dirty="0" err="1"/>
              <a:t>generalistas</a:t>
            </a:r>
            <a:endParaRPr lang="en-US" sz="2800" b="1" dirty="0"/>
          </a:p>
        </p:txBody>
      </p:sp>
    </p:spTree>
    <p:extLst>
      <p:ext uri="{BB962C8B-B14F-4D97-AF65-F5344CB8AC3E}">
        <p14:creationId xmlns:p14="http://schemas.microsoft.com/office/powerpoint/2010/main" val="341702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r>
              <a:rPr lang="es-ES" sz="2000" b="1" dirty="0" err="1"/>
              <a:t>Exalead</a:t>
            </a:r>
            <a:r>
              <a:rPr lang="es-ES" sz="2000" dirty="0"/>
              <a:t>: </a:t>
            </a:r>
            <a:r>
              <a:rPr lang="es-ES" sz="2000" dirty="0">
                <a:hlinkClick r:id="rId2"/>
              </a:rPr>
              <a:t>http://www.exalead.com/search/</a:t>
            </a:r>
            <a:r>
              <a:rPr lang="es-ES" sz="2000" dirty="0"/>
              <a:t> (de </a:t>
            </a:r>
            <a:r>
              <a:rPr lang="es-ES" sz="2000" dirty="0" err="1"/>
              <a:t>Dassault</a:t>
            </a:r>
            <a:r>
              <a:rPr lang="es-ES" sz="2000" dirty="0"/>
              <a:t> </a:t>
            </a:r>
            <a:r>
              <a:rPr lang="es-ES" sz="2000" dirty="0" err="1"/>
              <a:t>Systèmes</a:t>
            </a:r>
            <a:r>
              <a:rPr lang="es-ES" sz="2000" dirty="0"/>
              <a:t>; informa del tamaño de la BD: más de 16 mil millones de páginas)</a:t>
            </a:r>
          </a:p>
          <a:p>
            <a:r>
              <a:rPr lang="es-ES" sz="2000" b="1" dirty="0"/>
              <a:t>Lycos</a:t>
            </a:r>
            <a:r>
              <a:rPr lang="es-ES" sz="2000" dirty="0"/>
              <a:t>: </a:t>
            </a:r>
            <a:r>
              <a:rPr lang="es-ES" sz="2000" dirty="0">
                <a:hlinkClick r:id="rId3"/>
              </a:rPr>
              <a:t>http://www.lycos.com/</a:t>
            </a:r>
            <a:r>
              <a:rPr lang="es-ES" sz="2000" dirty="0"/>
              <a:t> (de Lycos Inc.; uno de los primeros en la Web, hoy da también resultados a </a:t>
            </a:r>
            <a:r>
              <a:rPr lang="es-ES" sz="2000" b="1" dirty="0" err="1"/>
              <a:t>HotBot</a:t>
            </a:r>
            <a:r>
              <a:rPr lang="es-ES" sz="2000" dirty="0"/>
              <a:t>, </a:t>
            </a:r>
            <a:r>
              <a:rPr lang="es-ES" sz="2000" dirty="0">
                <a:hlinkClick r:id="rId4"/>
              </a:rPr>
              <a:t>http://www.hotbot.com/</a:t>
            </a:r>
            <a:r>
              <a:rPr lang="es-ES" sz="2000" dirty="0"/>
              <a:t>)</a:t>
            </a:r>
          </a:p>
          <a:p>
            <a:r>
              <a:rPr lang="es-ES" sz="2000" b="1" dirty="0" err="1"/>
              <a:t>Yandex</a:t>
            </a:r>
            <a:r>
              <a:rPr lang="es-ES" sz="2000" dirty="0"/>
              <a:t>: </a:t>
            </a:r>
            <a:r>
              <a:rPr lang="es-ES" sz="2000" dirty="0">
                <a:hlinkClick r:id="rId5"/>
              </a:rPr>
              <a:t>http://www.yandex.com/</a:t>
            </a:r>
            <a:r>
              <a:rPr lang="es-ES" sz="2000" dirty="0"/>
              <a:t> (de la compañía rusa del mismo nombre)</a:t>
            </a:r>
          </a:p>
          <a:p>
            <a:r>
              <a:rPr lang="es-ES" sz="2000" b="1" dirty="0" err="1"/>
              <a:t>Yippy</a:t>
            </a:r>
            <a:r>
              <a:rPr lang="es-ES" sz="2000" dirty="0"/>
              <a:t>: </a:t>
            </a:r>
            <a:r>
              <a:rPr lang="es-ES" sz="2000" dirty="0">
                <a:hlinkClick r:id="rId6"/>
              </a:rPr>
              <a:t>http://yippy.com/</a:t>
            </a:r>
            <a:r>
              <a:rPr lang="es-ES" sz="2000" dirty="0"/>
              <a:t> (de </a:t>
            </a:r>
            <a:r>
              <a:rPr lang="es-ES" sz="2000" dirty="0" err="1"/>
              <a:t>Yippy</a:t>
            </a:r>
            <a:r>
              <a:rPr lang="es-ES" sz="2000" dirty="0"/>
              <a:t>, Inc.; antes </a:t>
            </a:r>
            <a:r>
              <a:rPr lang="es-ES" sz="2000" dirty="0" err="1"/>
              <a:t>Clusty</a:t>
            </a:r>
            <a:r>
              <a:rPr lang="es-ES" sz="2000" dirty="0"/>
              <a:t>, agrupa resultados en racimos -</a:t>
            </a:r>
            <a:r>
              <a:rPr lang="es-ES" sz="2000" i="1" dirty="0" err="1"/>
              <a:t>clusters</a:t>
            </a:r>
            <a:r>
              <a:rPr lang="es-ES" sz="2000" dirty="0"/>
              <a:t>- o nubes -</a:t>
            </a:r>
            <a:r>
              <a:rPr lang="es-ES" sz="2000" i="1" dirty="0" err="1"/>
              <a:t>clouds</a:t>
            </a:r>
            <a:r>
              <a:rPr lang="es-ES" sz="2000" dirty="0"/>
              <a:t>-)</a:t>
            </a:r>
          </a:p>
          <a:p>
            <a:r>
              <a:rPr lang="es-ES" sz="2000" b="1" dirty="0" err="1"/>
              <a:t>DuckDuckGo</a:t>
            </a:r>
            <a:r>
              <a:rPr lang="es-ES" sz="2000" dirty="0"/>
              <a:t>: </a:t>
            </a:r>
            <a:r>
              <a:rPr lang="es-ES" sz="2000" dirty="0">
                <a:hlinkClick r:id="rId7"/>
              </a:rPr>
              <a:t>http://www.duckduckgo.com/</a:t>
            </a:r>
            <a:r>
              <a:rPr lang="es-ES" sz="2000" dirty="0"/>
              <a:t> (No almacena ningún dato del usuario, garantizando así la privacidad de la navegación)</a:t>
            </a:r>
          </a:p>
        </p:txBody>
      </p:sp>
      <p:sp>
        <p:nvSpPr>
          <p:cNvPr id="4" name="1 Título"/>
          <p:cNvSpPr>
            <a:spLocks noGrp="1"/>
          </p:cNvSpPr>
          <p:nvPr>
            <p:ph type="title"/>
          </p:nvPr>
        </p:nvSpPr>
        <p:spPr/>
        <p:txBody>
          <a:bodyPr>
            <a:normAutofit/>
          </a:bodyPr>
          <a:lstStyle/>
          <a:p>
            <a:pPr algn="l"/>
            <a:r>
              <a:rPr lang="en-US" sz="2800" b="1" dirty="0" err="1" smtClean="0"/>
              <a:t>Algunos</a:t>
            </a:r>
            <a:r>
              <a:rPr lang="en-US" sz="2800" b="1" dirty="0" smtClean="0"/>
              <a:t> </a:t>
            </a:r>
            <a:r>
              <a:rPr lang="en-US" sz="2800" b="1" dirty="0" err="1" smtClean="0"/>
              <a:t>motores</a:t>
            </a:r>
            <a:r>
              <a:rPr lang="en-US" sz="2800" b="1" dirty="0" smtClean="0"/>
              <a:t> de </a:t>
            </a:r>
            <a:r>
              <a:rPr lang="en-US" sz="2800" b="1" dirty="0" err="1" smtClean="0"/>
              <a:t>búsqueda</a:t>
            </a:r>
            <a:r>
              <a:rPr lang="en-US" sz="2800" b="1" dirty="0" smtClean="0"/>
              <a:t> </a:t>
            </a:r>
            <a:r>
              <a:rPr lang="en-US" sz="2800" b="1" dirty="0" err="1" smtClean="0"/>
              <a:t>generalistas</a:t>
            </a:r>
            <a:endParaRPr lang="en-US" sz="2800" b="1" dirty="0"/>
          </a:p>
        </p:txBody>
      </p:sp>
    </p:spTree>
    <p:extLst>
      <p:ext uri="{BB962C8B-B14F-4D97-AF65-F5344CB8AC3E}">
        <p14:creationId xmlns:p14="http://schemas.microsoft.com/office/powerpoint/2010/main" val="2863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lstStyle/>
          <a:p>
            <a:endParaRPr lang="en-US" dirty="0"/>
          </a:p>
        </p:txBody>
      </p:sp>
    </p:spTree>
    <p:extLst>
      <p:ext uri="{BB962C8B-B14F-4D97-AF65-F5344CB8AC3E}">
        <p14:creationId xmlns:p14="http://schemas.microsoft.com/office/powerpoint/2010/main" val="162022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sz="quarter" idx="1"/>
          </p:nvPr>
        </p:nvSpPr>
        <p:spPr>
          <a:xfrm>
            <a:off x="263525" y="1125538"/>
            <a:ext cx="8556625" cy="4970462"/>
          </a:xfrm>
        </p:spPr>
        <p:txBody>
          <a:bodyPr/>
          <a:lstStyle/>
          <a:p>
            <a:pPr eaLnBrk="1" hangingPunct="1">
              <a:buFontTx/>
              <a:buNone/>
            </a:pPr>
            <a:r>
              <a:rPr lang="es-ES" dirty="0" smtClean="0"/>
              <a:t> </a:t>
            </a:r>
          </a:p>
          <a:p>
            <a:pPr eaLnBrk="1" hangingPunct="1">
              <a:buFontTx/>
              <a:buNone/>
            </a:pPr>
            <a:r>
              <a:rPr lang="es-ES" dirty="0" smtClean="0">
                <a:solidFill>
                  <a:schemeClr val="bg1"/>
                </a:solidFill>
              </a:rPr>
              <a:t>   		</a:t>
            </a:r>
          </a:p>
          <a:p>
            <a:pPr eaLnBrk="1" hangingPunct="1">
              <a:buFontTx/>
              <a:buNone/>
            </a:pPr>
            <a:r>
              <a:rPr lang="es-ES" dirty="0" smtClean="0">
                <a:solidFill>
                  <a:schemeClr val="bg1"/>
                </a:solidFill>
              </a:rPr>
              <a:t>	</a:t>
            </a:r>
          </a:p>
          <a:p>
            <a:pPr algn="ctr" eaLnBrk="1" hangingPunct="1">
              <a:buFontTx/>
              <a:buNone/>
            </a:pPr>
            <a:r>
              <a:rPr lang="es-ES" dirty="0" smtClean="0">
                <a:solidFill>
                  <a:schemeClr val="bg1"/>
                </a:solidFill>
              </a:rPr>
              <a:t>		</a:t>
            </a:r>
            <a:r>
              <a:rPr lang="es-ES" dirty="0" smtClean="0">
                <a:latin typeface="Arial" pitchFamily="34" charset="0"/>
                <a:cs typeface="Arial" pitchFamily="34" charset="0"/>
              </a:rPr>
              <a:t>Internet           herramienta básica para la búsqueda de información, rápida.</a:t>
            </a:r>
          </a:p>
          <a:p>
            <a:pPr eaLnBrk="1" hangingPunct="1">
              <a:buFontTx/>
              <a:buNone/>
            </a:pPr>
            <a:endParaRPr lang="es-ES" dirty="0" smtClean="0">
              <a:solidFill>
                <a:schemeClr val="bg1"/>
              </a:solidFill>
              <a:latin typeface="Arial" pitchFamily="34" charset="0"/>
              <a:cs typeface="Arial" pitchFamily="34" charset="0"/>
            </a:endParaRPr>
          </a:p>
          <a:p>
            <a:pPr eaLnBrk="1" hangingPunct="1">
              <a:buFontTx/>
              <a:buNone/>
            </a:pPr>
            <a:r>
              <a:rPr lang="es-ES" dirty="0" smtClean="0">
                <a:solidFill>
                  <a:schemeClr val="bg1"/>
                </a:solidFill>
                <a:latin typeface="Arial" pitchFamily="34" charset="0"/>
                <a:cs typeface="Arial" pitchFamily="34" charset="0"/>
              </a:rPr>
              <a:t>		</a:t>
            </a:r>
          </a:p>
          <a:p>
            <a:pPr algn="ctr" eaLnBrk="1" hangingPunct="1">
              <a:buFontTx/>
              <a:buNone/>
            </a:pPr>
            <a:r>
              <a:rPr lang="es-ES" dirty="0" smtClean="0">
                <a:latin typeface="Arial" pitchFamily="34" charset="0"/>
                <a:cs typeface="Arial" pitchFamily="34" charset="0"/>
              </a:rPr>
              <a:t>Para facilitarnos esto  han surgido los buscadores.</a:t>
            </a:r>
          </a:p>
        </p:txBody>
      </p:sp>
      <p:sp>
        <p:nvSpPr>
          <p:cNvPr id="14339" name="Line 6"/>
          <p:cNvSpPr>
            <a:spLocks noChangeShapeType="1"/>
          </p:cNvSpPr>
          <p:nvPr/>
        </p:nvSpPr>
        <p:spPr bwMode="auto">
          <a:xfrm>
            <a:off x="2324323" y="2667000"/>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7"/>
          <p:cNvSpPr>
            <a:spLocks noChangeShapeType="1"/>
          </p:cNvSpPr>
          <p:nvPr/>
        </p:nvSpPr>
        <p:spPr bwMode="auto">
          <a:xfrm>
            <a:off x="3913590" y="32004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341" name="5 Grupo"/>
          <p:cNvGrpSpPr>
            <a:grpSpLocks/>
          </p:cNvGrpSpPr>
          <p:nvPr/>
        </p:nvGrpSpPr>
        <p:grpSpPr bwMode="auto">
          <a:xfrm>
            <a:off x="-39759" y="1752600"/>
            <a:ext cx="8240713" cy="546100"/>
            <a:chOff x="251520" y="260648"/>
            <a:chExt cx="8240788" cy="546447"/>
          </a:xfrm>
        </p:grpSpPr>
        <p:sp>
          <p:nvSpPr>
            <p:cNvPr id="5" name="4 Pentágono"/>
            <p:cNvSpPr/>
            <p:nvPr/>
          </p:nvSpPr>
          <p:spPr>
            <a:xfrm>
              <a:off x="251520" y="260648"/>
              <a:ext cx="5472608" cy="546447"/>
            </a:xfrm>
            <a:prstGeom prst="homePlate">
              <a:avLst/>
            </a:prstGeom>
          </p:spPr>
          <p:style>
            <a:lnRef idx="2">
              <a:schemeClr val="accent5"/>
            </a:lnRef>
            <a:fillRef idx="1">
              <a:schemeClr val="lt1"/>
            </a:fillRef>
            <a:effectRef idx="0">
              <a:schemeClr val="accent5"/>
            </a:effectRef>
            <a:fontRef idx="minor">
              <a:schemeClr val="dk1"/>
            </a:fontRef>
          </p:style>
          <p:txBody>
            <a:bodyPr anchor="ctr"/>
            <a:lstStyle/>
            <a:p>
              <a:pPr algn="ctr">
                <a:defRPr/>
              </a:pPr>
              <a:endParaRPr lang="en-US"/>
            </a:p>
          </p:txBody>
        </p:sp>
        <p:sp>
          <p:nvSpPr>
            <p:cNvPr id="14345" name="1 Rectángulo"/>
            <p:cNvSpPr>
              <a:spLocks noChangeArrowheads="1"/>
            </p:cNvSpPr>
            <p:nvPr/>
          </p:nvSpPr>
          <p:spPr bwMode="auto">
            <a:xfrm>
              <a:off x="591494" y="303039"/>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2400" b="1" dirty="0">
                  <a:solidFill>
                    <a:schemeClr val="tx1">
                      <a:lumMod val="65000"/>
                      <a:lumOff val="35000"/>
                    </a:schemeClr>
                  </a:solidFill>
                  <a:cs typeface="Arial" pitchFamily="34" charset="0"/>
                </a:rPr>
                <a:t>INTERNET</a:t>
              </a:r>
              <a:endParaRPr lang="en-US" sz="2400" dirty="0">
                <a:solidFill>
                  <a:schemeClr val="tx1">
                    <a:lumMod val="65000"/>
                    <a:lumOff val="35000"/>
                  </a:schemeClr>
                </a:solidFill>
              </a:endParaRPr>
            </a:p>
          </p:txBody>
        </p:sp>
      </p:grpSp>
      <p:sp>
        <p:nvSpPr>
          <p:cNvPr id="2" name="1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944956639"/>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pPr eaLnBrk="1" fontAlgn="auto" hangingPunct="1">
              <a:spcAft>
                <a:spcPts val="0"/>
              </a:spcAft>
              <a:defRPr/>
            </a:pPr>
            <a:r>
              <a:rPr lang="es-ES" dirty="0">
                <a:solidFill>
                  <a:schemeClr val="bg1"/>
                </a:solidFill>
                <a:latin typeface="Curlz MT" pitchFamily="82" charset="0"/>
              </a:rPr>
              <a:t/>
            </a:r>
            <a:br>
              <a:rPr lang="es-ES" dirty="0">
                <a:solidFill>
                  <a:schemeClr val="bg1"/>
                </a:solidFill>
                <a:latin typeface="Curlz MT" pitchFamily="82" charset="0"/>
              </a:rPr>
            </a:br>
            <a:r>
              <a:rPr lang="es-ES" dirty="0">
                <a:solidFill>
                  <a:schemeClr val="bg1"/>
                </a:solidFill>
                <a:latin typeface="Curlz MT" pitchFamily="82" charset="0"/>
              </a:rPr>
              <a:t>¿QUÉ ES UN </a:t>
            </a:r>
            <a:r>
              <a:rPr lang="es-ES_tradnl" dirty="0">
                <a:solidFill>
                  <a:schemeClr val="bg1"/>
                </a:solidFill>
                <a:latin typeface="Curlz MT" pitchFamily="82" charset="0"/>
              </a:rPr>
              <a:t>MOTOR DE BÚSQUEDA</a:t>
            </a:r>
            <a:r>
              <a:rPr lang="es-ES" dirty="0">
                <a:solidFill>
                  <a:schemeClr val="bg1"/>
                </a:solidFill>
                <a:latin typeface="Curlz MT" pitchFamily="82" charset="0"/>
              </a:rPr>
              <a:t>?</a:t>
            </a:r>
          </a:p>
        </p:txBody>
      </p:sp>
      <p:sp>
        <p:nvSpPr>
          <p:cNvPr id="15363" name="Rectangle 3"/>
          <p:cNvSpPr>
            <a:spLocks noGrp="1" noChangeArrowheads="1"/>
          </p:cNvSpPr>
          <p:nvPr>
            <p:ph sz="quarter" idx="1"/>
          </p:nvPr>
        </p:nvSpPr>
        <p:spPr>
          <a:xfrm>
            <a:off x="301625" y="1527175"/>
            <a:ext cx="8504238" cy="4572000"/>
          </a:xfrm>
        </p:spPr>
        <p:txBody>
          <a:bodyPr/>
          <a:lstStyle/>
          <a:p>
            <a:pPr eaLnBrk="1" hangingPunct="1">
              <a:buFontTx/>
              <a:buNone/>
            </a:pPr>
            <a:endParaRPr lang="es-ES" dirty="0" smtClean="0">
              <a:latin typeface="Arial Narrow" pitchFamily="34" charset="0"/>
            </a:endParaRPr>
          </a:p>
          <a:p>
            <a:pPr eaLnBrk="1" hangingPunct="1">
              <a:buFontTx/>
              <a:buNone/>
            </a:pPr>
            <a:endParaRPr lang="es-ES" dirty="0" smtClean="0">
              <a:latin typeface="Arial Narrow" pitchFamily="34" charset="0"/>
            </a:endParaRPr>
          </a:p>
          <a:p>
            <a:pPr algn="ctr" eaLnBrk="1" hangingPunct="1">
              <a:buFontTx/>
              <a:buNone/>
            </a:pPr>
            <a:r>
              <a:rPr lang="es-ES" sz="3200" dirty="0" smtClean="0">
                <a:latin typeface="Arial" pitchFamily="34" charset="0"/>
                <a:cs typeface="Arial" pitchFamily="34" charset="0"/>
              </a:rPr>
              <a:t>Sistema informático que indexa archivos almacenados en servidores web.</a:t>
            </a:r>
          </a:p>
          <a:p>
            <a:pPr eaLnBrk="1" hangingPunct="1">
              <a:buFontTx/>
              <a:buNone/>
            </a:pPr>
            <a:endParaRPr lang="es-ES" dirty="0" smtClean="0"/>
          </a:p>
        </p:txBody>
      </p:sp>
      <p:grpSp>
        <p:nvGrpSpPr>
          <p:cNvPr id="15364" name="3 Grupo"/>
          <p:cNvGrpSpPr>
            <a:grpSpLocks/>
          </p:cNvGrpSpPr>
          <p:nvPr/>
        </p:nvGrpSpPr>
        <p:grpSpPr bwMode="auto">
          <a:xfrm>
            <a:off x="0" y="1752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5368"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_tradnl" sz="2400" b="1">
                  <a:solidFill>
                    <a:schemeClr val="bg1"/>
                  </a:solidFill>
                  <a:cs typeface="Arial" pitchFamily="34" charset="0"/>
                </a:rPr>
                <a:t>BUSCADOR</a:t>
              </a:r>
              <a:endParaRPr lang="en-US"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52239084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sz="quarter" idx="1"/>
          </p:nvPr>
        </p:nvSpPr>
        <p:spPr>
          <a:xfrm>
            <a:off x="383022" y="2708275"/>
            <a:ext cx="8504238" cy="2981325"/>
          </a:xfrm>
        </p:spPr>
        <p:txBody>
          <a:bodyPr>
            <a:normAutofit/>
          </a:bodyPr>
          <a:lstStyle/>
          <a:p>
            <a:pPr marL="0" indent="0" algn="ctr" eaLnBrk="1" fontAlgn="auto" hangingPunct="1">
              <a:spcAft>
                <a:spcPts val="0"/>
              </a:spcAft>
              <a:buFont typeface="Wingdings 2"/>
              <a:buNone/>
              <a:defRPr/>
            </a:pPr>
            <a:r>
              <a:rPr lang="es-ES" dirty="0" smtClean="0">
                <a:latin typeface="Arial" pitchFamily="34" charset="0"/>
                <a:cs typeface="Arial" pitchFamily="34" charset="0"/>
              </a:rPr>
              <a:t>Búsquedas con palabras clave</a:t>
            </a:r>
          </a:p>
          <a:p>
            <a:pPr marL="274320" indent="-274320" eaLnBrk="1" fontAlgn="auto" hangingPunct="1">
              <a:spcAft>
                <a:spcPts val="0"/>
              </a:spcAft>
              <a:buFontTx/>
              <a:buNone/>
              <a:defRPr/>
            </a:pPr>
            <a:endParaRPr lang="es-ES" dirty="0" smtClean="0">
              <a:latin typeface="Arial" pitchFamily="34" charset="0"/>
              <a:cs typeface="Arial" pitchFamily="34" charset="0"/>
            </a:endParaRPr>
          </a:p>
          <a:p>
            <a:pPr marL="274320" indent="-274320" eaLnBrk="1" fontAlgn="auto" hangingPunct="1">
              <a:spcAft>
                <a:spcPts val="0"/>
              </a:spcAft>
              <a:buFontTx/>
              <a:buNone/>
              <a:defRPr/>
            </a:pPr>
            <a:endParaRPr lang="es-ES" dirty="0" smtClean="0">
              <a:latin typeface="Arial" pitchFamily="34" charset="0"/>
              <a:cs typeface="Arial" pitchFamily="34" charset="0"/>
            </a:endParaRPr>
          </a:p>
          <a:p>
            <a:pPr marL="274320" indent="-274320" algn="ctr" eaLnBrk="1" fontAlgn="auto" hangingPunct="1">
              <a:spcAft>
                <a:spcPts val="0"/>
              </a:spcAft>
              <a:buFontTx/>
              <a:buNone/>
              <a:defRPr/>
            </a:pPr>
            <a:r>
              <a:rPr lang="es-ES" dirty="0" smtClean="0">
                <a:latin typeface="Arial" pitchFamily="34" charset="0"/>
                <a:cs typeface="Arial" pitchFamily="34" charset="0"/>
              </a:rPr>
              <a:t> se obtiene un listado de direcciones web con temas relacionados.</a:t>
            </a:r>
          </a:p>
          <a:p>
            <a:pPr marL="274320" indent="-274320" eaLnBrk="1" fontAlgn="auto" hangingPunct="1">
              <a:spcAft>
                <a:spcPts val="0"/>
              </a:spcAft>
              <a:buFont typeface="Wingdings 2"/>
              <a:buChar char=""/>
              <a:defRPr/>
            </a:pPr>
            <a:endParaRPr lang="es-ES" dirty="0" smtClean="0"/>
          </a:p>
        </p:txBody>
      </p:sp>
      <p:sp>
        <p:nvSpPr>
          <p:cNvPr id="16387" name="Line 5"/>
          <p:cNvSpPr>
            <a:spLocks noChangeShapeType="1"/>
          </p:cNvSpPr>
          <p:nvPr/>
        </p:nvSpPr>
        <p:spPr bwMode="auto">
          <a:xfrm>
            <a:off x="4402033" y="3276600"/>
            <a:ext cx="0"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388" name="4 Grupo"/>
          <p:cNvGrpSpPr>
            <a:grpSpLocks/>
          </p:cNvGrpSpPr>
          <p:nvPr/>
        </p:nvGrpSpPr>
        <p:grpSpPr bwMode="auto">
          <a:xfrm>
            <a:off x="0" y="1676400"/>
            <a:ext cx="8296275" cy="546100"/>
            <a:chOff x="0" y="231030"/>
            <a:chExt cx="8296350" cy="546447"/>
          </a:xfrm>
        </p:grpSpPr>
        <p:sp>
          <p:nvSpPr>
            <p:cNvPr id="6" name="5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6392" name="6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¿COMO FUNCIONA?</a:t>
              </a:r>
              <a:endParaRPr lang="es-BO"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99417278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sz="quarter" idx="1"/>
          </p:nvPr>
        </p:nvSpPr>
        <p:spPr>
          <a:xfrm>
            <a:off x="395532" y="2743200"/>
            <a:ext cx="8504237" cy="3167063"/>
          </a:xfrm>
        </p:spPr>
        <p:txBody>
          <a:bodyPr>
            <a:normAutofit/>
          </a:bodyPr>
          <a:lstStyle/>
          <a:p>
            <a:pPr marL="274320" indent="-274320" eaLnBrk="1" fontAlgn="auto" hangingPunct="1">
              <a:spcAft>
                <a:spcPts val="0"/>
              </a:spcAft>
              <a:buFont typeface="Wingdings" pitchFamily="2" charset="2"/>
              <a:buChar char="v"/>
              <a:defRPr/>
            </a:pPr>
            <a:r>
              <a:rPr lang="es-ES" b="1" dirty="0" smtClean="0">
                <a:latin typeface="Arial" pitchFamily="34" charset="0"/>
                <a:cs typeface="Arial" pitchFamily="34" charset="0"/>
              </a:rPr>
              <a:t> Índices temáticos</a:t>
            </a:r>
          </a:p>
          <a:p>
            <a:pPr marL="0" indent="0" eaLnBrk="1" fontAlgn="auto" hangingPunct="1">
              <a:spcAft>
                <a:spcPts val="0"/>
              </a:spcAft>
              <a:buFont typeface="Wingdings 2"/>
              <a:buNone/>
              <a:defRPr/>
            </a:pPr>
            <a:r>
              <a:rPr lang="es-ES" b="1" dirty="0" smtClean="0">
                <a:latin typeface="Arial" pitchFamily="34" charset="0"/>
                <a:cs typeface="Arial" pitchFamily="34" charset="0"/>
              </a:rPr>
              <a:t>    </a:t>
            </a:r>
            <a:r>
              <a:rPr lang="es-ES" dirty="0">
                <a:latin typeface="Arial" pitchFamily="34" charset="0"/>
                <a:cs typeface="Arial" pitchFamily="34" charset="0"/>
              </a:rPr>
              <a:t>Son bases de datos de direcciones Web elaboradas "</a:t>
            </a:r>
            <a:r>
              <a:rPr lang="es-ES" dirty="0" smtClean="0">
                <a:latin typeface="Arial" pitchFamily="34" charset="0"/>
                <a:cs typeface="Arial" pitchFamily="34" charset="0"/>
              </a:rPr>
              <a:t>manualmente“.</a:t>
            </a:r>
            <a:endParaRPr lang="es-ES" b="1" dirty="0" smtClean="0">
              <a:latin typeface="Arial" pitchFamily="34" charset="0"/>
              <a:cs typeface="Arial" pitchFamily="34" charset="0"/>
            </a:endParaRPr>
          </a:p>
          <a:p>
            <a:pPr marL="274320" indent="-274320" eaLnBrk="1" fontAlgn="auto" hangingPunct="1">
              <a:spcAft>
                <a:spcPts val="0"/>
              </a:spcAft>
              <a:buFont typeface="Wingdings" pitchFamily="2" charset="2"/>
              <a:buChar char="v"/>
              <a:defRPr/>
            </a:pPr>
            <a:r>
              <a:rPr lang="es-ES" b="1" dirty="0" smtClean="0">
                <a:latin typeface="Arial" pitchFamily="34" charset="0"/>
                <a:cs typeface="Arial" pitchFamily="34" charset="0"/>
              </a:rPr>
              <a:t> Motores de búsqueda</a:t>
            </a:r>
          </a:p>
          <a:p>
            <a:pPr marL="0" indent="0" eaLnBrk="1" fontAlgn="auto" hangingPunct="1">
              <a:spcAft>
                <a:spcPts val="0"/>
              </a:spcAft>
              <a:buFont typeface="Wingdings 2"/>
              <a:buNone/>
              <a:defRPr/>
            </a:pPr>
            <a:r>
              <a:rPr lang="es-ES" dirty="0" smtClean="0">
                <a:latin typeface="Arial" pitchFamily="34" charset="0"/>
                <a:cs typeface="Arial" pitchFamily="34" charset="0"/>
              </a:rPr>
              <a:t>     Son </a:t>
            </a:r>
            <a:r>
              <a:rPr lang="es-ES" dirty="0">
                <a:latin typeface="Arial" pitchFamily="34" charset="0"/>
                <a:cs typeface="Arial" pitchFamily="34" charset="0"/>
              </a:rPr>
              <a:t>bases de datos que incorporan automáticamente páginas web mediante "robots" de búsqueda en la red.</a:t>
            </a:r>
          </a:p>
          <a:p>
            <a:pPr marL="274320" indent="-274320" eaLnBrk="1" fontAlgn="auto" hangingPunct="1">
              <a:spcAft>
                <a:spcPts val="0"/>
              </a:spcAft>
              <a:buFont typeface="Wingdings" pitchFamily="2" charset="2"/>
              <a:buChar char="v"/>
              <a:defRPr/>
            </a:pPr>
            <a:endParaRPr lang="es-ES" dirty="0" smtClean="0">
              <a:latin typeface="Arial" pitchFamily="34" charset="0"/>
              <a:cs typeface="Arial" pitchFamily="34" charset="0"/>
            </a:endParaRPr>
          </a:p>
        </p:txBody>
      </p:sp>
      <p:grpSp>
        <p:nvGrpSpPr>
          <p:cNvPr id="17411" name="3 Grupo"/>
          <p:cNvGrpSpPr>
            <a:grpSpLocks/>
          </p:cNvGrpSpPr>
          <p:nvPr/>
        </p:nvGrpSpPr>
        <p:grpSpPr bwMode="auto">
          <a:xfrm>
            <a:off x="0" y="1676400"/>
            <a:ext cx="8296275" cy="546100"/>
            <a:chOff x="0" y="231030"/>
            <a:chExt cx="8296350" cy="546447"/>
          </a:xfrm>
        </p:grpSpPr>
        <p:sp>
          <p:nvSpPr>
            <p:cNvPr id="5" name="4 Pentágono"/>
            <p:cNvSpPr/>
            <p:nvPr/>
          </p:nvSpPr>
          <p:spPr>
            <a:xfrm>
              <a:off x="0" y="231030"/>
              <a:ext cx="781236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7415"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SE PUEDEN CLASIFICAR EN DOS TIPOS: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22728794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sz="quarter" idx="1"/>
          </p:nvPr>
        </p:nvSpPr>
        <p:spPr>
          <a:xfrm>
            <a:off x="228600" y="3038901"/>
            <a:ext cx="8504238" cy="3810000"/>
          </a:xfrm>
        </p:spPr>
        <p:txBody>
          <a:bodyPr>
            <a:normAutofit/>
          </a:bodyPr>
          <a:lstStyle/>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Buscadores jerárquicos (Arañas o </a:t>
            </a:r>
            <a:r>
              <a:rPr lang="es-ES" i="1" dirty="0" smtClean="0">
                <a:latin typeface="Arial" pitchFamily="34" charset="0"/>
                <a:cs typeface="Arial" pitchFamily="34" charset="0"/>
              </a:rPr>
              <a:t>Spiders</a:t>
            </a:r>
            <a:r>
              <a:rPr lang="es-ES" dirty="0" smtClean="0">
                <a:latin typeface="Arial" pitchFamily="34" charset="0"/>
                <a:cs typeface="Arial" pitchFamily="34" charset="0"/>
              </a:rPr>
              <a:t>)</a:t>
            </a:r>
          </a:p>
          <a:p>
            <a:pPr marL="0" indent="0" eaLnBrk="1" fontAlgn="auto" hangingPunct="1">
              <a:lnSpc>
                <a:spcPct val="90000"/>
              </a:lnSpc>
              <a:spcAft>
                <a:spcPts val="0"/>
              </a:spcAft>
              <a:buFont typeface="Wingdings 2"/>
              <a:buNone/>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Directorios </a:t>
            </a:r>
          </a:p>
          <a:p>
            <a:pPr marL="274320" indent="-274320" eaLnBrk="1" fontAlgn="auto" hangingPunct="1">
              <a:lnSpc>
                <a:spcPct val="9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Metabuscador</a:t>
            </a:r>
          </a:p>
          <a:p>
            <a:pPr marL="274320" indent="-274320" eaLnBrk="1" fontAlgn="auto" hangingPunct="1">
              <a:lnSpc>
                <a:spcPct val="9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FFA - Enlaces gratuitos para todos </a:t>
            </a:r>
          </a:p>
          <a:p>
            <a:pPr marL="274320" indent="-274320" eaLnBrk="1" fontAlgn="auto" hangingPunct="1">
              <a:lnSpc>
                <a:spcPct val="9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90000"/>
              </a:lnSpc>
              <a:spcAft>
                <a:spcPts val="0"/>
              </a:spcAft>
              <a:buFont typeface="Wingdings" pitchFamily="2" charset="2"/>
              <a:buChar char="v"/>
              <a:defRPr/>
            </a:pPr>
            <a:r>
              <a:rPr lang="es-ES" dirty="0" smtClean="0">
                <a:latin typeface="Arial" pitchFamily="34" charset="0"/>
                <a:cs typeface="Arial" pitchFamily="34" charset="0"/>
              </a:rPr>
              <a:t> Buscadores verticales</a:t>
            </a:r>
          </a:p>
          <a:p>
            <a:pPr marL="274320" indent="-274320" eaLnBrk="1" fontAlgn="auto" hangingPunct="1">
              <a:lnSpc>
                <a:spcPct val="90000"/>
              </a:lnSpc>
              <a:spcAft>
                <a:spcPts val="0"/>
              </a:spcAft>
              <a:buFontTx/>
              <a:buNone/>
              <a:defRPr/>
            </a:pPr>
            <a:endParaRPr lang="es-ES" dirty="0" smtClean="0">
              <a:latin typeface="Arial Narrow" pitchFamily="34" charset="0"/>
            </a:endParaRPr>
          </a:p>
          <a:p>
            <a:pPr marL="274320" indent="-274320" eaLnBrk="1" fontAlgn="auto" hangingPunct="1">
              <a:lnSpc>
                <a:spcPct val="90000"/>
              </a:lnSpc>
              <a:spcAft>
                <a:spcPts val="0"/>
              </a:spcAft>
              <a:buFont typeface="Wingdings 2"/>
              <a:buChar char=""/>
              <a:defRPr/>
            </a:pPr>
            <a:endParaRPr lang="es-ES" dirty="0" smtClean="0"/>
          </a:p>
        </p:txBody>
      </p:sp>
      <p:sp>
        <p:nvSpPr>
          <p:cNvPr id="18435" name="Rectangle 5"/>
          <p:cNvSpPr>
            <a:spLocks noChangeArrowheads="1"/>
          </p:cNvSpPr>
          <p:nvPr/>
        </p:nvSpPr>
        <p:spPr bwMode="auto">
          <a:xfrm>
            <a:off x="3324225" y="310832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b="1"/>
          </a:p>
          <a:p>
            <a:pPr eaLnBrk="0" hangingPunct="0"/>
            <a:endParaRPr lang="es-ES"/>
          </a:p>
        </p:txBody>
      </p:sp>
      <p:grpSp>
        <p:nvGrpSpPr>
          <p:cNvPr id="18436" name="4 Grupo"/>
          <p:cNvGrpSpPr>
            <a:grpSpLocks/>
          </p:cNvGrpSpPr>
          <p:nvPr/>
        </p:nvGrpSpPr>
        <p:grpSpPr bwMode="auto">
          <a:xfrm>
            <a:off x="-17060" y="2286000"/>
            <a:ext cx="8296275" cy="546100"/>
            <a:chOff x="0" y="231030"/>
            <a:chExt cx="8296350" cy="546447"/>
          </a:xfrm>
        </p:grpSpPr>
        <p:sp>
          <p:nvSpPr>
            <p:cNvPr id="6" name="5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8440" name="6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CLASES DE BUSCADORES</a:t>
              </a:r>
              <a:endParaRPr lang="es-BO"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68822161"/>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sz="quarter" idx="1"/>
          </p:nvPr>
        </p:nvSpPr>
        <p:spPr>
          <a:xfrm>
            <a:off x="228600" y="3048000"/>
            <a:ext cx="8504238" cy="3578225"/>
          </a:xfrm>
        </p:spPr>
        <p:txBody>
          <a:bodyPr>
            <a:normAutofit/>
          </a:bodyPr>
          <a:lstStyle/>
          <a:p>
            <a:pPr marL="274320" indent="-274320" eaLnBrk="1" fontAlgn="auto" hangingPunct="1">
              <a:lnSpc>
                <a:spcPct val="80000"/>
              </a:lnSpc>
              <a:spcAft>
                <a:spcPts val="0"/>
              </a:spcAft>
              <a:buFont typeface="Wingdings" pitchFamily="2" charset="2"/>
              <a:buChar char="v"/>
              <a:defRPr/>
            </a:pPr>
            <a:endParaRPr lang="es-ES" sz="1800" dirty="0" smtClean="0">
              <a:latin typeface="Arial" pitchFamily="34" charset="0"/>
              <a:cs typeface="Arial" pitchFamily="34" charset="0"/>
            </a:endParaRP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La mayoría son de este tipo. </a:t>
            </a:r>
          </a:p>
          <a:p>
            <a:pPr marL="274320" indent="-274320" eaLnBrk="1" fontAlgn="auto" hangingPunct="1">
              <a:lnSpc>
                <a:spcPct val="8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Funcionamiento complicado.</a:t>
            </a:r>
          </a:p>
          <a:p>
            <a:pPr marL="0" indent="0" eaLnBrk="1" fontAlgn="auto" hangingPunct="1">
              <a:lnSpc>
                <a:spcPct val="80000"/>
              </a:lnSpc>
              <a:spcAft>
                <a:spcPts val="0"/>
              </a:spcAft>
              <a:buFont typeface="Wingdings 2"/>
              <a:buNone/>
              <a:defRPr/>
            </a:pPr>
            <a:r>
              <a:rPr lang="es-ES" dirty="0" smtClean="0">
                <a:latin typeface="Arial" pitchFamily="34" charset="0"/>
                <a:cs typeface="Arial" pitchFamily="34" charset="0"/>
              </a:rPr>
              <a:t> </a:t>
            </a: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Recorren páginas recopilando información. </a:t>
            </a:r>
          </a:p>
          <a:p>
            <a:pPr marL="274320" indent="-274320" eaLnBrk="1" fontAlgn="auto" hangingPunct="1">
              <a:lnSpc>
                <a:spcPct val="80000"/>
              </a:lnSpc>
              <a:spcAft>
                <a:spcPts val="0"/>
              </a:spcAft>
              <a:buFont typeface="Wingdings" pitchFamily="2" charset="2"/>
              <a:buChar char="v"/>
              <a:defRPr/>
            </a:pPr>
            <a:endParaRPr lang="es-ES" dirty="0" smtClean="0">
              <a:latin typeface="Arial" pitchFamily="34" charset="0"/>
              <a:cs typeface="Arial" pitchFamily="34" charset="0"/>
            </a:endParaRPr>
          </a:p>
          <a:p>
            <a:pPr marL="274320" indent="-274320" eaLnBrk="1" fontAlgn="auto" hangingPunct="1">
              <a:lnSpc>
                <a:spcPct val="80000"/>
              </a:lnSpc>
              <a:spcAft>
                <a:spcPts val="0"/>
              </a:spcAft>
              <a:buFont typeface="Wingdings" pitchFamily="2" charset="2"/>
              <a:buChar char="v"/>
              <a:defRPr/>
            </a:pPr>
            <a:r>
              <a:rPr lang="es-ES" dirty="0" smtClean="0">
                <a:latin typeface="Arial" pitchFamily="34" charset="0"/>
                <a:cs typeface="Arial" pitchFamily="34" charset="0"/>
              </a:rPr>
              <a:t> Se busca una palabra, y aparecerán  páginas que la  contengan.</a:t>
            </a:r>
          </a:p>
        </p:txBody>
      </p:sp>
      <p:grpSp>
        <p:nvGrpSpPr>
          <p:cNvPr id="19459" name="3 Grupo"/>
          <p:cNvGrpSpPr>
            <a:grpSpLocks/>
          </p:cNvGrpSpPr>
          <p:nvPr/>
        </p:nvGrpSpPr>
        <p:grpSpPr bwMode="auto">
          <a:xfrm>
            <a:off x="0" y="2133600"/>
            <a:ext cx="8893175" cy="546100"/>
            <a:chOff x="0" y="231030"/>
            <a:chExt cx="8676456" cy="546447"/>
          </a:xfrm>
        </p:grpSpPr>
        <p:sp>
          <p:nvSpPr>
            <p:cNvPr id="5" name="4 Pentágono"/>
            <p:cNvSpPr/>
            <p:nvPr/>
          </p:nvSpPr>
          <p:spPr>
            <a:xfrm>
              <a:off x="0" y="231030"/>
              <a:ext cx="781236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19463" name="5 Rectángulo"/>
            <p:cNvSpPr>
              <a:spLocks noChangeArrowheads="1"/>
            </p:cNvSpPr>
            <p:nvPr/>
          </p:nvSpPr>
          <p:spPr bwMode="auto">
            <a:xfrm>
              <a:off x="395536" y="273422"/>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BUSCADORES JERARQUICOS (Arañas o Spiders)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642769884"/>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sz="quarter" idx="1"/>
          </p:nvPr>
        </p:nvSpPr>
        <p:spPr>
          <a:xfrm>
            <a:off x="310429" y="2514600"/>
            <a:ext cx="7386638" cy="3844925"/>
          </a:xfrm>
        </p:spPr>
        <p:txBody>
          <a:bodyPr/>
          <a:lstStyle/>
          <a:p>
            <a:pPr eaLnBrk="1" hangingPunct="1">
              <a:lnSpc>
                <a:spcPct val="90000"/>
              </a:lnSpc>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Actualización de las bases de datos.</a:t>
            </a:r>
          </a:p>
          <a:p>
            <a:pPr eaLnBrk="1" hangingPunct="1">
              <a:lnSpc>
                <a:spcPct val="90000"/>
              </a:lnSpc>
              <a:buFont typeface="Wingdings" pitchFamily="2" charset="2"/>
              <a:buChar char="v"/>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Colección de programas simples y potentes con diferentes cometidos. </a:t>
            </a:r>
          </a:p>
          <a:p>
            <a:pPr eaLnBrk="1" hangingPunct="1">
              <a:lnSpc>
                <a:spcPct val="90000"/>
              </a:lnSpc>
              <a:buFont typeface="Wingdings" pitchFamily="2" charset="2"/>
              <a:buChar char="v"/>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Se puede aparecer en las primeras páginas de resultados</a:t>
            </a:r>
          </a:p>
          <a:p>
            <a:pPr eaLnBrk="1" hangingPunct="1">
              <a:lnSpc>
                <a:spcPct val="90000"/>
              </a:lnSpc>
              <a:buFont typeface="Wingdings" pitchFamily="2" charset="2"/>
              <a:buChar char="v"/>
            </a:pPr>
            <a:endParaRPr lang="es-ES" dirty="0" smtClean="0">
              <a:latin typeface="Arial Narrow" pitchFamily="34" charset="0"/>
            </a:endParaRPr>
          </a:p>
          <a:p>
            <a:pPr eaLnBrk="1" hangingPunct="1">
              <a:lnSpc>
                <a:spcPct val="90000"/>
              </a:lnSpc>
              <a:buFont typeface="Wingdings" pitchFamily="2" charset="2"/>
              <a:buChar char="v"/>
            </a:pPr>
            <a:r>
              <a:rPr lang="es-ES" dirty="0" smtClean="0">
                <a:latin typeface="Arial Narrow" pitchFamily="34" charset="0"/>
              </a:rPr>
              <a:t> Ejemplos de arañas: Google, MSN </a:t>
            </a:r>
            <a:r>
              <a:rPr lang="es-ES" dirty="0" err="1" smtClean="0">
                <a:latin typeface="Arial Narrow" pitchFamily="34" charset="0"/>
              </a:rPr>
              <a:t>Search</a:t>
            </a:r>
            <a:r>
              <a:rPr lang="es-ES" dirty="0" smtClean="0">
                <a:latin typeface="Arial Narrow" pitchFamily="34" charset="0"/>
              </a:rPr>
              <a:t>, </a:t>
            </a:r>
            <a:r>
              <a:rPr lang="es-ES" dirty="0" err="1" smtClean="0">
                <a:latin typeface="Arial Narrow" pitchFamily="34" charset="0"/>
              </a:rPr>
              <a:t>Hotbot</a:t>
            </a:r>
            <a:endParaRPr lang="es-ES" dirty="0" smtClean="0">
              <a:latin typeface="Arial Narrow" pitchFamily="34" charset="0"/>
            </a:endParaRPr>
          </a:p>
        </p:txBody>
      </p:sp>
      <p:grpSp>
        <p:nvGrpSpPr>
          <p:cNvPr id="20483" name="3 Grupo"/>
          <p:cNvGrpSpPr>
            <a:grpSpLocks/>
          </p:cNvGrpSpPr>
          <p:nvPr/>
        </p:nvGrpSpPr>
        <p:grpSpPr bwMode="auto">
          <a:xfrm>
            <a:off x="0" y="1828800"/>
            <a:ext cx="8893175" cy="546100"/>
            <a:chOff x="0" y="231030"/>
            <a:chExt cx="8676456" cy="546447"/>
          </a:xfrm>
        </p:grpSpPr>
        <p:sp>
          <p:nvSpPr>
            <p:cNvPr id="5" name="4 Pentágono"/>
            <p:cNvSpPr/>
            <p:nvPr/>
          </p:nvSpPr>
          <p:spPr>
            <a:xfrm>
              <a:off x="0" y="231030"/>
              <a:ext cx="781236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0487" name="5 Rectángulo"/>
            <p:cNvSpPr>
              <a:spLocks noChangeArrowheads="1"/>
            </p:cNvSpPr>
            <p:nvPr/>
          </p:nvSpPr>
          <p:spPr bwMode="auto">
            <a:xfrm>
              <a:off x="395536" y="273422"/>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BUSCADORES JERARQUICOS (Arañas o Spiders)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06311270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l"/>
            <a:r>
              <a:rPr lang="es-ES" sz="2700" b="1" dirty="0"/>
              <a:t>Motores de búsqueda (</a:t>
            </a:r>
            <a:r>
              <a:rPr lang="es-ES" sz="2700" b="1" i="1" dirty="0" err="1"/>
              <a:t>Search</a:t>
            </a:r>
            <a:r>
              <a:rPr lang="es-ES" sz="2700" b="1" i="1" dirty="0"/>
              <a:t> </a:t>
            </a:r>
            <a:r>
              <a:rPr lang="es-ES" sz="2700" b="1" i="1" dirty="0" err="1"/>
              <a:t>Engines</a:t>
            </a:r>
            <a:r>
              <a:rPr lang="es-ES" sz="2700" b="1" dirty="0"/>
              <a:t>) en Internet</a:t>
            </a:r>
            <a:r>
              <a:rPr lang="es-ES" b="1" dirty="0"/>
              <a:t/>
            </a:r>
            <a:br>
              <a:rPr lang="es-ES" b="1" dirty="0"/>
            </a:br>
            <a:endParaRPr lang="en-US" dirty="0"/>
          </a:p>
        </p:txBody>
      </p:sp>
      <p:sp>
        <p:nvSpPr>
          <p:cNvPr id="3" name="2 Marcador de contenido"/>
          <p:cNvSpPr>
            <a:spLocks noGrp="1"/>
          </p:cNvSpPr>
          <p:nvPr>
            <p:ph idx="1"/>
          </p:nvPr>
        </p:nvSpPr>
        <p:spPr/>
        <p:txBody>
          <a:bodyPr/>
          <a:lstStyle/>
          <a:p>
            <a:pPr marL="114300" indent="0">
              <a:buNone/>
            </a:pPr>
            <a:endParaRPr lang="es-ES" dirty="0" smtClean="0"/>
          </a:p>
          <a:p>
            <a:pPr marL="114300" indent="0">
              <a:buNone/>
            </a:pPr>
            <a:r>
              <a:rPr lang="es-ES" dirty="0" smtClean="0"/>
              <a:t>Exploran </a:t>
            </a:r>
            <a:r>
              <a:rPr lang="es-ES" dirty="0"/>
              <a:t>la red por medio de un </a:t>
            </a:r>
            <a:r>
              <a:rPr lang="es-ES" i="1" dirty="0"/>
              <a:t>robot</a:t>
            </a:r>
            <a:r>
              <a:rPr lang="es-ES" dirty="0"/>
              <a:t> y construyen índices con las palabras significativas de cada página web (documentos HTML o en otros formatos, como PDF, RTF, MS-Word, etc.) o incluso recursos de otros servicios (como artículos de </a:t>
            </a:r>
            <a:r>
              <a:rPr lang="es-ES" i="1" dirty="0" err="1"/>
              <a:t>news</a:t>
            </a:r>
            <a:r>
              <a:rPr lang="es-ES" dirty="0"/>
              <a:t> o ficheros de texto disponibles en </a:t>
            </a:r>
            <a:r>
              <a:rPr lang="es-ES" dirty="0" err="1"/>
              <a:t>sevidores</a:t>
            </a:r>
            <a:r>
              <a:rPr lang="es-ES" dirty="0"/>
              <a:t> de AFTP), generalmente a texto completo, que el usuario puede buscar mediante un formulario de HTML.</a:t>
            </a:r>
          </a:p>
          <a:p>
            <a:endParaRPr lang="en-US" dirty="0"/>
          </a:p>
        </p:txBody>
      </p:sp>
    </p:spTree>
    <p:extLst>
      <p:ext uri="{BB962C8B-B14F-4D97-AF65-F5344CB8AC3E}">
        <p14:creationId xmlns:p14="http://schemas.microsoft.com/office/powerpoint/2010/main" val="2126762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sz="quarter" idx="1"/>
          </p:nvPr>
        </p:nvSpPr>
        <p:spPr>
          <a:xfrm>
            <a:off x="179388" y="2971800"/>
            <a:ext cx="8496300" cy="3733800"/>
          </a:xfrm>
        </p:spPr>
        <p:txBody>
          <a:bodyPr/>
          <a:lstStyle/>
          <a:p>
            <a:pPr eaLnBrk="1" hangingPunct="1">
              <a:buFont typeface="Wingdings" pitchFamily="2" charset="2"/>
              <a:buChar char="v"/>
            </a:pPr>
            <a:r>
              <a:rPr lang="es-ES" dirty="0" smtClean="0">
                <a:latin typeface="Arial Narrow" pitchFamily="34" charset="0"/>
              </a:rPr>
              <a:t> Tecnología barata.</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Pocos recursos informáticos        pero más soporte humano y mantenimiento.</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Registran algunos de los datos de la página.</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Resultados determinados por la información registrada.</a:t>
            </a:r>
          </a:p>
        </p:txBody>
      </p:sp>
      <p:sp>
        <p:nvSpPr>
          <p:cNvPr id="21507" name="Line 4"/>
          <p:cNvSpPr>
            <a:spLocks noChangeShapeType="1"/>
          </p:cNvSpPr>
          <p:nvPr/>
        </p:nvSpPr>
        <p:spPr bwMode="auto">
          <a:xfrm>
            <a:off x="3960458" y="4114800"/>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08" name="4 Grupo"/>
          <p:cNvGrpSpPr>
            <a:grpSpLocks/>
          </p:cNvGrpSpPr>
          <p:nvPr/>
        </p:nvGrpSpPr>
        <p:grpSpPr bwMode="auto">
          <a:xfrm>
            <a:off x="0" y="1981200"/>
            <a:ext cx="8296275" cy="546100"/>
            <a:chOff x="0" y="231030"/>
            <a:chExt cx="8296350" cy="546447"/>
          </a:xfrm>
        </p:grpSpPr>
        <p:sp>
          <p:nvSpPr>
            <p:cNvPr id="6" name="5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1512" name="6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DIRECTORIOS</a:t>
              </a:r>
              <a:endParaRPr lang="es-BO" sz="2400">
                <a:solidFill>
                  <a:schemeClr val="bg1"/>
                </a:solidFill>
              </a:endParaRPr>
            </a:p>
          </p:txBody>
        </p:sp>
      </p:grpSp>
      <p:sp>
        <p:nvSpPr>
          <p:cNvPr id="7" name="6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06083941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sz="quarter" idx="1"/>
          </p:nvPr>
        </p:nvSpPr>
        <p:spPr>
          <a:xfrm>
            <a:off x="228600" y="2971800"/>
            <a:ext cx="8701088" cy="3154362"/>
          </a:xfrm>
        </p:spPr>
        <p:txBody>
          <a:bodyPr/>
          <a:lstStyle/>
          <a:p>
            <a:pPr eaLnBrk="1" hangingPunct="1">
              <a:buFontTx/>
              <a:buNone/>
            </a:pPr>
            <a:endParaRPr lang="es-ES" sz="2400" dirty="0" smtClean="0">
              <a:latin typeface="Arial Narrow" pitchFamily="34" charset="0"/>
            </a:endParaRPr>
          </a:p>
          <a:p>
            <a:pPr eaLnBrk="1" hangingPunct="1">
              <a:buFont typeface="Wingdings" pitchFamily="2" charset="2"/>
              <a:buChar char="v"/>
            </a:pPr>
            <a:r>
              <a:rPr lang="es-ES" dirty="0" smtClean="0">
                <a:latin typeface="Arial" pitchFamily="34" charset="0"/>
                <a:cs typeface="Arial" pitchFamily="34" charset="0"/>
              </a:rPr>
              <a:t> Ejemplos</a:t>
            </a:r>
            <a:r>
              <a:rPr lang="es-ES" sz="2400" dirty="0" smtClean="0">
                <a:latin typeface="Arial" pitchFamily="34" charset="0"/>
                <a:cs typeface="Arial" pitchFamily="34" charset="0"/>
              </a:rPr>
              <a:t>:</a:t>
            </a:r>
          </a:p>
          <a:p>
            <a:pPr marL="868363" lvl="3" indent="0" eaLnBrk="1" hangingPunct="1">
              <a:buFont typeface="Wingdings" pitchFamily="2" charset="2"/>
              <a:buNone/>
            </a:pPr>
            <a:r>
              <a:rPr lang="es-ES" sz="1600" dirty="0" smtClean="0">
                <a:latin typeface="Arial Narrow" pitchFamily="34" charset="0"/>
              </a:rPr>
              <a:t> </a:t>
            </a:r>
            <a:r>
              <a:rPr lang="es-ES" sz="2800" dirty="0" smtClean="0">
                <a:latin typeface="Arial" pitchFamily="34" charset="0"/>
                <a:cs typeface="Arial" pitchFamily="34" charset="0"/>
              </a:rPr>
              <a:t>Antiguos directorios, Open </a:t>
            </a:r>
            <a:r>
              <a:rPr lang="es-ES" sz="2800" dirty="0" err="1" smtClean="0">
                <a:latin typeface="Arial" pitchFamily="34" charset="0"/>
                <a:cs typeface="Arial" pitchFamily="34" charset="0"/>
              </a:rPr>
              <a:t>Directory</a:t>
            </a:r>
            <a:r>
              <a:rPr lang="es-ES" sz="2800" dirty="0" smtClean="0">
                <a:latin typeface="Arial" pitchFamily="34" charset="0"/>
                <a:cs typeface="Arial" pitchFamily="34" charset="0"/>
              </a:rPr>
              <a:t> Project, </a:t>
            </a:r>
            <a:r>
              <a:rPr lang="es-ES" sz="2800" dirty="0" err="1" smtClean="0">
                <a:latin typeface="Arial" pitchFamily="34" charset="0"/>
                <a:cs typeface="Arial" pitchFamily="34" charset="0"/>
              </a:rPr>
              <a:t>Yahoo</a:t>
            </a:r>
            <a:r>
              <a:rPr lang="es-ES" sz="2800" dirty="0" smtClean="0">
                <a:latin typeface="Arial" pitchFamily="34" charset="0"/>
                <a:cs typeface="Arial" pitchFamily="34" charset="0"/>
              </a:rPr>
              <a:t>!, Terra . </a:t>
            </a:r>
          </a:p>
          <a:p>
            <a:pPr marL="868363" lvl="3" indent="0" eaLnBrk="1" hangingPunct="1">
              <a:buFont typeface="Wingdings" pitchFamily="2" charset="2"/>
              <a:buNone/>
            </a:pPr>
            <a:r>
              <a:rPr lang="es-ES" sz="2800" dirty="0" smtClean="0">
                <a:latin typeface="Arial" pitchFamily="34" charset="0"/>
                <a:cs typeface="Arial" pitchFamily="34" charset="0"/>
              </a:rPr>
              <a:t>Ahora,  utilizan tecnología de búsqueda jerárquica, y Yahoo! conserva su directorio. </a:t>
            </a:r>
          </a:p>
        </p:txBody>
      </p:sp>
      <p:grpSp>
        <p:nvGrpSpPr>
          <p:cNvPr id="22531" name="3 Grupo"/>
          <p:cNvGrpSpPr>
            <a:grpSpLocks/>
          </p:cNvGrpSpPr>
          <p:nvPr/>
        </p:nvGrpSpPr>
        <p:grpSpPr bwMode="auto">
          <a:xfrm>
            <a:off x="0" y="2133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2535"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DIRECTORIOS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651068777"/>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sz="quarter" idx="1"/>
          </p:nvPr>
        </p:nvSpPr>
        <p:spPr>
          <a:xfrm>
            <a:off x="323850" y="3581400"/>
            <a:ext cx="8412163" cy="2663825"/>
          </a:xfrm>
        </p:spPr>
        <p:txBody>
          <a:bodyPr/>
          <a:lstStyle/>
          <a:p>
            <a:pPr eaLnBrk="1" hangingPunct="1">
              <a:buFont typeface="Wingdings" pitchFamily="2" charset="2"/>
              <a:buChar char="v"/>
            </a:pPr>
            <a:r>
              <a:rPr lang="es-ES" dirty="0" smtClean="0">
                <a:latin typeface="Arial Narrow" pitchFamily="34" charset="0"/>
              </a:rPr>
              <a:t> Permite lanzar varias búsquedas en motores seleccionados. </a:t>
            </a:r>
          </a:p>
          <a:p>
            <a:pPr eaLnBrk="1" hangingPunct="1">
              <a:buFont typeface="Wingdings" pitchFamily="2" charset="2"/>
              <a:buChar char="v"/>
            </a:pPr>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Buscan en buscadores, analizan los resultados, y presentan sus propios resultados.</a:t>
            </a:r>
          </a:p>
        </p:txBody>
      </p:sp>
      <p:grpSp>
        <p:nvGrpSpPr>
          <p:cNvPr id="23555" name="3 Grupo"/>
          <p:cNvGrpSpPr>
            <a:grpSpLocks/>
          </p:cNvGrpSpPr>
          <p:nvPr/>
        </p:nvGrpSpPr>
        <p:grpSpPr bwMode="auto">
          <a:xfrm>
            <a:off x="0" y="2133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3559"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METABUSCADORES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40447093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sz="quarter" idx="1"/>
          </p:nvPr>
        </p:nvSpPr>
        <p:spPr>
          <a:xfrm>
            <a:off x="301625" y="3886200"/>
            <a:ext cx="8504238" cy="1901825"/>
          </a:xfrm>
        </p:spPr>
        <p:txBody>
          <a:bodyPr/>
          <a:lstStyle/>
          <a:p>
            <a:pPr algn="ctr" eaLnBrk="1" hangingPunct="1"/>
            <a:endParaRPr lang="es-ES" dirty="0" smtClean="0">
              <a:latin typeface="Arial Narrow" pitchFamily="34" charset="0"/>
            </a:endParaRPr>
          </a:p>
          <a:p>
            <a:pPr eaLnBrk="1" hangingPunct="1">
              <a:buFont typeface="Wingdings" pitchFamily="2" charset="2"/>
              <a:buChar char="v"/>
            </a:pPr>
            <a:r>
              <a:rPr lang="es-ES" dirty="0" smtClean="0">
                <a:latin typeface="Arial Narrow" pitchFamily="34" charset="0"/>
              </a:rPr>
              <a:t> </a:t>
            </a:r>
            <a:r>
              <a:rPr lang="es-ES" dirty="0" smtClean="0">
                <a:latin typeface="Arial" pitchFamily="34" charset="0"/>
                <a:cs typeface="Arial" pitchFamily="34" charset="0"/>
              </a:rPr>
              <a:t>FFA (acrónimo del inglés </a:t>
            </a:r>
            <a:r>
              <a:rPr lang="es-ES" i="1" dirty="0" smtClean="0">
                <a:latin typeface="Arial" pitchFamily="34" charset="0"/>
                <a:cs typeface="Arial" pitchFamily="34" charset="0"/>
              </a:rPr>
              <a:t>"Free </a:t>
            </a:r>
            <a:r>
              <a:rPr lang="es-ES" i="1" dirty="0" err="1" smtClean="0">
                <a:latin typeface="Arial" pitchFamily="34" charset="0"/>
                <a:cs typeface="Arial" pitchFamily="34" charset="0"/>
              </a:rPr>
              <a:t>For</a:t>
            </a:r>
            <a:r>
              <a:rPr lang="es-ES" i="1" dirty="0" smtClean="0">
                <a:latin typeface="Arial" pitchFamily="34" charset="0"/>
                <a:cs typeface="Arial" pitchFamily="34" charset="0"/>
              </a:rPr>
              <a:t> </a:t>
            </a:r>
            <a:r>
              <a:rPr lang="es-ES" i="1" dirty="0" err="1" smtClean="0">
                <a:latin typeface="Arial" pitchFamily="34" charset="0"/>
                <a:cs typeface="Arial" pitchFamily="34" charset="0"/>
              </a:rPr>
              <a:t>All</a:t>
            </a:r>
            <a:r>
              <a:rPr lang="es-ES" i="1" dirty="0" smtClean="0">
                <a:latin typeface="Arial" pitchFamily="34" charset="0"/>
                <a:cs typeface="Arial" pitchFamily="34" charset="0"/>
              </a:rPr>
              <a:t>"</a:t>
            </a:r>
            <a:r>
              <a:rPr lang="es-ES" dirty="0" smtClean="0">
                <a:latin typeface="Arial" pitchFamily="34" charset="0"/>
                <a:cs typeface="Arial" pitchFamily="34" charset="0"/>
              </a:rPr>
              <a:t>), página de enlaces gratuitos para todos. </a:t>
            </a:r>
          </a:p>
        </p:txBody>
      </p:sp>
      <p:grpSp>
        <p:nvGrpSpPr>
          <p:cNvPr id="24579" name="3 Grupo"/>
          <p:cNvGrpSpPr>
            <a:grpSpLocks/>
          </p:cNvGrpSpPr>
          <p:nvPr/>
        </p:nvGrpSpPr>
        <p:grpSpPr bwMode="auto">
          <a:xfrm>
            <a:off x="0" y="2438400"/>
            <a:ext cx="8296275" cy="546100"/>
            <a:chOff x="0" y="231030"/>
            <a:chExt cx="8296350" cy="546447"/>
          </a:xfrm>
        </p:grpSpPr>
        <p:sp>
          <p:nvSpPr>
            <p:cNvPr id="5" name="4 Pentágono"/>
            <p:cNvSpPr/>
            <p:nvPr/>
          </p:nvSpPr>
          <p:spPr>
            <a:xfrm>
              <a:off x="0" y="231030"/>
              <a:ext cx="829635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4583"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FFA</a:t>
              </a:r>
              <a:r>
                <a:rPr lang="en-US" sz="2400" b="1">
                  <a:solidFill>
                    <a:schemeClr val="bg1"/>
                  </a:solidFill>
                  <a:cs typeface="Arial" pitchFamily="34" charset="0"/>
                </a:rPr>
                <a:t> – Enlaces gratuitos para todos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44556167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
          </p:nvPr>
        </p:nvSpPr>
        <p:spPr>
          <a:xfrm>
            <a:off x="301625" y="3124200"/>
            <a:ext cx="8504238" cy="3265487"/>
          </a:xfrm>
        </p:spPr>
        <p:txBody>
          <a:bodyPr/>
          <a:lstStyle/>
          <a:p>
            <a:pPr eaLnBrk="1" hangingPunct="1">
              <a:buFont typeface="Wingdings" pitchFamily="2" charset="2"/>
              <a:buChar char="v"/>
            </a:pPr>
            <a:r>
              <a:rPr lang="es-ES" dirty="0" smtClean="0">
                <a:latin typeface="Arial Narrow" pitchFamily="34" charset="0"/>
              </a:rPr>
              <a:t> </a:t>
            </a:r>
            <a:r>
              <a:rPr lang="es-ES" dirty="0" smtClean="0">
                <a:latin typeface="Arial" pitchFamily="34" charset="0"/>
                <a:cs typeface="Arial" pitchFamily="34" charset="0"/>
              </a:rPr>
              <a:t>Especializados en un sector concreto.</a:t>
            </a:r>
          </a:p>
          <a:p>
            <a:pPr eaLnBrk="1" hangingPunct="1">
              <a:buFont typeface="Wingdings" pitchFamily="2" charset="2"/>
              <a:buChar char="v"/>
            </a:pPr>
            <a:endParaRPr lang="es-ES" dirty="0" smtClean="0">
              <a:latin typeface="Arial" pitchFamily="34" charset="0"/>
              <a:cs typeface="Arial" pitchFamily="34" charset="0"/>
            </a:endParaRPr>
          </a:p>
          <a:p>
            <a:pPr eaLnBrk="1" hangingPunct="1">
              <a:buFont typeface="Wingdings" pitchFamily="2" charset="2"/>
              <a:buChar char="v"/>
            </a:pPr>
            <a:r>
              <a:rPr lang="es-ES" dirty="0" smtClean="0">
                <a:latin typeface="Arial" pitchFamily="34" charset="0"/>
                <a:cs typeface="Arial" pitchFamily="34" charset="0"/>
              </a:rPr>
              <a:t> Utilizan índices especializados, se accede la información de una manera más específica y fácil. </a:t>
            </a:r>
          </a:p>
          <a:p>
            <a:pPr eaLnBrk="1" hangingPunct="1">
              <a:buFont typeface="Wingdings" pitchFamily="2" charset="2"/>
              <a:buChar char="v"/>
            </a:pPr>
            <a:endParaRPr lang="es-ES" dirty="0" smtClean="0">
              <a:latin typeface="Arial" pitchFamily="34" charset="0"/>
              <a:cs typeface="Arial" pitchFamily="34" charset="0"/>
            </a:endParaRPr>
          </a:p>
          <a:p>
            <a:pPr eaLnBrk="1" hangingPunct="1">
              <a:buFont typeface="Wingdings" pitchFamily="2" charset="2"/>
              <a:buChar char="v"/>
            </a:pPr>
            <a:r>
              <a:rPr lang="es-ES" dirty="0" smtClean="0">
                <a:latin typeface="Arial" pitchFamily="34" charset="0"/>
                <a:cs typeface="Arial" pitchFamily="34" charset="0"/>
              </a:rPr>
              <a:t> Ejemplos de este tipo de buscadores son: </a:t>
            </a:r>
            <a:r>
              <a:rPr lang="es-ES" dirty="0" err="1" smtClean="0">
                <a:latin typeface="Arial" pitchFamily="34" charset="0"/>
                <a:cs typeface="Arial" pitchFamily="34" charset="0"/>
              </a:rPr>
              <a:t>Trovit</a:t>
            </a:r>
            <a:r>
              <a:rPr lang="es-ES" dirty="0" smtClean="0">
                <a:latin typeface="Arial" pitchFamily="34" charset="0"/>
                <a:cs typeface="Arial" pitchFamily="34" charset="0"/>
              </a:rPr>
              <a:t>, </a:t>
            </a:r>
            <a:r>
              <a:rPr lang="es-ES" dirty="0" err="1" smtClean="0">
                <a:latin typeface="Arial" pitchFamily="34" charset="0"/>
                <a:cs typeface="Arial" pitchFamily="34" charset="0"/>
              </a:rPr>
              <a:t>Nestoria</a:t>
            </a:r>
            <a:r>
              <a:rPr lang="es-ES" dirty="0" smtClean="0">
                <a:latin typeface="Arial" pitchFamily="34" charset="0"/>
                <a:cs typeface="Arial" pitchFamily="34" charset="0"/>
              </a:rPr>
              <a:t>.</a:t>
            </a:r>
          </a:p>
        </p:txBody>
      </p:sp>
      <p:grpSp>
        <p:nvGrpSpPr>
          <p:cNvPr id="25603" name="3 Grupo"/>
          <p:cNvGrpSpPr>
            <a:grpSpLocks/>
          </p:cNvGrpSpPr>
          <p:nvPr/>
        </p:nvGrpSpPr>
        <p:grpSpPr bwMode="auto">
          <a:xfrm>
            <a:off x="0" y="2133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5607"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BUSCADORES VERTICALES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892314934"/>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sz="quarter" idx="1"/>
          </p:nvPr>
        </p:nvSpPr>
        <p:spPr>
          <a:xfrm>
            <a:off x="301625" y="1527175"/>
            <a:ext cx="8504238" cy="4572000"/>
          </a:xfrm>
        </p:spPr>
        <p:txBody>
          <a:bodyPr/>
          <a:lstStyle/>
          <a:p>
            <a:pPr eaLnBrk="1" hangingPunct="1"/>
            <a:endParaRPr lang="es-ES" dirty="0" smtClean="0"/>
          </a:p>
          <a:p>
            <a:pPr eaLnBrk="1" hangingPunct="1"/>
            <a:endParaRPr lang="es-ES" dirty="0" smtClean="0"/>
          </a:p>
          <a:p>
            <a:pPr eaLnBrk="1" hangingPunct="1"/>
            <a:endParaRPr lang="es-ES" dirty="0" smtClean="0"/>
          </a:p>
          <a:p>
            <a:pPr eaLnBrk="1" hangingPunct="1"/>
            <a:endParaRPr lang="es-ES" dirty="0" smtClean="0"/>
          </a:p>
          <a:p>
            <a:pPr eaLnBrk="1" hangingPunct="1">
              <a:buFontTx/>
              <a:buNone/>
            </a:pPr>
            <a:r>
              <a:rPr lang="es-ES" dirty="0" smtClean="0"/>
              <a:t>1993              1994 …</a:t>
            </a:r>
          </a:p>
        </p:txBody>
      </p:sp>
      <p:sp>
        <p:nvSpPr>
          <p:cNvPr id="26627" name="Line 4"/>
          <p:cNvSpPr>
            <a:spLocks noChangeShapeType="1"/>
          </p:cNvSpPr>
          <p:nvPr/>
        </p:nvSpPr>
        <p:spPr bwMode="auto">
          <a:xfrm>
            <a:off x="468313" y="3644900"/>
            <a:ext cx="6840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AutoShape 8"/>
          <p:cNvSpPr>
            <a:spLocks noChangeArrowheads="1"/>
          </p:cNvSpPr>
          <p:nvPr/>
        </p:nvSpPr>
        <p:spPr bwMode="auto">
          <a:xfrm>
            <a:off x="395288" y="2565400"/>
            <a:ext cx="1584325" cy="792163"/>
          </a:xfrm>
          <a:prstGeom prst="wedgeRectCallout">
            <a:avLst>
              <a:gd name="adj1" fmla="val -18134"/>
              <a:gd name="adj2" fmla="val 71843"/>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s-ES"/>
              <a:t>"Wandex“el 1º</a:t>
            </a:r>
          </a:p>
          <a:p>
            <a:pPr algn="ctr">
              <a:spcBef>
                <a:spcPct val="20000"/>
              </a:spcBef>
            </a:pPr>
            <a:endParaRPr lang="es-ES"/>
          </a:p>
        </p:txBody>
      </p:sp>
      <p:sp>
        <p:nvSpPr>
          <p:cNvPr id="26629" name="AutoShape 13"/>
          <p:cNvSpPr>
            <a:spLocks noChangeArrowheads="1"/>
          </p:cNvSpPr>
          <p:nvPr/>
        </p:nvSpPr>
        <p:spPr bwMode="auto">
          <a:xfrm>
            <a:off x="2484438" y="2565400"/>
            <a:ext cx="2303462" cy="863600"/>
          </a:xfrm>
          <a:prstGeom prst="wedgeRectCallout">
            <a:avLst>
              <a:gd name="adj1" fmla="val -2931"/>
              <a:gd name="adj2" fmla="val 7169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lang="es-ES"/>
              <a:t>WebCra-wler, el 1º de texto completo. </a:t>
            </a:r>
          </a:p>
        </p:txBody>
      </p:sp>
      <p:sp>
        <p:nvSpPr>
          <p:cNvPr id="26630" name="Line 15"/>
          <p:cNvSpPr>
            <a:spLocks noChangeShapeType="1"/>
          </p:cNvSpPr>
          <p:nvPr/>
        </p:nvSpPr>
        <p:spPr bwMode="auto">
          <a:xfrm>
            <a:off x="3419475" y="3644900"/>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16"/>
          <p:cNvSpPr>
            <a:spLocks noChangeShapeType="1"/>
          </p:cNvSpPr>
          <p:nvPr/>
        </p:nvSpPr>
        <p:spPr bwMode="auto">
          <a:xfrm>
            <a:off x="755650" y="36449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AutoShape 18"/>
          <p:cNvSpPr>
            <a:spLocks noChangeArrowheads="1"/>
          </p:cNvSpPr>
          <p:nvPr/>
        </p:nvSpPr>
        <p:spPr bwMode="auto">
          <a:xfrm rot="10800000">
            <a:off x="2771775" y="4581525"/>
            <a:ext cx="863600" cy="647700"/>
          </a:xfrm>
          <a:prstGeom prst="wedgeRectCallout">
            <a:avLst>
              <a:gd name="adj1" fmla="val -47245"/>
              <a:gd name="adj2" fmla="val 7843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a:r>
              <a:rPr lang="es-ES"/>
              <a:t>Lycos</a:t>
            </a:r>
          </a:p>
        </p:txBody>
      </p:sp>
      <p:sp>
        <p:nvSpPr>
          <p:cNvPr id="26633" name="AutoShape 19"/>
          <p:cNvSpPr>
            <a:spLocks noChangeArrowheads="1"/>
          </p:cNvSpPr>
          <p:nvPr/>
        </p:nvSpPr>
        <p:spPr bwMode="auto">
          <a:xfrm>
            <a:off x="5219700" y="2276475"/>
            <a:ext cx="1873250" cy="1152525"/>
          </a:xfrm>
          <a:prstGeom prst="wedgeRectCallout">
            <a:avLst>
              <a:gd name="adj1" fmla="val -43727"/>
              <a:gd name="adj2" fmla="val 66255"/>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s-ES" dirty="0"/>
              <a:t>Excite, </a:t>
            </a:r>
            <a:r>
              <a:rPr lang="es-ES" dirty="0" err="1"/>
              <a:t>Infoseek</a:t>
            </a:r>
            <a:r>
              <a:rPr lang="es-ES" dirty="0"/>
              <a:t>, </a:t>
            </a:r>
            <a:r>
              <a:rPr lang="es-ES" dirty="0" err="1"/>
              <a:t>Inktomi</a:t>
            </a:r>
            <a:r>
              <a:rPr lang="es-ES" dirty="0"/>
              <a:t>, </a:t>
            </a:r>
            <a:r>
              <a:rPr lang="es-ES" dirty="0" err="1"/>
              <a:t>Northern</a:t>
            </a:r>
            <a:r>
              <a:rPr lang="es-ES" dirty="0"/>
              <a:t> Light y </a:t>
            </a:r>
            <a:r>
              <a:rPr lang="es-ES" dirty="0" err="1"/>
              <a:t>Altavista</a:t>
            </a:r>
            <a:endParaRPr lang="es-ES" dirty="0"/>
          </a:p>
        </p:txBody>
      </p:sp>
      <p:sp>
        <p:nvSpPr>
          <p:cNvPr id="26634" name="AutoShape 20"/>
          <p:cNvSpPr>
            <a:spLocks noChangeArrowheads="1"/>
          </p:cNvSpPr>
          <p:nvPr/>
        </p:nvSpPr>
        <p:spPr bwMode="auto">
          <a:xfrm rot="10800000">
            <a:off x="1116013" y="4437063"/>
            <a:ext cx="1368425" cy="1081087"/>
          </a:xfrm>
          <a:prstGeom prst="wedgeRectCallout">
            <a:avLst>
              <a:gd name="adj1" fmla="val 3130"/>
              <a:gd name="adj2" fmla="val 5455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r>
              <a:rPr lang="es-ES"/>
              <a:t>Aliweb </a:t>
            </a:r>
          </a:p>
          <a:p>
            <a:r>
              <a:rPr lang="es-ES"/>
              <a:t>Todavía</a:t>
            </a:r>
          </a:p>
          <a:p>
            <a:r>
              <a:rPr lang="es-ES"/>
              <a:t>funciona</a:t>
            </a:r>
          </a:p>
        </p:txBody>
      </p:sp>
      <p:sp>
        <p:nvSpPr>
          <p:cNvPr id="26635" name="Line 22"/>
          <p:cNvSpPr>
            <a:spLocks noChangeShapeType="1"/>
          </p:cNvSpPr>
          <p:nvPr/>
        </p:nvSpPr>
        <p:spPr bwMode="auto">
          <a:xfrm flipH="1" flipV="1">
            <a:off x="755650" y="3644900"/>
            <a:ext cx="863600" cy="865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636" name="12 Grupo"/>
          <p:cNvGrpSpPr>
            <a:grpSpLocks/>
          </p:cNvGrpSpPr>
          <p:nvPr/>
        </p:nvGrpSpPr>
        <p:grpSpPr bwMode="auto">
          <a:xfrm>
            <a:off x="0" y="1600200"/>
            <a:ext cx="8675688" cy="546100"/>
            <a:chOff x="0" y="231030"/>
            <a:chExt cx="8296350" cy="546447"/>
          </a:xfrm>
        </p:grpSpPr>
        <p:sp>
          <p:nvSpPr>
            <p:cNvPr id="14" name="13 Pentágono"/>
            <p:cNvSpPr/>
            <p:nvPr/>
          </p:nvSpPr>
          <p:spPr>
            <a:xfrm>
              <a:off x="0" y="231030"/>
              <a:ext cx="8296350"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6640" name="14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cs typeface="Arial" pitchFamily="34" charset="0"/>
                </a:rPr>
                <a:t>¿CUANDO Y COMO APARECEN LOS BUSCADORES?</a:t>
              </a:r>
              <a:endParaRPr lang="es-BO" sz="2400" dirty="0">
                <a:solidFill>
                  <a:schemeClr val="bg1"/>
                </a:solidFill>
              </a:endParaRPr>
            </a:p>
          </p:txBody>
        </p:sp>
      </p:grpSp>
      <p:sp>
        <p:nvSpPr>
          <p:cNvPr id="15" name="14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774600350"/>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1"/>
          </p:nvPr>
        </p:nvSpPr>
        <p:spPr>
          <a:xfrm>
            <a:off x="175540" y="2590800"/>
            <a:ext cx="8340725" cy="4154487"/>
          </a:xfrm>
        </p:spPr>
        <p:txBody>
          <a:bodyPr>
            <a:normAutofit/>
          </a:bodyPr>
          <a:lstStyle/>
          <a:p>
            <a:pPr marL="274320" indent="-274320" eaLnBrk="1" fontAlgn="auto" hangingPunct="1">
              <a:spcAft>
                <a:spcPts val="0"/>
              </a:spcAft>
              <a:buFont typeface="Wingdings" pitchFamily="2" charset="2"/>
              <a:buChar char="v"/>
              <a:defRPr/>
            </a:pPr>
            <a:r>
              <a:rPr lang="es-ES" dirty="0" smtClean="0">
                <a:latin typeface="Arial" pitchFamily="34" charset="0"/>
                <a:cs typeface="Arial" pitchFamily="34" charset="0"/>
              </a:rPr>
              <a:t>Divididos por contenido nos encontramos con algunos de:</a:t>
            </a:r>
          </a:p>
          <a:p>
            <a:pPr marL="548640" lvl="1" indent="-274320" eaLnBrk="1" fontAlgn="auto" hangingPunct="1">
              <a:spcAft>
                <a:spcPts val="0"/>
              </a:spcAft>
              <a:buFont typeface="Wingdings" pitchFamily="2" charset="2"/>
              <a:buChar char="§"/>
              <a:defRPr/>
            </a:pPr>
            <a:r>
              <a:rPr lang="es-ES" sz="2400" dirty="0" smtClean="0">
                <a:latin typeface="Arial" pitchFamily="34" charset="0"/>
                <a:cs typeface="Arial" pitchFamily="34" charset="0"/>
              </a:rPr>
              <a:t>EN LOS DE CARÁCTER GENERAL</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DuckDuckGo</a:t>
            </a:r>
            <a:endParaRPr lang="es-ES" sz="2400" dirty="0" smtClean="0">
              <a:latin typeface="Arial" pitchFamily="34" charset="0"/>
              <a:cs typeface="Arial" pitchFamily="34" charset="0"/>
            </a:endParaRP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Ask.com (antiguamente </a:t>
            </a:r>
            <a:r>
              <a:rPr lang="es-ES" sz="2400" i="1" dirty="0" smtClean="0">
                <a:latin typeface="Arial" pitchFamily="34" charset="0"/>
                <a:cs typeface="Arial" pitchFamily="34" charset="0"/>
              </a:rPr>
              <a:t>Ask Jeeves</a:t>
            </a:r>
            <a:r>
              <a:rPr lang="es-ES" sz="2400" dirty="0" smtClean="0">
                <a:latin typeface="Arial" pitchFamily="34" charset="0"/>
                <a:cs typeface="Arial" pitchFamily="34" charset="0"/>
              </a:rPr>
              <a:t>)</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Baidu</a:t>
            </a:r>
            <a:r>
              <a:rPr lang="es-ES" sz="2400" dirty="0" smtClean="0">
                <a:latin typeface="Arial" pitchFamily="34" charset="0"/>
                <a:cs typeface="Arial" pitchFamily="34" charset="0"/>
              </a:rPr>
              <a:t> (China)</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Bing (antiguamente </a:t>
            </a:r>
            <a:r>
              <a:rPr lang="es-ES" sz="2400" i="1" dirty="0" smtClean="0">
                <a:latin typeface="Arial" pitchFamily="34" charset="0"/>
                <a:cs typeface="Arial" pitchFamily="34" charset="0"/>
              </a:rPr>
              <a:t>Live </a:t>
            </a:r>
            <a:r>
              <a:rPr lang="es-ES" sz="2400" i="1" dirty="0" err="1" smtClean="0">
                <a:latin typeface="Arial" pitchFamily="34" charset="0"/>
                <a:cs typeface="Arial" pitchFamily="34" charset="0"/>
              </a:rPr>
              <a:t>Search</a:t>
            </a:r>
            <a:r>
              <a:rPr lang="es-ES" sz="2400" dirty="0" smtClean="0">
                <a:latin typeface="Arial" pitchFamily="34" charset="0"/>
                <a:cs typeface="Arial" pitchFamily="34" charset="0"/>
              </a:rPr>
              <a:t>)</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Google</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Virgilio.it (Italia)</a:t>
            </a:r>
          </a:p>
          <a:p>
            <a:pPr marL="822960" lvl="2" eaLnBrk="1" fontAlgn="auto" hangingPunct="1">
              <a:spcAft>
                <a:spcPts val="0"/>
              </a:spcAft>
              <a:buClr>
                <a:schemeClr val="accent3"/>
              </a:buClr>
              <a:buFont typeface="Wingdings" pitchFamily="2" charset="2"/>
              <a:buChar char="Ø"/>
              <a:defRPr/>
            </a:pP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Yahoo</a:t>
            </a: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Search</a:t>
            </a:r>
            <a:r>
              <a:rPr lang="es-ES" sz="2400" dirty="0" smtClean="0">
                <a:latin typeface="Arial" pitchFamily="34" charset="0"/>
                <a:cs typeface="Arial" pitchFamily="34" charset="0"/>
              </a:rPr>
              <a:t>!</a:t>
            </a:r>
          </a:p>
          <a:p>
            <a:pPr marL="822960" lvl="2" eaLnBrk="1" fontAlgn="auto" hangingPunct="1">
              <a:spcAft>
                <a:spcPts val="0"/>
              </a:spcAft>
              <a:buClr>
                <a:schemeClr val="accent3"/>
              </a:buClr>
              <a:buFontTx/>
              <a:buNone/>
              <a:defRPr/>
            </a:pPr>
            <a:endParaRPr lang="es-ES" sz="3200" dirty="0" smtClean="0">
              <a:latin typeface="Arial Narrow" pitchFamily="34" charset="0"/>
            </a:endParaRPr>
          </a:p>
        </p:txBody>
      </p:sp>
      <p:grpSp>
        <p:nvGrpSpPr>
          <p:cNvPr id="27651" name="3 Grupo"/>
          <p:cNvGrpSpPr>
            <a:grpSpLocks/>
          </p:cNvGrpSpPr>
          <p:nvPr/>
        </p:nvGrpSpPr>
        <p:grpSpPr bwMode="auto">
          <a:xfrm>
            <a:off x="0" y="1828800"/>
            <a:ext cx="8296275" cy="546100"/>
            <a:chOff x="0" y="231030"/>
            <a:chExt cx="8296350" cy="546447"/>
          </a:xfrm>
        </p:grpSpPr>
        <p:sp>
          <p:nvSpPr>
            <p:cNvPr id="5" name="4 Pentágono"/>
            <p:cNvSpPr/>
            <p:nvPr/>
          </p:nvSpPr>
          <p:spPr>
            <a:xfrm>
              <a:off x="0" y="231030"/>
              <a:ext cx="7308304"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7655"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ALGUNOS EJEMPLOS DE BUSCADORES</a:t>
              </a:r>
              <a:endParaRPr lang="es-BO" sz="2400">
                <a:solidFill>
                  <a:schemeClr val="bg1"/>
                </a:solidFill>
              </a:endParaRPr>
            </a:p>
          </p:txBody>
        </p:sp>
      </p:grpSp>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24032997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3 Grupo"/>
          <p:cNvGrpSpPr>
            <a:grpSpLocks/>
          </p:cNvGrpSpPr>
          <p:nvPr/>
        </p:nvGrpSpPr>
        <p:grpSpPr bwMode="auto">
          <a:xfrm>
            <a:off x="0" y="1752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8679" name="5 Rectángulo"/>
            <p:cNvSpPr>
              <a:spLocks noChangeArrowheads="1"/>
            </p:cNvSpPr>
            <p:nvPr/>
          </p:nvSpPr>
          <p:spPr bwMode="auto">
            <a:xfrm>
              <a:off x="395536" y="273422"/>
              <a:ext cx="790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cs typeface="Arial" pitchFamily="34" charset="0"/>
                </a:rPr>
                <a:t>GOOGLE</a:t>
              </a:r>
              <a:endParaRPr lang="es-BO" sz="2400">
                <a:solidFill>
                  <a:schemeClr val="bg1"/>
                </a:solidFill>
              </a:endParaRPr>
            </a:p>
          </p:txBody>
        </p:sp>
      </p:grpSp>
      <p:pic>
        <p:nvPicPr>
          <p:cNvPr id="2867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97" y="2590800"/>
            <a:ext cx="7288212" cy="403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3871143651"/>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3 Grupo"/>
          <p:cNvGrpSpPr>
            <a:grpSpLocks/>
          </p:cNvGrpSpPr>
          <p:nvPr/>
        </p:nvGrpSpPr>
        <p:grpSpPr bwMode="auto">
          <a:xfrm>
            <a:off x="-18197" y="1752600"/>
            <a:ext cx="8296275" cy="546100"/>
            <a:chOff x="0" y="231030"/>
            <a:chExt cx="8296350" cy="546447"/>
          </a:xfrm>
        </p:grpSpPr>
        <p:sp>
          <p:nvSpPr>
            <p:cNvPr id="5" name="4 Pentágono"/>
            <p:cNvSpPr/>
            <p:nvPr/>
          </p:nvSpPr>
          <p:spPr>
            <a:xfrm>
              <a:off x="0" y="231030"/>
              <a:ext cx="5472608"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29703"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DUCKDUCKGO</a:t>
              </a:r>
              <a:endParaRPr lang="es-BO" sz="2400" b="1">
                <a:solidFill>
                  <a:schemeClr val="bg1"/>
                </a:solidFill>
                <a:cs typeface="Arial" pitchFamily="34" charset="0"/>
              </a:endParaRPr>
            </a:p>
          </p:txBody>
        </p:sp>
      </p:grpSp>
      <p:pic>
        <p:nvPicPr>
          <p:cNvPr id="2969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2" y="2590800"/>
            <a:ext cx="7364413" cy="38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1143000" y="533400"/>
            <a:ext cx="6518066" cy="523220"/>
          </a:xfrm>
          <a:prstGeom prst="rect">
            <a:avLst/>
          </a:prstGeom>
        </p:spPr>
        <p:txBody>
          <a:bodyPr wrap="none">
            <a:spAutoFit/>
          </a:bodyPr>
          <a:lstStyle/>
          <a:p>
            <a:r>
              <a:rPr lang="es-ES_tradnl" sz="2800" b="1" dirty="0">
                <a:solidFill>
                  <a:schemeClr val="accent5">
                    <a:lumMod val="50000"/>
                  </a:schemeClr>
                </a:solidFill>
                <a:latin typeface="Arial" pitchFamily="34" charset="0"/>
                <a:cs typeface="Arial" pitchFamily="34" charset="0"/>
              </a:rPr>
              <a:t>TIPOS DE MOTORES DE BUSQUEDA</a:t>
            </a:r>
            <a:endParaRPr lang="en-US" sz="2800" dirty="0"/>
          </a:p>
        </p:txBody>
      </p:sp>
    </p:spTree>
    <p:extLst>
      <p:ext uri="{BB962C8B-B14F-4D97-AF65-F5344CB8AC3E}">
        <p14:creationId xmlns:p14="http://schemas.microsoft.com/office/powerpoint/2010/main" val="2040996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277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32771" name="1 Marcador de contenido"/>
          <p:cNvSpPr>
            <a:spLocks noGrp="1"/>
          </p:cNvSpPr>
          <p:nvPr>
            <p:ph idx="1"/>
          </p:nvPr>
        </p:nvSpPr>
        <p:spPr>
          <a:xfrm>
            <a:off x="533399" y="1527175"/>
            <a:ext cx="8272463" cy="4572000"/>
          </a:xfrm>
        </p:spPr>
        <p:txBody>
          <a:bodyPr/>
          <a:lstStyle/>
          <a:p>
            <a:pPr marL="0" indent="0" algn="just">
              <a:buFont typeface="Wingdings 2" pitchFamily="18" charset="2"/>
              <a:buNone/>
            </a:pPr>
            <a:r>
              <a:rPr lang="es-ES" b="1" dirty="0" smtClean="0">
                <a:latin typeface="Arial" pitchFamily="34" charset="0"/>
                <a:cs typeface="Arial" pitchFamily="34" charset="0"/>
              </a:rPr>
              <a:t>ALGORITMO DE PAGE RANK</a:t>
            </a:r>
          </a:p>
          <a:p>
            <a:pPr marL="0" indent="0" algn="just">
              <a:buFont typeface="Wingdings 2" pitchFamily="18" charset="2"/>
              <a:buNone/>
            </a:pPr>
            <a:endParaRPr lang="es-ES" dirty="0" smtClean="0">
              <a:latin typeface="Arial" pitchFamily="34" charset="0"/>
              <a:cs typeface="Arial" pitchFamily="34" charset="0"/>
            </a:endParaRPr>
          </a:p>
          <a:p>
            <a:pPr marL="0" indent="0" algn="just">
              <a:buFont typeface="Wingdings 2" pitchFamily="18" charset="2"/>
              <a:buNone/>
            </a:pPr>
            <a:r>
              <a:rPr lang="es-ES" dirty="0" smtClean="0">
                <a:latin typeface="Arial" pitchFamily="34" charset="0"/>
                <a:cs typeface="Arial" pitchFamily="34" charset="0"/>
              </a:rPr>
              <a:t>A continuación explicaremos brevemente el primero para luego abordar en profundidad el sistema Page Rank.</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74698181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700" b="1" dirty="0"/>
              <a:t>Partes de un motor de búsqueda</a:t>
            </a:r>
            <a:r>
              <a:rPr lang="es-ES" b="1" dirty="0"/>
              <a:t/>
            </a:r>
            <a:br>
              <a:rPr lang="es-ES" b="1" dirty="0"/>
            </a:br>
            <a:endParaRPr lang="en-US" dirty="0"/>
          </a:p>
        </p:txBody>
      </p:sp>
      <p:sp>
        <p:nvSpPr>
          <p:cNvPr id="3" name="2 Marcador de contenido"/>
          <p:cNvSpPr>
            <a:spLocks noGrp="1"/>
          </p:cNvSpPr>
          <p:nvPr>
            <p:ph idx="1"/>
          </p:nvPr>
        </p:nvSpPr>
        <p:spPr/>
        <p:txBody>
          <a:bodyPr>
            <a:normAutofit/>
          </a:bodyPr>
          <a:lstStyle/>
          <a:p>
            <a:r>
              <a:rPr lang="es-ES" dirty="0"/>
              <a:t>Robot (</a:t>
            </a:r>
            <a:r>
              <a:rPr lang="es-ES" i="1" dirty="0" err="1"/>
              <a:t>bot</a:t>
            </a:r>
            <a:r>
              <a:rPr lang="es-ES" dirty="0"/>
              <a:t>, </a:t>
            </a:r>
            <a:r>
              <a:rPr lang="es-ES" i="1" dirty="0"/>
              <a:t>spider</a:t>
            </a:r>
            <a:r>
              <a:rPr lang="es-ES" dirty="0"/>
              <a:t>, araña, </a:t>
            </a:r>
            <a:r>
              <a:rPr lang="es-ES" i="1" dirty="0" err="1"/>
              <a:t>crawler</a:t>
            </a:r>
            <a:r>
              <a:rPr lang="es-ES" dirty="0"/>
              <a:t>, reptador...):</a:t>
            </a:r>
          </a:p>
          <a:p>
            <a:endParaRPr lang="es-ES" dirty="0" smtClean="0"/>
          </a:p>
          <a:p>
            <a:r>
              <a:rPr lang="es-ES" dirty="0" smtClean="0"/>
              <a:t>Sistema </a:t>
            </a:r>
            <a:r>
              <a:rPr lang="es-ES" dirty="0"/>
              <a:t>de indización automática:</a:t>
            </a:r>
          </a:p>
          <a:p>
            <a:endParaRPr lang="es-ES" dirty="0" smtClean="0"/>
          </a:p>
          <a:p>
            <a:r>
              <a:rPr lang="es-ES" dirty="0" smtClean="0"/>
              <a:t>Sistema </a:t>
            </a:r>
            <a:r>
              <a:rPr lang="es-ES" dirty="0"/>
              <a:t>de </a:t>
            </a:r>
            <a:r>
              <a:rPr lang="es-ES" dirty="0" smtClean="0"/>
              <a:t>interrogación</a:t>
            </a:r>
          </a:p>
          <a:p>
            <a:endParaRPr lang="es-ES" dirty="0" smtClean="0"/>
          </a:p>
          <a:p>
            <a:r>
              <a:rPr lang="es-ES" dirty="0" smtClean="0"/>
              <a:t>Interfaz </a:t>
            </a:r>
            <a:r>
              <a:rPr lang="es-ES" dirty="0"/>
              <a:t>de búsqueda y recuperación:</a:t>
            </a:r>
          </a:p>
          <a:p>
            <a:pPr marL="114300" indent="0">
              <a:buNone/>
            </a:pPr>
            <a:endParaRPr lang="en-US" dirty="0"/>
          </a:p>
        </p:txBody>
      </p:sp>
    </p:spTree>
    <p:extLst>
      <p:ext uri="{BB962C8B-B14F-4D97-AF65-F5344CB8AC3E}">
        <p14:creationId xmlns:p14="http://schemas.microsoft.com/office/powerpoint/2010/main" val="128666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contenido"/>
          <p:cNvSpPr>
            <a:spLocks noGrp="1"/>
          </p:cNvSpPr>
          <p:nvPr>
            <p:ph idx="1"/>
          </p:nvPr>
        </p:nvSpPr>
        <p:spPr>
          <a:xfrm>
            <a:off x="515744" y="1219200"/>
            <a:ext cx="8272463" cy="4572000"/>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Test Based Ranking Systems:</a:t>
            </a:r>
            <a:endParaRPr lang="en-US" b="1" dirty="0">
              <a:latin typeface="Arial" pitchFamily="34" charset="0"/>
              <a:cs typeface="Arial" pitchFamily="34" charset="0"/>
            </a:endParaRPr>
          </a:p>
          <a:p>
            <a:pPr marL="0" indent="0" algn="just">
              <a:buFont typeface="Wingdings 2" pitchFamily="18" charset="2"/>
              <a:buNone/>
              <a:defRPr/>
            </a:pPr>
            <a:endParaRPr lang="es-ES"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Este tipo de motor selecciona aquellas páginas en  las que aparezca más veces la palabra buscada y   las ordena de forma decreciente.</a:t>
            </a:r>
            <a:endParaRPr lang="es-ES" b="1" dirty="0">
              <a:latin typeface="Arial" pitchFamily="34" charset="0"/>
              <a:cs typeface="Arial" pitchFamily="34" charset="0"/>
            </a:endParaRPr>
          </a:p>
          <a:p>
            <a:pPr algn="just">
              <a:buFont typeface="Wingdings" pitchFamily="2" charset="2"/>
              <a:buChar char="v"/>
              <a:defRPr/>
            </a:pPr>
            <a:r>
              <a:rPr lang="es-ES" dirty="0" smtClean="0">
                <a:latin typeface="Arial" pitchFamily="34" charset="0"/>
                <a:cs typeface="Arial" pitchFamily="34" charset="0"/>
              </a:rPr>
              <a:t> Se hace necesario un motor de búsqueda que de alguna manera filtre las páginas irrelevantes o no relacionadas para con la búsqueda y que solamente devuelva aquellas páginas que resultaran útiles y aportaran información. </a:t>
            </a:r>
            <a:endParaRPr lang="en-US" b="1" dirty="0" smtClean="0">
              <a:latin typeface="Arial" pitchFamily="34" charset="0"/>
              <a:cs typeface="Arial" pitchFamily="34" charset="0"/>
            </a:endParaRPr>
          </a:p>
        </p:txBody>
      </p:sp>
      <p:grpSp>
        <p:nvGrpSpPr>
          <p:cNvPr id="33795"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3799"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66916386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contenido"/>
          <p:cNvSpPr>
            <a:spLocks noGrp="1"/>
          </p:cNvSpPr>
          <p:nvPr>
            <p:ph idx="1"/>
          </p:nvPr>
        </p:nvSpPr>
        <p:spPr>
          <a:xfrm>
            <a:off x="427396" y="1268413"/>
            <a:ext cx="8256229" cy="5184775"/>
          </a:xfrm>
        </p:spPr>
        <p:txBody>
          <a:bodyPr>
            <a:normAutofit/>
          </a:bodyPr>
          <a:lstStyle/>
          <a:p>
            <a:pPr marL="0" indent="0">
              <a:buFont typeface="Wingdings 2" pitchFamily="18" charset="2"/>
              <a:buNone/>
              <a:defRPr/>
            </a:pPr>
            <a:r>
              <a:rPr lang="en-US" b="1" dirty="0" smtClean="0">
                <a:latin typeface="Arial" pitchFamily="34" charset="0"/>
                <a:cs typeface="Arial" pitchFamily="34" charset="0"/>
              </a:rPr>
              <a:t>Page Rank:</a:t>
            </a:r>
          </a:p>
          <a:p>
            <a:pPr>
              <a:buFont typeface="Wingdings" pitchFamily="2" charset="2"/>
              <a:buChar char="v"/>
              <a:defRPr/>
            </a:pPr>
            <a:endParaRPr lang="es-ES" dirty="0" smtClean="0">
              <a:latin typeface="Arial" pitchFamily="34" charset="0"/>
              <a:cs typeface="Arial" pitchFamily="34" charset="0"/>
            </a:endParaRPr>
          </a:p>
          <a:p>
            <a:pPr>
              <a:buFont typeface="Wingdings" pitchFamily="2" charset="2"/>
              <a:buChar char="v"/>
              <a:defRPr/>
            </a:pPr>
            <a:r>
              <a:rPr lang="es-ES" dirty="0" smtClean="0">
                <a:latin typeface="Arial" pitchFamily="34" charset="0"/>
                <a:cs typeface="Arial" pitchFamily="34" charset="0"/>
              </a:rPr>
              <a:t> Es uno de los algoritmos de búsqueda más populares e influyentes de la actualidad. Fue inventado por Larry Page y </a:t>
            </a:r>
            <a:r>
              <a:rPr lang="es-ES" dirty="0" err="1" smtClean="0">
                <a:latin typeface="Arial" pitchFamily="34" charset="0"/>
                <a:cs typeface="Arial" pitchFamily="34" charset="0"/>
              </a:rPr>
              <a:t>Sergey</a:t>
            </a:r>
            <a:r>
              <a:rPr lang="es-ES" dirty="0" smtClean="0">
                <a:latin typeface="Arial" pitchFamily="34" charset="0"/>
                <a:cs typeface="Arial" pitchFamily="34" charset="0"/>
              </a:rPr>
              <a:t> Brin y es el sello distintivo de Google desde 1998.</a:t>
            </a:r>
          </a:p>
          <a:p>
            <a:pPr>
              <a:buFont typeface="Wingdings" pitchFamily="2" charset="2"/>
              <a:buChar char="v"/>
              <a:defRPr/>
            </a:pPr>
            <a:r>
              <a:rPr lang="es-ES" dirty="0" smtClean="0">
                <a:latin typeface="Arial" pitchFamily="34" charset="0"/>
                <a:cs typeface="Arial" pitchFamily="34" charset="0"/>
              </a:rPr>
              <a:t> El algoritmo Page Rank se desprende de la idea de que se puede juzgar la importancia de una página web mirando las páginas que contienen un vínculo hacia la misma. </a:t>
            </a:r>
            <a:endParaRPr lang="en-US" dirty="0" smtClean="0">
              <a:latin typeface="Arial" pitchFamily="34" charset="0"/>
              <a:cs typeface="Arial" pitchFamily="34" charset="0"/>
            </a:endParaRPr>
          </a:p>
        </p:txBody>
      </p:sp>
      <p:grpSp>
        <p:nvGrpSpPr>
          <p:cNvPr id="34819" name="3 Grupo"/>
          <p:cNvGrpSpPr>
            <a:grpSpLocks/>
          </p:cNvGrpSpPr>
          <p:nvPr/>
        </p:nvGrpSpPr>
        <p:grpSpPr bwMode="auto">
          <a:xfrm>
            <a:off x="0" y="231775"/>
            <a:ext cx="8964613" cy="546100"/>
            <a:chOff x="0" y="231030"/>
            <a:chExt cx="8296350" cy="546447"/>
          </a:xfrm>
        </p:grpSpPr>
        <p:sp>
          <p:nvSpPr>
            <p:cNvPr id="4" name="3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4823"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1239770318"/>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2 Marcador de contenido"/>
          <p:cNvSpPr>
            <a:spLocks noGrp="1"/>
          </p:cNvSpPr>
          <p:nvPr>
            <p:ph idx="1"/>
          </p:nvPr>
        </p:nvSpPr>
        <p:spPr>
          <a:xfrm>
            <a:off x="427395" y="1527175"/>
            <a:ext cx="8183205"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Si se parte de una representación de la web mediante una red de grafos fuertemente conectados se podrá representar la web con una matriz estocástica. </a:t>
            </a:r>
          </a:p>
          <a:p>
            <a:pPr marL="0" indent="0">
              <a:buFont typeface="Wingdings 2" pitchFamily="18" charset="2"/>
              <a:buNone/>
            </a:pPr>
            <a:endParaRPr lang="en-US" dirty="0" smtClean="0">
              <a:latin typeface="Arial" pitchFamily="34" charset="0"/>
              <a:cs typeface="Arial" pitchFamily="34" charset="0"/>
            </a:endParaRPr>
          </a:p>
        </p:txBody>
      </p:sp>
      <p:grpSp>
        <p:nvGrpSpPr>
          <p:cNvPr id="35843"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5847"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3452742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6874"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368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2133600"/>
            <a:ext cx="7640637"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6 Rectángulo"/>
          <p:cNvSpPr>
            <a:spLocks noChangeArrowheads="1"/>
          </p:cNvSpPr>
          <p:nvPr/>
        </p:nvSpPr>
        <p:spPr bwMode="auto">
          <a:xfrm>
            <a:off x="308375" y="1295400"/>
            <a:ext cx="84502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sz="2700" dirty="0"/>
              <a:t>Una web con cuatro paginas mostrando sus enlaces salientes.</a:t>
            </a:r>
            <a:endParaRPr lang="en-US" sz="2700" dirty="0"/>
          </a:p>
        </p:txBody>
      </p:sp>
      <p:pic>
        <p:nvPicPr>
          <p:cNvPr id="368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343400"/>
            <a:ext cx="2371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7 Rectángulo"/>
          <p:cNvSpPr>
            <a:spLocks noChangeArrowheads="1"/>
          </p:cNvSpPr>
          <p:nvPr/>
        </p:nvSpPr>
        <p:spPr bwMode="auto">
          <a:xfrm>
            <a:off x="3275463" y="4365957"/>
            <a:ext cx="48069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700" dirty="0" err="1"/>
              <a:t>Grafo</a:t>
            </a:r>
            <a:r>
              <a:rPr lang="en-US" sz="2700" dirty="0"/>
              <a:t> </a:t>
            </a:r>
            <a:r>
              <a:rPr lang="es-BO" sz="2700" dirty="0"/>
              <a:t>dirigido</a:t>
            </a:r>
            <a:r>
              <a:rPr lang="en-US" sz="2700" dirty="0"/>
              <a:t> </a:t>
            </a:r>
            <a:r>
              <a:rPr lang="en-US" sz="2700" dirty="0" err="1"/>
              <a:t>correspondiente</a:t>
            </a:r>
            <a:r>
              <a:rPr lang="en-US" sz="2700" dirty="0"/>
              <a:t> a la web de la </a:t>
            </a:r>
            <a:r>
              <a:rPr lang="es-BO" sz="2700" dirty="0"/>
              <a:t>figura</a:t>
            </a:r>
          </a:p>
        </p:txBody>
      </p:sp>
    </p:spTree>
    <p:extLst>
      <p:ext uri="{BB962C8B-B14F-4D97-AF65-F5344CB8AC3E}">
        <p14:creationId xmlns:p14="http://schemas.microsoft.com/office/powerpoint/2010/main" val="9810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Marcador de contenido"/>
          <p:cNvSpPr>
            <a:spLocks noGrp="1"/>
          </p:cNvSpPr>
          <p:nvPr>
            <p:ph idx="1"/>
          </p:nvPr>
        </p:nvSpPr>
        <p:spPr>
          <a:xfrm>
            <a:off x="301625" y="1527175"/>
            <a:ext cx="8504238" cy="4572000"/>
          </a:xfrm>
        </p:spPr>
        <p:txBody>
          <a:bodyPr>
            <a:normAutofit/>
          </a:bodyPr>
          <a:lstStyle/>
          <a:p>
            <a:pPr marL="0" indent="0">
              <a:buFont typeface="Wingdings 2" pitchFamily="18" charset="2"/>
              <a:buNone/>
            </a:pPr>
            <a:r>
              <a:rPr lang="es-ES" dirty="0" smtClean="0">
                <a:latin typeface="Arial" pitchFamily="34" charset="0"/>
                <a:cs typeface="Arial" pitchFamily="34" charset="0"/>
              </a:rPr>
              <a:t>Esta estructura de enlaces entre las paginas se puede representar mediante un grafo dirigido. Dado un conjunto de n paginas web definimos su matriz de conectividad G como la matriz cuadrada de orden n cuyos elementos, denominados </a:t>
            </a:r>
            <a:r>
              <a:rPr lang="es-ES" dirty="0" err="1" smtClean="0">
                <a:latin typeface="Arial" pitchFamily="34" charset="0"/>
                <a:cs typeface="Arial" pitchFamily="34" charset="0"/>
              </a:rPr>
              <a:t>gij</a:t>
            </a:r>
            <a:r>
              <a:rPr lang="es-ES" dirty="0" smtClean="0">
                <a:latin typeface="Arial" pitchFamily="34" charset="0"/>
                <a:cs typeface="Arial" pitchFamily="34" charset="0"/>
              </a:rPr>
              <a:t> , 1 ≤ i, j ≤ n, valen 1 si hay enlace de la pagina j a la pagina i, con i = j, y 0 en otro caso. La matriz de conectividad correspondiente al grafo de la.</a:t>
            </a:r>
            <a:endParaRPr lang="en-US" dirty="0" smtClean="0">
              <a:latin typeface="Arial" pitchFamily="34" charset="0"/>
              <a:cs typeface="Arial" pitchFamily="34" charset="0"/>
            </a:endParaRPr>
          </a:p>
        </p:txBody>
      </p:sp>
      <p:grpSp>
        <p:nvGrpSpPr>
          <p:cNvPr id="37891"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37895"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Tree>
    <p:extLst>
      <p:ext uri="{BB962C8B-B14F-4D97-AF65-F5344CB8AC3E}">
        <p14:creationId xmlns:p14="http://schemas.microsoft.com/office/powerpoint/2010/main" val="2501245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08" y="990600"/>
            <a:ext cx="4086404"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427396" y="4495800"/>
            <a:ext cx="8309632" cy="1323439"/>
          </a:xfrm>
          <a:prstGeom prst="rect">
            <a:avLst/>
          </a:prstGeom>
        </p:spPr>
        <p:txBody>
          <a:bodyPr wrap="square">
            <a:spAutoFit/>
          </a:bodyPr>
          <a:lstStyle/>
          <a:p>
            <a:r>
              <a:rPr lang="es-ES" sz="2000" dirty="0" smtClean="0"/>
              <a:t>Se puede observar que el grafo se encuentra fuertemente conectado. Luego, en base al mismo,  se construye su matriz de adyacencia asociada. Recordar que por tratarse de un grafo fuertemente conectado dicha matriz es estocástica.</a:t>
            </a:r>
            <a:endParaRPr lang="en-US" sz="20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060" y="1140365"/>
            <a:ext cx="3731340" cy="244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726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4" name="3 Rectángulo"/>
          <p:cNvSpPr/>
          <p:nvPr/>
        </p:nvSpPr>
        <p:spPr>
          <a:xfrm>
            <a:off x="491178" y="1143000"/>
            <a:ext cx="7967022" cy="1200329"/>
          </a:xfrm>
          <a:prstGeom prst="rect">
            <a:avLst/>
          </a:prstGeom>
        </p:spPr>
        <p:txBody>
          <a:bodyPr wrap="square">
            <a:spAutoFit/>
          </a:bodyPr>
          <a:lstStyle/>
          <a:p>
            <a:r>
              <a:rPr lang="es-ES" sz="2400" dirty="0" smtClean="0"/>
              <a:t>Se supone que inicialmente la importancia está distribuida uniformemente entre las cuatro páginas, se define:</a:t>
            </a:r>
            <a:endParaRPr lang="en-US" sz="2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90799"/>
            <a:ext cx="3276600" cy="88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608321" y="3733800"/>
            <a:ext cx="7967022" cy="1569660"/>
          </a:xfrm>
          <a:prstGeom prst="rect">
            <a:avLst/>
          </a:prstGeom>
        </p:spPr>
        <p:txBody>
          <a:bodyPr wrap="square">
            <a:spAutoFit/>
          </a:bodyPr>
          <a:lstStyle/>
          <a:p>
            <a:r>
              <a:rPr lang="es-ES" sz="2400" dirty="0" smtClean="0"/>
              <a:t>Siendo v el vector de ranking inicial.</a:t>
            </a:r>
          </a:p>
          <a:p>
            <a:endParaRPr lang="es-ES" sz="2400" dirty="0"/>
          </a:p>
          <a:p>
            <a:r>
              <a:rPr lang="es-ES" sz="2400" dirty="0" smtClean="0"/>
              <a:t>Se multiplica la matriz P por el vector v para actualizar la importancia.</a:t>
            </a:r>
            <a:endParaRPr lang="en-US" sz="2400" dirty="0"/>
          </a:p>
        </p:txBody>
      </p:sp>
    </p:spTree>
    <p:extLst>
      <p:ext uri="{BB962C8B-B14F-4D97-AF65-F5344CB8AC3E}">
        <p14:creationId xmlns:p14="http://schemas.microsoft.com/office/powerpoint/2010/main" val="1884163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427396" y="1582341"/>
            <a:ext cx="8107004" cy="3785652"/>
          </a:xfrm>
          <a:prstGeom prst="rect">
            <a:avLst/>
          </a:prstGeom>
        </p:spPr>
        <p:txBody>
          <a:bodyPr wrap="square">
            <a:spAutoFit/>
          </a:bodyPr>
          <a:lstStyle/>
          <a:p>
            <a:r>
              <a:rPr lang="es-ES" sz="2400" dirty="0" smtClean="0"/>
              <a:t>Se obtiene entonces un nuevo vector de importancia		  . Se repite el proceso llegando a un nuevo vector de importancia actualizado con la forma 		            . Reiterando infinitamente este proceso, se converge al vector de importancia de equilibrio.  Lo que se busca con estos procesos de actualización es recrear el camino que recorrería un usuario de la web en su búsqueda, es decir, su desplazamiento entre las páginas. </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049194"/>
            <a:ext cx="1100919" cy="31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15336"/>
            <a:ext cx="25050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02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a:grpSpLocks/>
          </p:cNvGrpSpPr>
          <p:nvPr/>
        </p:nvGrpSpPr>
        <p:grpSpPr bwMode="auto">
          <a:xfrm>
            <a:off x="0" y="231775"/>
            <a:ext cx="8964613" cy="546100"/>
            <a:chOff x="0" y="231030"/>
            <a:chExt cx="8296350" cy="546447"/>
          </a:xfrm>
        </p:grpSpPr>
        <p:sp>
          <p:nvSpPr>
            <p:cNvPr id="5" name="4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6" name="5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a:solidFill>
                    <a:schemeClr val="bg1"/>
                  </a:solidFill>
                </a:rPr>
                <a:t>COMO FUNCIONA GOOGLE</a:t>
              </a:r>
            </a:p>
          </p:txBody>
        </p:sp>
      </p:grpSp>
      <p:sp>
        <p:nvSpPr>
          <p:cNvPr id="7" name="6 Rectángulo"/>
          <p:cNvSpPr/>
          <p:nvPr/>
        </p:nvSpPr>
        <p:spPr>
          <a:xfrm>
            <a:off x="337331" y="1726273"/>
            <a:ext cx="4288290" cy="461665"/>
          </a:xfrm>
          <a:prstGeom prst="rect">
            <a:avLst/>
          </a:prstGeom>
        </p:spPr>
        <p:txBody>
          <a:bodyPr wrap="none">
            <a:spAutoFit/>
          </a:bodyPr>
          <a:lstStyle/>
          <a:p>
            <a:r>
              <a:rPr lang="en-US" sz="2400" dirty="0" smtClean="0"/>
              <a:t>Para el </a:t>
            </a:r>
            <a:r>
              <a:rPr lang="en-US" sz="2400" dirty="0" err="1" smtClean="0"/>
              <a:t>ejemplo</a:t>
            </a:r>
            <a:r>
              <a:rPr lang="en-US" sz="2400" dirty="0" smtClean="0"/>
              <a:t> </a:t>
            </a:r>
            <a:r>
              <a:rPr lang="en-US" sz="2400" dirty="0" err="1" smtClean="0"/>
              <a:t>analizado</a:t>
            </a:r>
            <a:r>
              <a:rPr lang="en-US" sz="2400" dirty="0" smtClean="0"/>
              <a: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476" y="2286000"/>
            <a:ext cx="41719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409199" y="5336213"/>
            <a:ext cx="8325554" cy="830997"/>
          </a:xfrm>
          <a:prstGeom prst="rect">
            <a:avLst/>
          </a:prstGeom>
        </p:spPr>
        <p:txBody>
          <a:bodyPr wrap="square">
            <a:spAutoFit/>
          </a:bodyPr>
          <a:lstStyle/>
          <a:p>
            <a:r>
              <a:rPr lang="es-ES" sz="2400" dirty="0" smtClean="0"/>
              <a:t>Este es también un vector muy próximo en sus valores al vector de importancia de equilibrio</a:t>
            </a:r>
            <a:endParaRPr lang="en-US" sz="2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164" y="5792783"/>
            <a:ext cx="5238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73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42181" y="2057400"/>
            <a:ext cx="8082225" cy="3046988"/>
          </a:xfrm>
          <a:prstGeom prst="rect">
            <a:avLst/>
          </a:prstGeom>
        </p:spPr>
        <p:txBody>
          <a:bodyPr wrap="square">
            <a:spAutoFit/>
          </a:bodyPr>
          <a:lstStyle/>
          <a:p>
            <a:r>
              <a:rPr lang="es-ES" sz="2400" dirty="0" smtClean="0"/>
              <a:t>Si se interpreta el proceso de búsqueda web como un proceso de cadenas de </a:t>
            </a:r>
            <a:r>
              <a:rPr lang="es-ES" sz="2400" dirty="0" err="1" smtClean="0"/>
              <a:t>Markov</a:t>
            </a:r>
            <a:r>
              <a:rPr lang="es-ES" sz="2400" dirty="0" smtClean="0"/>
              <a:t>, considerando a P como la matriz de transición correspondiente al modelo de cuatro páginas web, se procede a calcular el vector punto fijo por cualquiera de los métodos conocidos y se observa que éste coincidirá con la aproximación al vector de importancia de equilibrio alcanzado anteriormente.</a:t>
            </a:r>
            <a:endParaRPr lang="en-US" sz="2400" dirty="0"/>
          </a:p>
        </p:txBody>
      </p:sp>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533259" y="5486400"/>
            <a:ext cx="2901179" cy="461665"/>
          </a:xfrm>
          <a:prstGeom prst="rect">
            <a:avLst/>
          </a:prstGeom>
        </p:spPr>
        <p:txBody>
          <a:bodyPr wrap="none">
            <a:spAutoFit/>
          </a:bodyPr>
          <a:lstStyle/>
          <a:p>
            <a:r>
              <a:rPr lang="en-US" sz="2400" dirty="0" smtClean="0"/>
              <a:t>Vector </a:t>
            </a:r>
            <a:r>
              <a:rPr lang="en-US" sz="2400" dirty="0" err="1" smtClean="0"/>
              <a:t>punto</a:t>
            </a:r>
            <a:r>
              <a:rPr lang="en-US" sz="2400" dirty="0" smtClean="0"/>
              <a:t> </a:t>
            </a:r>
            <a:r>
              <a:rPr lang="en-US" sz="2400" dirty="0" err="1" smtClean="0"/>
              <a:t>fijo</a:t>
            </a:r>
            <a:r>
              <a:rPr lang="en-US" sz="2400" dirty="0" smtClean="0"/>
              <a:t>:</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438" y="5524500"/>
            <a:ext cx="36671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61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ES" sz="2700" b="1" dirty="0"/>
              <a:t>Partes de un motor de búsqueda</a:t>
            </a:r>
            <a:endParaRPr lang="en-US" sz="2700" dirty="0"/>
          </a:p>
        </p:txBody>
      </p:sp>
      <p:sp>
        <p:nvSpPr>
          <p:cNvPr id="3" name="2 Marcador de contenido"/>
          <p:cNvSpPr>
            <a:spLocks noGrp="1"/>
          </p:cNvSpPr>
          <p:nvPr>
            <p:ph idx="1"/>
          </p:nvPr>
        </p:nvSpPr>
        <p:spPr/>
        <p:txBody>
          <a:bodyPr>
            <a:normAutofit fontScale="92500" lnSpcReduction="10000"/>
          </a:bodyPr>
          <a:lstStyle/>
          <a:p>
            <a:r>
              <a:rPr lang="es-ES" b="1" dirty="0"/>
              <a:t>Robot (</a:t>
            </a:r>
            <a:r>
              <a:rPr lang="es-ES" b="1" i="1" dirty="0" err="1"/>
              <a:t>bot</a:t>
            </a:r>
            <a:r>
              <a:rPr lang="es-ES" b="1" dirty="0"/>
              <a:t>, </a:t>
            </a:r>
            <a:r>
              <a:rPr lang="es-ES" b="1" i="1" dirty="0"/>
              <a:t>spider</a:t>
            </a:r>
            <a:r>
              <a:rPr lang="es-ES" b="1" dirty="0"/>
              <a:t>, araña, </a:t>
            </a:r>
            <a:r>
              <a:rPr lang="es-ES" b="1" i="1" dirty="0" err="1"/>
              <a:t>crawler</a:t>
            </a:r>
            <a:r>
              <a:rPr lang="es-ES" b="1" dirty="0"/>
              <a:t>, reptador...):</a:t>
            </a:r>
          </a:p>
          <a:p>
            <a:pPr lvl="1"/>
            <a:r>
              <a:rPr lang="es-ES" dirty="0"/>
              <a:t>Visita una página, la pasa al sistema de indización, sigue los enlaces presentes en la página y repite el proceso en las páginas enlazadas, en múltiples niveles de profundidad.</a:t>
            </a:r>
          </a:p>
          <a:p>
            <a:r>
              <a:rPr lang="es-ES" b="1" dirty="0" smtClean="0"/>
              <a:t>Sistema </a:t>
            </a:r>
            <a:r>
              <a:rPr lang="es-ES" b="1" dirty="0"/>
              <a:t>de indización automática:</a:t>
            </a:r>
          </a:p>
          <a:p>
            <a:pPr lvl="1"/>
            <a:r>
              <a:rPr lang="es-ES" dirty="0"/>
              <a:t>Indiza por palabras significativas las páginas encontradas por el robot, con lo que se genera la BD (también llamada índice o catálogo). Siempre se almacena el URL que remite a la ubicación de la página original, pero a veces, si el sitio web en cuestión lo permite, se almacena también una copia de cada página indizada: será una página </a:t>
            </a:r>
            <a:r>
              <a:rPr lang="es-ES" i="1" dirty="0" err="1"/>
              <a:t>cached</a:t>
            </a:r>
            <a:r>
              <a:rPr lang="es-ES" dirty="0"/>
              <a:t> (de </a:t>
            </a:r>
            <a:r>
              <a:rPr lang="es-ES" i="1" dirty="0"/>
              <a:t>cache</a:t>
            </a:r>
            <a:r>
              <a:rPr lang="es-ES" dirty="0"/>
              <a:t>, en referencia a la memoria de acceso rápido de un procesador), constituyendo una especie de instantánea de la página cuando fue visitada </a:t>
            </a:r>
            <a:r>
              <a:rPr lang="es-ES" dirty="0" err="1"/>
              <a:t>po</a:t>
            </a:r>
            <a:r>
              <a:rPr lang="es-ES" dirty="0"/>
              <a:t> el robot por última vez</a:t>
            </a:r>
            <a:r>
              <a:rPr lang="es-ES" dirty="0" smtClean="0"/>
              <a:t>.</a:t>
            </a:r>
            <a:endParaRPr lang="es-ES" dirty="0"/>
          </a:p>
        </p:txBody>
      </p:sp>
    </p:spTree>
    <p:extLst>
      <p:ext uri="{BB962C8B-B14F-4D97-AF65-F5344CB8AC3E}">
        <p14:creationId xmlns:p14="http://schemas.microsoft.com/office/powerpoint/2010/main" val="3693724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4 Grupo"/>
          <p:cNvGrpSpPr>
            <a:grpSpLocks/>
          </p:cNvGrpSpPr>
          <p:nvPr/>
        </p:nvGrpSpPr>
        <p:grpSpPr bwMode="auto">
          <a:xfrm>
            <a:off x="0" y="231775"/>
            <a:ext cx="8964613" cy="546100"/>
            <a:chOff x="0" y="231030"/>
            <a:chExt cx="8296350" cy="546447"/>
          </a:xfrm>
        </p:grpSpPr>
        <p:sp>
          <p:nvSpPr>
            <p:cNvPr id="6" name="5 Pentágono"/>
            <p:cNvSpPr/>
            <p:nvPr/>
          </p:nvSpPr>
          <p:spPr>
            <a:xfrm>
              <a:off x="0" y="231030"/>
              <a:ext cx="8100465" cy="546447"/>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en-US"/>
            </a:p>
          </p:txBody>
        </p:sp>
        <p:sp>
          <p:nvSpPr>
            <p:cNvPr id="7" name="6 Rectángulo"/>
            <p:cNvSpPr>
              <a:spLocks noChangeArrowheads="1"/>
            </p:cNvSpPr>
            <p:nvPr/>
          </p:nvSpPr>
          <p:spPr bwMode="auto">
            <a:xfrm>
              <a:off x="395536" y="273422"/>
              <a:ext cx="7900814" cy="46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BO" sz="2400" b="1" dirty="0">
                  <a:solidFill>
                    <a:schemeClr val="bg1"/>
                  </a:solidFill>
                </a:rPr>
                <a:t>COMO FUNCIONA GOOGLE</a:t>
              </a:r>
            </a:p>
          </p:txBody>
        </p:sp>
      </p:grpSp>
      <p:sp>
        <p:nvSpPr>
          <p:cNvPr id="8" name="7 Rectángulo"/>
          <p:cNvSpPr/>
          <p:nvPr/>
        </p:nvSpPr>
        <p:spPr>
          <a:xfrm>
            <a:off x="414075" y="1905000"/>
            <a:ext cx="8158184" cy="2308324"/>
          </a:xfrm>
          <a:prstGeom prst="rect">
            <a:avLst/>
          </a:prstGeom>
        </p:spPr>
        <p:txBody>
          <a:bodyPr wrap="square">
            <a:spAutoFit/>
          </a:bodyPr>
          <a:lstStyle/>
          <a:p>
            <a:r>
              <a:rPr lang="es-ES" sz="2400" dirty="0" smtClean="0"/>
              <a:t>Se comprueba entonces que el vector de importancia de equilibrio es el vector punto fijo asociado a la matriz de transición correspondiente con la red de páginas. Esto facilita los cálculos a la hora de buscar v* y así ordenar las páginas según su importancia.</a:t>
            </a:r>
            <a:endParaRPr lang="en-US" sz="2400" dirty="0"/>
          </a:p>
        </p:txBody>
      </p:sp>
      <p:sp>
        <p:nvSpPr>
          <p:cNvPr id="9" name="8 Rectángulo"/>
          <p:cNvSpPr/>
          <p:nvPr/>
        </p:nvSpPr>
        <p:spPr>
          <a:xfrm>
            <a:off x="375734" y="4419600"/>
            <a:ext cx="7924799" cy="2308324"/>
          </a:xfrm>
          <a:prstGeom prst="rect">
            <a:avLst/>
          </a:prstGeom>
        </p:spPr>
        <p:txBody>
          <a:bodyPr wrap="square">
            <a:spAutoFit/>
          </a:bodyPr>
          <a:lstStyle/>
          <a:p>
            <a:r>
              <a:rPr lang="es-ES" sz="2400" dirty="0" smtClean="0"/>
              <a:t>La interpretación del mismo nos indica que de acuerdo a este algoritmo la página A será la primera en el ranking por su relevancia a la búsqueda, seguida por la C. Quedando las páginas D y B en tercer y cuarto puesto respectivamente. </a:t>
            </a:r>
            <a:endParaRPr lang="en-US" sz="2400" dirty="0"/>
          </a:p>
        </p:txBody>
      </p:sp>
    </p:spTree>
    <p:extLst>
      <p:ext uri="{BB962C8B-B14F-4D97-AF65-F5344CB8AC3E}">
        <p14:creationId xmlns:p14="http://schemas.microsoft.com/office/powerpoint/2010/main" val="2937448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1000" y="1752600"/>
            <a:ext cx="8382000" cy="4953000"/>
          </a:xfrm>
        </p:spPr>
        <p:txBody>
          <a:bodyPr>
            <a:noAutofit/>
          </a:bodyPr>
          <a:lstStyle/>
          <a:p>
            <a:endParaRPr lang="es-ES" sz="2000" dirty="0"/>
          </a:p>
          <a:p>
            <a:r>
              <a:rPr lang="es-ES" sz="1400" dirty="0"/>
              <a:t>Fernández, H.. (2001). MOTORES DE BÚSQUEDA TIPOS DE BUSCADORES . Julio 2011, de Universidad Nacional Abierta Sitio web: </a:t>
            </a:r>
            <a:r>
              <a:rPr lang="es-ES" sz="1400" dirty="0">
                <a:hlinkClick r:id="rId2"/>
              </a:rPr>
              <a:t>http://</a:t>
            </a:r>
            <a:r>
              <a:rPr lang="es-ES" sz="1400" dirty="0" smtClean="0">
                <a:hlinkClick r:id="rId2"/>
              </a:rPr>
              <a:t>especializacion.una.edu.ve/Internet/paginas/Lecturas/Fernandez.pdf</a:t>
            </a:r>
            <a:endParaRPr lang="es-ES" sz="1400" dirty="0" smtClean="0"/>
          </a:p>
          <a:p>
            <a:endParaRPr lang="en-US" sz="1400" dirty="0"/>
          </a:p>
          <a:p>
            <a:r>
              <a:rPr lang="es-ES" sz="1400" dirty="0"/>
              <a:t>J. Tomás Nogales Flores Dpto. de Biblioteconomía y Documentación. (2011). Motores de búsqueda y </a:t>
            </a:r>
            <a:r>
              <a:rPr lang="es-ES" sz="1400" dirty="0" err="1"/>
              <a:t>metabuscadores</a:t>
            </a:r>
            <a:r>
              <a:rPr lang="es-ES" sz="1400" dirty="0"/>
              <a:t>. Agosto 2011, de Universidad Carlos III de Madrid Sitio web: </a:t>
            </a:r>
            <a:r>
              <a:rPr lang="es-ES" sz="1400" dirty="0">
                <a:hlinkClick r:id="rId3"/>
              </a:rPr>
              <a:t>http://www.bib.uc3m.es/~</a:t>
            </a:r>
            <a:r>
              <a:rPr lang="es-ES" sz="1400" dirty="0" smtClean="0">
                <a:hlinkClick r:id="rId3"/>
              </a:rPr>
              <a:t>nogales/doc/ti/ti-06.html</a:t>
            </a:r>
            <a:endParaRPr lang="es-ES" sz="1400" dirty="0" smtClean="0"/>
          </a:p>
          <a:p>
            <a:endParaRPr lang="es-ES" sz="1400" dirty="0" smtClean="0"/>
          </a:p>
          <a:p>
            <a:r>
              <a:rPr lang="es-ES" sz="1400" dirty="0"/>
              <a:t>JUAN MANUEL BARRIOLA Y MILENA DOTTA. (2015). ¿CÓMO FUNCIONA GOOGLE? EL ALGORITMO PAGERANK, DIAGRAMAS DE GRAFOS Y CADENAS DE MARKOV. 3 de junio de 2015, de Facultad de Ciencias Económicas. UBA Sitio web: </a:t>
            </a:r>
            <a:r>
              <a:rPr lang="es-ES" sz="1400" dirty="0">
                <a:hlinkClick r:id="rId4"/>
              </a:rPr>
              <a:t>http://</a:t>
            </a:r>
            <a:r>
              <a:rPr lang="es-ES" sz="1400" dirty="0" smtClean="0">
                <a:hlinkClick r:id="rId4"/>
              </a:rPr>
              <a:t>bibliotecadigital.econ.uba.ar/download/rimmage/rimmage_v3_n1_01.pdf</a:t>
            </a:r>
            <a:endParaRPr lang="es-ES" sz="1400" dirty="0" smtClean="0"/>
          </a:p>
          <a:p>
            <a:endParaRPr lang="es-ES" sz="2000" dirty="0"/>
          </a:p>
          <a:p>
            <a:pPr marL="114300" indent="0">
              <a:buNone/>
            </a:pPr>
            <a:endParaRPr lang="es-ES" sz="2000" dirty="0"/>
          </a:p>
        </p:txBody>
      </p:sp>
      <p:sp>
        <p:nvSpPr>
          <p:cNvPr id="4" name="1 Título"/>
          <p:cNvSpPr>
            <a:spLocks noGrp="1"/>
          </p:cNvSpPr>
          <p:nvPr>
            <p:ph type="title"/>
          </p:nvPr>
        </p:nvSpPr>
        <p:spPr/>
        <p:txBody>
          <a:bodyPr>
            <a:normAutofit/>
          </a:bodyPr>
          <a:lstStyle/>
          <a:p>
            <a:pPr algn="l"/>
            <a:r>
              <a:rPr lang="en-US" sz="2800" b="1" dirty="0" smtClean="0"/>
              <a:t>BIBLIOGRAFIA</a:t>
            </a:r>
            <a:endParaRPr lang="en-US" sz="2800" b="1" dirty="0"/>
          </a:p>
        </p:txBody>
      </p:sp>
    </p:spTree>
    <p:extLst>
      <p:ext uri="{BB962C8B-B14F-4D97-AF65-F5344CB8AC3E}">
        <p14:creationId xmlns:p14="http://schemas.microsoft.com/office/powerpoint/2010/main" val="381017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r>
              <a:rPr lang="es-ES" b="1" dirty="0"/>
              <a:t>Sistema de interrogación</a:t>
            </a:r>
          </a:p>
          <a:p>
            <a:pPr lvl="1"/>
            <a:r>
              <a:rPr lang="es-ES" dirty="0"/>
              <a:t>Incluye un lenguaje de consulta con una serie de procedimientos más o menos documentales para precisar las búsquedas.</a:t>
            </a:r>
          </a:p>
          <a:p>
            <a:pPr lvl="1"/>
            <a:r>
              <a:rPr lang="es-ES" dirty="0"/>
              <a:t>Los algoritmos utilizados en la recuperación y el propio lenguaje de consulta varían de unos motores a otros</a:t>
            </a:r>
            <a:r>
              <a:rPr lang="es-ES" dirty="0" smtClean="0"/>
              <a:t>.</a:t>
            </a:r>
          </a:p>
          <a:p>
            <a:r>
              <a:rPr lang="es-ES" b="1" dirty="0" smtClean="0"/>
              <a:t>Interfaz de búsqueda y recuperación:</a:t>
            </a:r>
          </a:p>
          <a:p>
            <a:pPr lvl="1"/>
            <a:r>
              <a:rPr lang="es-ES" dirty="0" smtClean="0"/>
              <a:t>Incluye </a:t>
            </a:r>
            <a:r>
              <a:rPr lang="es-ES" dirty="0"/>
              <a:t>los mecanismos que permiten la interacción entre el usuario y el sistema para realizar la búsqueda y mostrar los resultados. En general se usan formularios HTML para pedir los datos de la búsqueda al usuario y páginas web dinámicas (generadas ex profeso para el usuario) para mostrar los resultados.</a:t>
            </a:r>
          </a:p>
          <a:p>
            <a:pPr lvl="1"/>
            <a:r>
              <a:rPr lang="es-ES" dirty="0"/>
              <a:t>Una vez realizada la búsqueda, el motor devuelve una lista con los resultados encontrados, generalmente en un orden que intenta reflejar la relevancia de los documentos para el usuario. Los resultados de la búsqueda se presentan en lo que genéricamente se denomina </a:t>
            </a:r>
            <a:r>
              <a:rPr lang="es-ES" i="1" dirty="0" err="1"/>
              <a:t>Search</a:t>
            </a:r>
            <a:r>
              <a:rPr lang="es-ES" i="1" dirty="0"/>
              <a:t> </a:t>
            </a:r>
            <a:r>
              <a:rPr lang="es-ES" i="1" dirty="0" err="1"/>
              <a:t>Engine</a:t>
            </a:r>
            <a:r>
              <a:rPr lang="es-ES" i="1" dirty="0"/>
              <a:t> </a:t>
            </a:r>
            <a:r>
              <a:rPr lang="es-ES" i="1" dirty="0" err="1"/>
              <a:t>Results</a:t>
            </a:r>
            <a:r>
              <a:rPr lang="es-ES" i="1" dirty="0"/>
              <a:t> Page</a:t>
            </a:r>
            <a:r>
              <a:rPr lang="es-ES" dirty="0"/>
              <a:t> (SERP, página de resultados del motor de búsqueda).</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Partes de un motor de búsqueda</a:t>
            </a:r>
            <a:endParaRPr lang="en-US" sz="2700" dirty="0"/>
          </a:p>
        </p:txBody>
      </p:sp>
    </p:spTree>
    <p:extLst>
      <p:ext uri="{BB962C8B-B14F-4D97-AF65-F5344CB8AC3E}">
        <p14:creationId xmlns:p14="http://schemas.microsoft.com/office/powerpoint/2010/main" val="27822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endParaRPr lang="es-ES" b="1" dirty="0" smtClean="0"/>
          </a:p>
          <a:p>
            <a:r>
              <a:rPr lang="es-ES" b="1" dirty="0" smtClean="0"/>
              <a:t>Diferentes</a:t>
            </a:r>
            <a:r>
              <a:rPr lang="es-ES" dirty="0"/>
              <a:t> </a:t>
            </a:r>
            <a:endParaRPr lang="es-ES" dirty="0" smtClean="0"/>
          </a:p>
          <a:p>
            <a:pPr marL="114300" indent="0">
              <a:buNone/>
            </a:pPr>
            <a:endParaRPr lang="es-ES" dirty="0" smtClean="0"/>
          </a:p>
          <a:p>
            <a:r>
              <a:rPr lang="es-ES" b="1" dirty="0" smtClean="0"/>
              <a:t>Secretos</a:t>
            </a:r>
          </a:p>
          <a:p>
            <a:pPr marL="114300" indent="0">
              <a:buNone/>
            </a:pPr>
            <a:endParaRPr lang="es-ES" b="1" dirty="0" smtClean="0"/>
          </a:p>
          <a:p>
            <a:r>
              <a:rPr lang="es-ES" b="1" dirty="0" smtClean="0"/>
              <a:t>Variables</a:t>
            </a:r>
            <a:r>
              <a:rPr lang="es-ES" dirty="0"/>
              <a:t> </a:t>
            </a:r>
            <a:endParaRPr lang="es-ES" dirty="0" smtClean="0"/>
          </a:p>
          <a:p>
            <a:pPr marL="114300" indent="0">
              <a:buNone/>
            </a:pPr>
            <a:endParaRPr lang="es-ES" dirty="0"/>
          </a:p>
          <a:p>
            <a:r>
              <a:rPr lang="es-ES" b="1" dirty="0"/>
              <a:t>Basados </a:t>
            </a:r>
            <a:r>
              <a:rPr lang="es-ES" b="1" dirty="0" smtClean="0"/>
              <a:t>inicialmente</a:t>
            </a:r>
          </a:p>
          <a:p>
            <a:endParaRPr lang="es-ES" b="1" dirty="0" smtClean="0"/>
          </a:p>
          <a:p>
            <a:r>
              <a:rPr lang="es-ES" b="1" dirty="0" smtClean="0"/>
              <a:t>Basados </a:t>
            </a:r>
            <a:r>
              <a:rPr lang="es-ES" b="1" dirty="0"/>
              <a:t>actualmente</a:t>
            </a:r>
            <a:r>
              <a:rPr lang="es-ES" dirty="0"/>
              <a:t> </a:t>
            </a: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38046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marL="114300" indent="0">
              <a:buNone/>
            </a:pPr>
            <a:r>
              <a:rPr lang="es-ES" b="1" dirty="0"/>
              <a:t>Diferentes</a:t>
            </a:r>
            <a:r>
              <a:rPr lang="es-ES" dirty="0"/>
              <a:t> en cada motor, lo que determina que los primeros resultados obtenidos para una misma estrategia de búsqueda sean distintos de un motor a otro. </a:t>
            </a:r>
            <a:endParaRPr lang="es-ES" dirty="0" smtClean="0"/>
          </a:p>
          <a:p>
            <a:pPr marL="114300" indent="0">
              <a:buNone/>
            </a:pPr>
            <a:endParaRPr lang="es-ES" b="1" dirty="0" smtClean="0"/>
          </a:p>
          <a:p>
            <a:pPr marL="114300" indent="0">
              <a:buNone/>
            </a:pPr>
            <a:r>
              <a:rPr lang="es-ES" b="1" dirty="0" smtClean="0"/>
              <a:t>Secretos</a:t>
            </a:r>
            <a:r>
              <a:rPr lang="es-ES" dirty="0"/>
              <a:t>, </a:t>
            </a:r>
            <a:r>
              <a:rPr lang="es-ES" dirty="0" smtClean="0"/>
              <a:t>para proteger </a:t>
            </a:r>
            <a:r>
              <a:rPr lang="es-ES" dirty="0"/>
              <a:t>sus algoritmos frente a la competencia, ya que un motor será valorado mejor por un usuario si generalmente encuentra al comienzo de la lista los resultados potencialmente más útiles</a:t>
            </a:r>
          </a:p>
          <a:p>
            <a:r>
              <a:rPr lang="es-ES" dirty="0"/>
              <a:t>evitar que se compongan las páginas de manera que alcancen un alto grado de relevancia y se sitúen entre los primeros resultados. Suele hablarse de "posicionamiento web" para referirse a las actividades tendentes a situar un sitio o una página web entre los primeros resultados ofrecidos por un motor de búsqueda para un término o expresión de búsqueda dada.</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28919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b="1" dirty="0"/>
              <a:t>Variables</a:t>
            </a:r>
            <a:r>
              <a:rPr lang="es-ES" dirty="0"/>
              <a:t> con el tiempo, como resultado de un proceso continuo de mejora del rendimiento del motor</a:t>
            </a:r>
          </a:p>
          <a:p>
            <a:r>
              <a:rPr lang="es-ES" b="1" dirty="0"/>
              <a:t>Basados inicialmente</a:t>
            </a:r>
            <a:r>
              <a:rPr lang="es-ES" dirty="0"/>
              <a:t>, en general, en dos básicos:</a:t>
            </a:r>
          </a:p>
          <a:p>
            <a:pPr lvl="1"/>
            <a:r>
              <a:rPr lang="es-ES" dirty="0"/>
              <a:t>Posición del término: título, primeros párrafos de texto...</a:t>
            </a:r>
          </a:p>
          <a:p>
            <a:pPr lvl="1"/>
            <a:r>
              <a:rPr lang="es-ES" dirty="0"/>
              <a:t>Frecuencia de aparición en el </a:t>
            </a:r>
            <a:r>
              <a:rPr lang="es-ES" dirty="0" smtClean="0"/>
              <a:t>documento</a:t>
            </a:r>
            <a:endParaRPr lang="es-ES" dirty="0"/>
          </a:p>
          <a:p>
            <a:r>
              <a:rPr lang="es-ES" b="1" dirty="0"/>
              <a:t>Basados actualmente</a:t>
            </a:r>
            <a:r>
              <a:rPr lang="es-ES" dirty="0"/>
              <a:t> más bien en otros criterios adicionales, que dan mayor peso a determinadas páginas (mayor posibilidad de que aparezcan en las primeras posiciones de los resultados), </a:t>
            </a:r>
            <a:r>
              <a:rPr lang="es-ES" dirty="0" smtClean="0"/>
              <a:t>como número </a:t>
            </a:r>
            <a:r>
              <a:rPr lang="es-ES" dirty="0"/>
              <a:t>de enlaces que tienen como destino una página dada (Excite, Google..), y número de enlaces que tiene como destino las páginas que remiten a la página dada (Google)</a:t>
            </a:r>
          </a:p>
          <a:p>
            <a:pPr marL="114300" indent="0">
              <a:buNone/>
            </a:pP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173028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existencia de una reseña en el directorio (en los servicios híbridos que también disponen de un directorio)</a:t>
            </a:r>
          </a:p>
          <a:p>
            <a:r>
              <a:rPr lang="es-ES" dirty="0"/>
              <a:t>aparición del término en elementos &lt;meta&gt; de HTML (</a:t>
            </a:r>
            <a:r>
              <a:rPr lang="es-ES" dirty="0" err="1"/>
              <a:t>HotBot</a:t>
            </a:r>
            <a:r>
              <a:rPr lang="es-ES" dirty="0"/>
              <a:t>, </a:t>
            </a:r>
            <a:r>
              <a:rPr lang="es-ES" dirty="0" err="1"/>
              <a:t>Infoseek</a:t>
            </a:r>
            <a:r>
              <a:rPr lang="es-ES" dirty="0"/>
              <a:t>...)</a:t>
            </a:r>
          </a:p>
          <a:p>
            <a:r>
              <a:rPr lang="es-ES" dirty="0"/>
              <a:t>activación de un enlace de la lista de resultados por parte de otros usuarios que han hecho antes la misma búsqueda (probablemente Google...)</a:t>
            </a:r>
          </a:p>
          <a:p>
            <a:r>
              <a:rPr lang="es-ES" dirty="0"/>
              <a:t>sitio web de procedencia de la página (probablemente Google...)</a:t>
            </a:r>
            <a:endParaRPr lang="en-US" dirty="0"/>
          </a:p>
        </p:txBody>
      </p:sp>
      <p:sp>
        <p:nvSpPr>
          <p:cNvPr id="4" name="1 Título"/>
          <p:cNvSpPr>
            <a:spLocks noGrp="1"/>
          </p:cNvSpPr>
          <p:nvPr>
            <p:ph type="title"/>
          </p:nvPr>
        </p:nvSpPr>
        <p:spPr/>
        <p:txBody>
          <a:bodyPr>
            <a:normAutofit/>
          </a:bodyPr>
          <a:lstStyle/>
          <a:p>
            <a:pPr algn="l"/>
            <a:r>
              <a:rPr lang="es-ES" sz="2700" b="1" dirty="0"/>
              <a:t>Criterios para la ordenación de los resultados por relevancia</a:t>
            </a:r>
          </a:p>
        </p:txBody>
      </p:sp>
    </p:spTree>
    <p:extLst>
      <p:ext uri="{BB962C8B-B14F-4D97-AF65-F5344CB8AC3E}">
        <p14:creationId xmlns:p14="http://schemas.microsoft.com/office/powerpoint/2010/main" val="3705466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ticario">
  <a:themeElements>
    <a:clrScheme name="Boticario">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Boticario">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oticari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1523</TotalTime>
  <Words>2330</Words>
  <Application>Microsoft Office PowerPoint</Application>
  <PresentationFormat>Presentación en pantalla (4:3)</PresentationFormat>
  <Paragraphs>258</Paragraphs>
  <Slides>41</Slides>
  <Notes>9</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Boticario</vt:lpstr>
      <vt:lpstr>MOTORES DE BUSQUEDA</vt:lpstr>
      <vt:lpstr>Motores de búsqueda (Search Engines) en Internet </vt:lpstr>
      <vt:lpstr>Partes de un motor de búsqueda </vt:lpstr>
      <vt:lpstr>Partes de un motor de búsqueda</vt:lpstr>
      <vt:lpstr>Partes de un motor de búsqueda</vt:lpstr>
      <vt:lpstr>Criterios para la ordenación de los resultados por relevancia</vt:lpstr>
      <vt:lpstr>Criterios para la ordenación de los resultados por relevancia</vt:lpstr>
      <vt:lpstr>Criterios para la ordenación de los resultados por relevancia</vt:lpstr>
      <vt:lpstr>Criterios para la ordenación de los resultados por relevancia</vt:lpstr>
      <vt:lpstr>Algunos motores de búsqueda generalistas</vt:lpstr>
      <vt:lpstr>Algunos motores de búsqueda generalistas</vt:lpstr>
      <vt:lpstr>Presentación de PowerPoint</vt:lpstr>
      <vt:lpstr>Presentación de PowerPoint</vt:lpstr>
      <vt:lpstr> ¿QUÉ ES UN MOTOR DE BÚSQUEDA?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MOTORES DE BUSQUEDA</dc:title>
  <dc:creator>dany</dc:creator>
  <cp:lastModifiedBy>dany</cp:lastModifiedBy>
  <cp:revision>21</cp:revision>
  <dcterms:created xsi:type="dcterms:W3CDTF">2017-10-08T01:16:24Z</dcterms:created>
  <dcterms:modified xsi:type="dcterms:W3CDTF">2017-10-15T16:46:04Z</dcterms:modified>
</cp:coreProperties>
</file>