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7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sz="quarter" idx="1"/>
          </p:nvPr>
        </p:nvSpPr>
        <p:spPr>
          <a:xfrm>
            <a:off x="3884613" y="0"/>
            <a:ext cx="2971800" cy="465693"/>
          </a:xfrm>
          <a:prstGeom prst="rect">
            <a:avLst/>
          </a:prstGeom>
        </p:spPr>
        <p:txBody>
          <a:bodyPr vert="horz" lIns="91440" tIns="45720" rIns="91440" bIns="45720" rtlCol="0"/>
          <a:lstStyle>
            <a:lvl1pPr algn="r">
              <a:defRPr sz="1200"/>
            </a:lvl1pPr>
          </a:lstStyle>
          <a:p>
            <a:fld id="{F7DA7D6F-4005-4BDF-A58A-13113FA9B93D}" type="datetimeFigureOut">
              <a:rPr lang="en-US" smtClean="0"/>
              <a:t>10/9/2017</a:t>
            </a:fld>
            <a:endParaRPr lang="en-US"/>
          </a:p>
        </p:txBody>
      </p:sp>
      <p:sp>
        <p:nvSpPr>
          <p:cNvPr id="4" name="3 Marcador de pie de página"/>
          <p:cNvSpPr>
            <a:spLocks noGrp="1"/>
          </p:cNvSpPr>
          <p:nvPr>
            <p:ph type="ftr" sz="quarter" idx="2"/>
          </p:nvPr>
        </p:nvSpPr>
        <p:spPr>
          <a:xfrm>
            <a:off x="0" y="8846553"/>
            <a:ext cx="2971800" cy="465693"/>
          </a:xfrm>
          <a:prstGeom prst="rect">
            <a:avLst/>
          </a:prstGeom>
        </p:spPr>
        <p:txBody>
          <a:bodyPr vert="horz" lIns="91440" tIns="45720" rIns="91440" bIns="45720" rtlCol="0" anchor="b"/>
          <a:lstStyle>
            <a:lvl1pPr algn="l">
              <a:defRPr sz="1200"/>
            </a:lvl1pPr>
          </a:lstStyle>
          <a:p>
            <a:endParaRPr lang="en-US"/>
          </a:p>
        </p:txBody>
      </p:sp>
      <p:sp>
        <p:nvSpPr>
          <p:cNvPr id="5" name="4 Marcador de número de diapositiva"/>
          <p:cNvSpPr>
            <a:spLocks noGrp="1"/>
          </p:cNvSpPr>
          <p:nvPr>
            <p:ph type="sldNum" sz="quarter" idx="3"/>
          </p:nvPr>
        </p:nvSpPr>
        <p:spPr>
          <a:xfrm>
            <a:off x="3884613" y="8846553"/>
            <a:ext cx="2971800" cy="465693"/>
          </a:xfrm>
          <a:prstGeom prst="rect">
            <a:avLst/>
          </a:prstGeom>
        </p:spPr>
        <p:txBody>
          <a:bodyPr vert="horz" lIns="91440" tIns="45720" rIns="91440" bIns="45720" rtlCol="0" anchor="b"/>
          <a:lstStyle>
            <a:lvl1pPr algn="r">
              <a:defRPr sz="1200"/>
            </a:lvl1pPr>
          </a:lstStyle>
          <a:p>
            <a:fld id="{EE53F2F5-35A7-4C79-9613-C7769F235854}" type="slidenum">
              <a:rPr lang="en-US" smtClean="0"/>
              <a:t>‹Nº›</a:t>
            </a:fld>
            <a:endParaRPr lang="en-US"/>
          </a:p>
        </p:txBody>
      </p:sp>
    </p:spTree>
    <p:extLst>
      <p:ext uri="{BB962C8B-B14F-4D97-AF65-F5344CB8AC3E}">
        <p14:creationId xmlns:p14="http://schemas.microsoft.com/office/powerpoint/2010/main" val="65598586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28 Título"/>
          <p:cNvSpPr>
            <a:spLocks noGrp="1"/>
          </p:cNvSpPr>
          <p:nvPr>
            <p:ph type="ctrTitle"/>
          </p:nvPr>
        </p:nvSpPr>
        <p:spPr>
          <a:xfrm>
            <a:off x="381000" y="4853411"/>
            <a:ext cx="8458200" cy="1222375"/>
          </a:xfrm>
        </p:spPr>
        <p:txBody>
          <a:bodyPr anchor="t"/>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16" name="15 Marcador de fecha"/>
          <p:cNvSpPr>
            <a:spLocks noGrp="1"/>
          </p:cNvSpPr>
          <p:nvPr>
            <p:ph type="dt" sz="half" idx="10"/>
          </p:nvPr>
        </p:nvSpPr>
        <p:spPr/>
        <p:txBody>
          <a:bodyPr/>
          <a:lstStyle/>
          <a:p>
            <a:fld id="{1A062593-CC57-4187-A946-F403F5B40C95}" type="datetimeFigureOut">
              <a:rPr lang="en-US" smtClean="0"/>
              <a:t>10/8/2017</a:t>
            </a:fld>
            <a:endParaRPr lang="en-US"/>
          </a:p>
        </p:txBody>
      </p:sp>
      <p:sp>
        <p:nvSpPr>
          <p:cNvPr id="2" name="1 Marcador de pie de página"/>
          <p:cNvSpPr>
            <a:spLocks noGrp="1"/>
          </p:cNvSpPr>
          <p:nvPr>
            <p:ph type="ftr" sz="quarter" idx="11"/>
          </p:nvPr>
        </p:nvSpPr>
        <p:spPr/>
        <p:txBody>
          <a:bodyPr/>
          <a:lstStyle/>
          <a:p>
            <a:endParaRPr lang="en-US"/>
          </a:p>
        </p:txBody>
      </p:sp>
      <p:sp>
        <p:nvSpPr>
          <p:cNvPr id="15" name="14 Marcador de número de diapositiva"/>
          <p:cNvSpPr>
            <a:spLocks noGrp="1"/>
          </p:cNvSpPr>
          <p:nvPr>
            <p:ph type="sldNum" sz="quarter" idx="12"/>
          </p:nvPr>
        </p:nvSpPr>
        <p:spPr>
          <a:xfrm>
            <a:off x="8229600" y="6473952"/>
            <a:ext cx="758952" cy="246888"/>
          </a:xfrm>
        </p:spPr>
        <p:txBody>
          <a:bodyPr/>
          <a:lstStyle/>
          <a:p>
            <a:fld id="{05766B30-C279-4EE4-B321-0611508530A1}" type="slidenum">
              <a:rPr lang="en-US" smtClean="0"/>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A062593-CC57-4187-A946-F403F5B40C95}" type="datetimeFigureOut">
              <a:rPr lang="en-US" smtClean="0"/>
              <a:t>10/8/2017</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05766B30-C279-4EE4-B321-0611508530A1}" type="slidenum">
              <a:rPr lang="en-US" smtClean="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549276"/>
            <a:ext cx="18288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549276"/>
            <a:ext cx="62484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A062593-CC57-4187-A946-F403F5B40C95}" type="datetimeFigureOut">
              <a:rPr lang="en-US" smtClean="0"/>
              <a:t>10/8/2017</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05766B30-C279-4EE4-B321-0611508530A1}" type="slidenum">
              <a:rPr lang="en-US" smtClean="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2" name="2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27" name="26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Marcador de fecha"/>
          <p:cNvSpPr>
            <a:spLocks noGrp="1"/>
          </p:cNvSpPr>
          <p:nvPr>
            <p:ph type="dt" sz="half" idx="10"/>
          </p:nvPr>
        </p:nvSpPr>
        <p:spPr/>
        <p:txBody>
          <a:bodyPr/>
          <a:lstStyle/>
          <a:p>
            <a:fld id="{1A062593-CC57-4187-A946-F403F5B40C95}" type="datetimeFigureOut">
              <a:rPr lang="en-US" smtClean="0"/>
              <a:t>10/8/2017</a:t>
            </a:fld>
            <a:endParaRPr lang="en-US"/>
          </a:p>
        </p:txBody>
      </p:sp>
      <p:sp>
        <p:nvSpPr>
          <p:cNvPr id="19" name="18 Marcador de pie de página"/>
          <p:cNvSpPr>
            <a:spLocks noGrp="1"/>
          </p:cNvSpPr>
          <p:nvPr>
            <p:ph type="ftr" sz="quarter" idx="11"/>
          </p:nvPr>
        </p:nvSpPr>
        <p:spPr>
          <a:xfrm>
            <a:off x="3581400" y="76200"/>
            <a:ext cx="2895600" cy="288925"/>
          </a:xfrm>
        </p:spPr>
        <p:txBody>
          <a:bodyPr/>
          <a:lstStyle/>
          <a:p>
            <a:endParaRPr lang="en-US"/>
          </a:p>
        </p:txBody>
      </p:sp>
      <p:sp>
        <p:nvSpPr>
          <p:cNvPr id="16" name="15 Marcador de número de diapositiva"/>
          <p:cNvSpPr>
            <a:spLocks noGrp="1"/>
          </p:cNvSpPr>
          <p:nvPr>
            <p:ph type="sldNum" sz="quarter" idx="12"/>
          </p:nvPr>
        </p:nvSpPr>
        <p:spPr>
          <a:xfrm>
            <a:off x="8229600" y="6473952"/>
            <a:ext cx="758952" cy="246888"/>
          </a:xfrm>
        </p:spPr>
        <p:txBody>
          <a:bodyPr/>
          <a:lstStyle/>
          <a:p>
            <a:fld id="{05766B30-C279-4EE4-B321-0611508530A1}"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texto"/>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9" name="18 Marcador de fecha"/>
          <p:cNvSpPr>
            <a:spLocks noGrp="1"/>
          </p:cNvSpPr>
          <p:nvPr>
            <p:ph type="dt" sz="half" idx="10"/>
          </p:nvPr>
        </p:nvSpPr>
        <p:spPr/>
        <p:txBody>
          <a:bodyPr/>
          <a:lstStyle/>
          <a:p>
            <a:fld id="{1A062593-CC57-4187-A946-F403F5B40C95}" type="datetimeFigureOut">
              <a:rPr lang="en-US" smtClean="0"/>
              <a:t>10/8/2017</a:t>
            </a:fld>
            <a:endParaRPr lang="en-US"/>
          </a:p>
        </p:txBody>
      </p:sp>
      <p:sp>
        <p:nvSpPr>
          <p:cNvPr id="11" name="10 Marcador de pie de página"/>
          <p:cNvSpPr>
            <a:spLocks noGrp="1"/>
          </p:cNvSpPr>
          <p:nvPr>
            <p:ph type="ftr" sz="quarter" idx="11"/>
          </p:nvPr>
        </p:nvSpPr>
        <p:spPr/>
        <p:txBody>
          <a:bodyPr/>
          <a:lstStyle/>
          <a:p>
            <a:endParaRPr lang="en-US"/>
          </a:p>
        </p:txBody>
      </p:sp>
      <p:sp>
        <p:nvSpPr>
          <p:cNvPr id="16" name="15 Marcador de número de diapositiva"/>
          <p:cNvSpPr>
            <a:spLocks noGrp="1"/>
          </p:cNvSpPr>
          <p:nvPr>
            <p:ph type="sldNum" sz="quarter" idx="12"/>
          </p:nvPr>
        </p:nvSpPr>
        <p:spPr/>
        <p:txBody>
          <a:bodyPr/>
          <a:lstStyle/>
          <a:p>
            <a:fld id="{05766B30-C279-4EE4-B321-0611508530A1}" type="slidenum">
              <a:rPr lang="en-US" smtClean="0"/>
              <a:t>‹Nº›</a:t>
            </a:fld>
            <a:endParaRPr lang="en-US"/>
          </a:p>
        </p:txBody>
      </p:sp>
      <p:sp>
        <p:nvSpPr>
          <p:cNvPr id="8" name="7 Título"/>
          <p:cNvSpPr>
            <a:spLocks noGrp="1"/>
          </p:cNvSpPr>
          <p:nvPr>
            <p:ph type="title"/>
          </p:nvPr>
        </p:nvSpPr>
        <p:spPr>
          <a:xfrm>
            <a:off x="180475" y="2947085"/>
            <a:ext cx="8686800" cy="1184825"/>
          </a:xfrm>
        </p:spPr>
        <p:txBody>
          <a:bodyPr rtlCol="0" anchor="t"/>
          <a:lstStyle>
            <a:lvl1pPr algn="r">
              <a:defRPr/>
            </a:lvl1pPr>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0" name="19 Título"/>
          <p:cNvSpPr>
            <a:spLocks noGrp="1"/>
          </p:cNvSpPr>
          <p:nvPr>
            <p:ph type="title"/>
          </p:nvPr>
        </p:nvSpPr>
        <p:spPr>
          <a:xfrm>
            <a:off x="301752" y="457200"/>
            <a:ext cx="8686800" cy="841248"/>
          </a:xfrm>
        </p:spPr>
        <p:txBody>
          <a:bodyPr/>
          <a:lstStyle/>
          <a:p>
            <a:r>
              <a:rPr kumimoji="0" lang="es-ES" smtClean="0"/>
              <a:t>Haga clic para modificar el estilo de título del patrón</a:t>
            </a:r>
            <a:endParaRPr kumimoji="0" lang="en-US"/>
          </a:p>
        </p:txBody>
      </p:sp>
      <p:sp>
        <p:nvSpPr>
          <p:cNvPr id="14" name="13 Marcador de contenido"/>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0"/>
          </p:nvPr>
        </p:nvSpPr>
        <p:spPr/>
        <p:txBody>
          <a:bodyPr/>
          <a:lstStyle/>
          <a:p>
            <a:fld id="{1A062593-CC57-4187-A946-F403F5B40C95}" type="datetimeFigureOut">
              <a:rPr lang="en-US" smtClean="0"/>
              <a:t>10/8/2017</a:t>
            </a:fld>
            <a:endParaRPr lang="en-US"/>
          </a:p>
        </p:txBody>
      </p:sp>
      <p:sp>
        <p:nvSpPr>
          <p:cNvPr id="10" name="9 Marcador de pie de página"/>
          <p:cNvSpPr>
            <a:spLocks noGrp="1"/>
          </p:cNvSpPr>
          <p:nvPr>
            <p:ph type="ftr" sz="quarter" idx="11"/>
          </p:nvPr>
        </p:nvSpPr>
        <p:spPr/>
        <p:txBody>
          <a:bodyPr/>
          <a:lstStyle/>
          <a:p>
            <a:endParaRPr lang="en-US"/>
          </a:p>
        </p:txBody>
      </p:sp>
      <p:sp>
        <p:nvSpPr>
          <p:cNvPr id="31" name="30 Marcador de número de diapositiva"/>
          <p:cNvSpPr>
            <a:spLocks noGrp="1"/>
          </p:cNvSpPr>
          <p:nvPr>
            <p:ph type="sldNum" sz="quarter" idx="12"/>
          </p:nvPr>
        </p:nvSpPr>
        <p:spPr/>
        <p:txBody>
          <a:bodyPr/>
          <a:lstStyle/>
          <a:p>
            <a:fld id="{05766B30-C279-4EE4-B321-0611508530A1}" type="slidenum">
              <a:rPr lang="en-US" smtClean="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9" name="28 Título"/>
          <p:cNvSpPr>
            <a:spLocks noGrp="1"/>
          </p:cNvSpPr>
          <p:nvPr>
            <p:ph type="title"/>
          </p:nvPr>
        </p:nvSpPr>
        <p:spPr>
          <a:xfrm>
            <a:off x="304800" y="5410200"/>
            <a:ext cx="8610600" cy="882650"/>
          </a:xfrm>
        </p:spPr>
        <p:txBody>
          <a:bodyPr anchor="ctr"/>
          <a:lstStyle>
            <a:lvl1pPr>
              <a:defRPr/>
            </a:lvl1p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25" name="24 Marcador de texto"/>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8" name="27 Marcador de contenido"/>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Marcador de fecha"/>
          <p:cNvSpPr>
            <a:spLocks noGrp="1"/>
          </p:cNvSpPr>
          <p:nvPr>
            <p:ph type="dt" sz="half" idx="10"/>
          </p:nvPr>
        </p:nvSpPr>
        <p:spPr/>
        <p:txBody>
          <a:bodyPr/>
          <a:lstStyle/>
          <a:p>
            <a:fld id="{1A062593-CC57-4187-A946-F403F5B40C95}" type="datetimeFigureOut">
              <a:rPr lang="en-US" smtClean="0"/>
              <a:t>10/8/2017</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a:xfrm>
            <a:off x="8229600" y="6477000"/>
            <a:ext cx="762000" cy="246888"/>
          </a:xfrm>
        </p:spPr>
        <p:txBody>
          <a:bodyPr/>
          <a:lstStyle/>
          <a:p>
            <a:fld id="{05766B30-C279-4EE4-B321-0611508530A1}" type="slidenum">
              <a:rPr lang="en-US" smtClean="0"/>
              <a:t>‹Nº›</a:t>
            </a:fld>
            <a:endParaRPr lang="en-US"/>
          </a:p>
        </p:txBody>
      </p:sp>
      <p:sp>
        <p:nvSpPr>
          <p:cNvPr id="11" name="10 Conector recto"/>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0" name="29 Título"/>
          <p:cNvSpPr>
            <a:spLocks noGrp="1"/>
          </p:cNvSpPr>
          <p:nvPr>
            <p:ph type="title"/>
          </p:nvPr>
        </p:nvSpPr>
        <p:spPr>
          <a:xfrm>
            <a:off x="301752" y="457200"/>
            <a:ext cx="8686800" cy="841248"/>
          </a:xfrm>
        </p:spPr>
        <p:txBody>
          <a:bodyPr/>
          <a:lstStyle/>
          <a:p>
            <a:r>
              <a:rPr kumimoji="0" lang="es-ES" smtClean="0"/>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1A062593-CC57-4187-A946-F403F5B40C95}" type="datetimeFigureOut">
              <a:rPr lang="en-US" smtClean="0"/>
              <a:t>10/8/2017</a:t>
            </a:fld>
            <a:endParaRPr lang="en-US"/>
          </a:p>
        </p:txBody>
      </p:sp>
      <p:sp>
        <p:nvSpPr>
          <p:cNvPr id="21" name="20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05766B30-C279-4EE4-B321-0611508530A1}"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1A062593-CC57-4187-A946-F403F5B40C95}" type="datetimeFigureOut">
              <a:rPr lang="en-US" smtClean="0"/>
              <a:t>10/8/2017</a:t>
            </a:fld>
            <a:endParaRPr lang="en-US"/>
          </a:p>
        </p:txBody>
      </p:sp>
      <p:sp>
        <p:nvSpPr>
          <p:cNvPr id="24" name="23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05766B30-C279-4EE4-B321-0611508530A1}"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7 Conector recto"/>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Título"/>
          <p:cNvSpPr>
            <a:spLocks noGrp="1"/>
          </p:cNvSpPr>
          <p:nvPr>
            <p:ph type="title"/>
          </p:nvPr>
        </p:nvSpPr>
        <p:spPr>
          <a:xfrm>
            <a:off x="457200" y="5486400"/>
            <a:ext cx="8458200" cy="520700"/>
          </a:xfrm>
        </p:spPr>
        <p:txBody>
          <a:bodyPr anchor="ctr"/>
          <a:lstStyle>
            <a:lvl1pPr algn="l">
              <a:buNone/>
              <a:defRPr sz="2000" b="1"/>
            </a:lvl1pPr>
          </a:lstStyle>
          <a:p>
            <a:r>
              <a:rPr kumimoji="0" lang="es-ES" smtClean="0"/>
              <a:t>Haga clic para modificar el estilo de título del patrón</a:t>
            </a:r>
            <a:endParaRPr kumimoji="0" lang="en-US"/>
          </a:p>
        </p:txBody>
      </p:sp>
      <p:sp>
        <p:nvSpPr>
          <p:cNvPr id="26" name="25 Marcador de texto"/>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14" name="13 Marcador de contenido"/>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Marcador de fecha"/>
          <p:cNvSpPr>
            <a:spLocks noGrp="1"/>
          </p:cNvSpPr>
          <p:nvPr>
            <p:ph type="dt" sz="half" idx="10"/>
          </p:nvPr>
        </p:nvSpPr>
        <p:spPr/>
        <p:txBody>
          <a:bodyPr/>
          <a:lstStyle/>
          <a:p>
            <a:fld id="{1A062593-CC57-4187-A946-F403F5B40C95}" type="datetimeFigureOut">
              <a:rPr lang="en-US" smtClean="0"/>
              <a:t>10/8/2017</a:t>
            </a:fld>
            <a:endParaRPr lang="en-US"/>
          </a:p>
        </p:txBody>
      </p:sp>
      <p:sp>
        <p:nvSpPr>
          <p:cNvPr id="29" name="28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05766B30-C279-4EE4-B321-0611508530A1}" type="slidenum">
              <a:rPr lang="en-US" smtClean="0"/>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3" name="12 Marcador de posición de imagen"/>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s-ES" smtClean="0"/>
              <a:t>Haga clic en el icono para agregar una imagen</a:t>
            </a:r>
            <a:endParaRPr kumimoji="0" lang="en-US" dirty="0"/>
          </a:p>
        </p:txBody>
      </p:sp>
      <p:sp>
        <p:nvSpPr>
          <p:cNvPr id="7" name="6 Marcador de fecha"/>
          <p:cNvSpPr>
            <a:spLocks noGrp="1"/>
          </p:cNvSpPr>
          <p:nvPr>
            <p:ph type="dt" sz="half" idx="10"/>
          </p:nvPr>
        </p:nvSpPr>
        <p:spPr/>
        <p:txBody>
          <a:bodyPr/>
          <a:lstStyle/>
          <a:p>
            <a:fld id="{1A062593-CC57-4187-A946-F403F5B40C95}" type="datetimeFigureOut">
              <a:rPr lang="en-US" smtClean="0"/>
              <a:t>10/8/2017</a:t>
            </a:fld>
            <a:endParaRPr lang="en-US"/>
          </a:p>
        </p:txBody>
      </p:sp>
      <p:sp>
        <p:nvSpPr>
          <p:cNvPr id="5" name="4 Marcador de pie de página"/>
          <p:cNvSpPr>
            <a:spLocks noGrp="1"/>
          </p:cNvSpPr>
          <p:nvPr>
            <p:ph type="ftr" sz="quarter" idx="11"/>
          </p:nvPr>
        </p:nvSpPr>
        <p:spPr/>
        <p:txBody>
          <a:bodyPr/>
          <a:lstStyle/>
          <a:p>
            <a:endParaRPr lang="en-US"/>
          </a:p>
        </p:txBody>
      </p:sp>
      <p:sp>
        <p:nvSpPr>
          <p:cNvPr id="31" name="30 Marcador de número de diapositiva"/>
          <p:cNvSpPr>
            <a:spLocks noGrp="1"/>
          </p:cNvSpPr>
          <p:nvPr>
            <p:ph type="sldNum" sz="quarter" idx="12"/>
          </p:nvPr>
        </p:nvSpPr>
        <p:spPr/>
        <p:txBody>
          <a:bodyPr/>
          <a:lstStyle/>
          <a:p>
            <a:fld id="{05766B30-C279-4EE4-B321-0611508530A1}" type="slidenum">
              <a:rPr lang="en-US" smtClean="0"/>
              <a:t>‹Nº›</a:t>
            </a:fld>
            <a:endParaRPr lang="en-US"/>
          </a:p>
        </p:txBody>
      </p:sp>
      <p:sp>
        <p:nvSpPr>
          <p:cNvPr id="17" name="16 Título"/>
          <p:cNvSpPr>
            <a:spLocks noGrp="1"/>
          </p:cNvSpPr>
          <p:nvPr>
            <p:ph type="title"/>
          </p:nvPr>
        </p:nvSpPr>
        <p:spPr>
          <a:xfrm>
            <a:off x="381000" y="4993760"/>
            <a:ext cx="5867400" cy="522288"/>
          </a:xfrm>
        </p:spPr>
        <p:txBody>
          <a:bodyPr anchor="ctr"/>
          <a:lstStyle>
            <a:lvl1pPr algn="l">
              <a:buNone/>
              <a:defRPr sz="2000" b="1"/>
            </a:lvl1pPr>
          </a:lstStyle>
          <a:p>
            <a:r>
              <a:rPr kumimoji="0" lang="es-ES" smtClean="0"/>
              <a:t>Haga clic para modificar el estilo de título del patrón</a:t>
            </a:r>
            <a:endParaRPr kumimoji="0" lang="en-US"/>
          </a:p>
        </p:txBody>
      </p:sp>
      <p:sp>
        <p:nvSpPr>
          <p:cNvPr id="26" name="25 Marcador de texto"/>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Marcador de texto"/>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1" name="10 Marcador de fecha"/>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A062593-CC57-4187-A946-F403F5B40C95}" type="datetimeFigureOut">
              <a:rPr lang="en-US" smtClean="0"/>
              <a:t>10/8/2017</a:t>
            </a:fld>
            <a:endParaRPr lang="en-US"/>
          </a:p>
        </p:txBody>
      </p:sp>
      <p:sp>
        <p:nvSpPr>
          <p:cNvPr id="28" name="27 Marcador de pie de página"/>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4 Marcador de número de diapositiva"/>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5766B30-C279-4EE4-B321-0611508530A1}" type="slidenum">
              <a:rPr lang="en-US" smtClean="0"/>
              <a:t>‹Nº›</a:t>
            </a:fld>
            <a:endParaRPr lang="en-US"/>
          </a:p>
        </p:txBody>
      </p:sp>
      <p:sp>
        <p:nvSpPr>
          <p:cNvPr id="10" name="9 Marcador de título"/>
          <p:cNvSpPr>
            <a:spLocks noGrp="1"/>
          </p:cNvSpPr>
          <p:nvPr>
            <p:ph type="title"/>
          </p:nvPr>
        </p:nvSpPr>
        <p:spPr>
          <a:xfrm>
            <a:off x="304800" y="457200"/>
            <a:ext cx="8686800" cy="8382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9" name="8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Conector recto"/>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elastic/elasticsearch" TargetMode="External"/><Relationship Id="rId2" Type="http://schemas.openxmlformats.org/officeDocument/2006/relationships/hyperlink" Target="https://www.elastic.co/" TargetMode="External"/><Relationship Id="rId1" Type="http://schemas.openxmlformats.org/officeDocument/2006/relationships/slideLayout" Target="../slideLayouts/slideLayout2.xml"/><Relationship Id="rId5" Type="http://schemas.openxmlformats.org/officeDocument/2006/relationships/hyperlink" Target="https://github.com/spring-projects/spring-data-elasticsearch" TargetMode="External"/><Relationship Id="rId4" Type="http://schemas.openxmlformats.org/officeDocument/2006/relationships/hyperlink" Target="https://docs.spring.io/spring-data/elasticsearch/docs/current/referenc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US" dirty="0" smtClean="0"/>
              <a:t>ELASTICSEARCH SPRING DATA</a:t>
            </a:r>
            <a:endParaRPr lang="en-US" dirty="0"/>
          </a:p>
        </p:txBody>
      </p:sp>
      <p:sp>
        <p:nvSpPr>
          <p:cNvPr id="3" name="2 Subtítulo"/>
          <p:cNvSpPr>
            <a:spLocks noGrp="1"/>
          </p:cNvSpPr>
          <p:nvPr>
            <p:ph type="subTitle" idx="1"/>
          </p:nvPr>
        </p:nvSpPr>
        <p:spPr/>
        <p:txBody>
          <a:bodyPr/>
          <a:lstStyle/>
          <a:p>
            <a:r>
              <a:rPr lang="en-US" dirty="0" smtClean="0"/>
              <a:t>Gilmer Daniel Fernandez</a:t>
            </a:r>
            <a:endParaRPr lang="en-US" dirty="0"/>
          </a:p>
        </p:txBody>
      </p:sp>
      <p:pic>
        <p:nvPicPr>
          <p:cNvPr id="4" name="3 Imagen"/>
          <p:cNvPicPr/>
          <p:nvPr/>
        </p:nvPicPr>
        <p:blipFill>
          <a:blip r:embed="rId2"/>
          <a:srcRect/>
          <a:stretch>
            <a:fillRect/>
          </a:stretch>
        </p:blipFill>
        <p:spPr bwMode="auto">
          <a:xfrm>
            <a:off x="152400" y="228600"/>
            <a:ext cx="1688559" cy="16535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4 Imagen"/>
          <p:cNvPicPr/>
          <p:nvPr/>
        </p:nvPicPr>
        <p:blipFill>
          <a:blip r:embed="rId3"/>
          <a:srcRect/>
          <a:stretch>
            <a:fillRect/>
          </a:stretch>
        </p:blipFill>
        <p:spPr bwMode="auto">
          <a:xfrm>
            <a:off x="7543800" y="205716"/>
            <a:ext cx="1271827" cy="1676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20102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normAutofit fontScale="85000" lnSpcReduction="20000"/>
          </a:bodyPr>
          <a:lstStyle/>
          <a:p>
            <a:pPr marL="0" indent="0">
              <a:buNone/>
            </a:pPr>
            <a:r>
              <a:rPr lang="es-ES" b="1" dirty="0" smtClean="0"/>
              <a:t>SHARDS Y REPLICAS</a:t>
            </a:r>
          </a:p>
          <a:p>
            <a:pPr lvl="0"/>
            <a:r>
              <a:rPr lang="es-ES" sz="2400" dirty="0" smtClean="0"/>
              <a:t>Permite </a:t>
            </a:r>
            <a:r>
              <a:rPr lang="es-ES" sz="2400" dirty="0"/>
              <a:t>dividir / escalar horizontalmente el volumen de su </a:t>
            </a:r>
            <a:r>
              <a:rPr lang="es-ES" sz="2400" dirty="0" smtClean="0"/>
              <a:t>contenido</a:t>
            </a:r>
            <a:endParaRPr lang="es-ES" sz="2400" dirty="0"/>
          </a:p>
          <a:p>
            <a:pPr lvl="0"/>
            <a:r>
              <a:rPr lang="es-ES" sz="2400" dirty="0" smtClean="0"/>
              <a:t>Permite </a:t>
            </a:r>
            <a:r>
              <a:rPr lang="es-ES" sz="2400" dirty="0"/>
              <a:t>distribuir y paralelizar operaciones a través de fragmentos (potencialmente en nodos múltiples), aumentando así el </a:t>
            </a:r>
            <a:r>
              <a:rPr lang="es-ES" sz="2400" dirty="0" smtClean="0"/>
              <a:t>rendimiento</a:t>
            </a:r>
            <a:endParaRPr lang="es-ES" sz="2400" dirty="0"/>
          </a:p>
          <a:p>
            <a:pPr lvl="0"/>
            <a:r>
              <a:rPr lang="es-ES" sz="2400" dirty="0"/>
              <a:t>La mecánica de cómo se distribuye un fragmento y también cómo sus documentos se agregan de nuevo a las solicitudes de búsqueda son completamente gestionadas por Elasticsearch y son transparentes para usted como el usuario</a:t>
            </a:r>
            <a:r>
              <a:rPr lang="es-ES" sz="2400" dirty="0" smtClean="0"/>
              <a:t>.</a:t>
            </a:r>
            <a:endParaRPr lang="es-ES" sz="2400" dirty="0"/>
          </a:p>
          <a:p>
            <a:pPr lvl="0"/>
            <a:r>
              <a:rPr lang="es-ES" sz="2400" dirty="0"/>
              <a:t>En un entorno de red / nube donde se pueden esperar fallos en cualquier momento, es muy útil y altamente recomendado tener un mecanismo de conmutación por error en caso de que un fragmento / nodo de alguna manera se desconecte o desaparezca por cualquier razón. Con este fin, Elasticsearch le permite hacer una o más copias de los fragmentos de su índice en lo que se denominan fragmentos de réplica o réplicas para abreviar.</a:t>
            </a:r>
            <a:endParaRPr lang="en-US" sz="2400" dirty="0"/>
          </a:p>
        </p:txBody>
      </p:sp>
    </p:spTree>
    <p:extLst>
      <p:ext uri="{BB962C8B-B14F-4D97-AF65-F5344CB8AC3E}">
        <p14:creationId xmlns:p14="http://schemas.microsoft.com/office/powerpoint/2010/main" val="359717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normAutofit fontScale="92500" lnSpcReduction="10000"/>
          </a:bodyPr>
          <a:lstStyle/>
          <a:p>
            <a:pPr marL="0" indent="0">
              <a:buNone/>
            </a:pPr>
            <a:r>
              <a:rPr lang="es-ES" b="1" dirty="0" smtClean="0"/>
              <a:t>SHARDS Y REPLICAS</a:t>
            </a:r>
          </a:p>
          <a:p>
            <a:pPr lvl="0"/>
            <a:r>
              <a:rPr lang="es-ES" sz="2400" dirty="0" smtClean="0"/>
              <a:t>Proporciona </a:t>
            </a:r>
            <a:r>
              <a:rPr lang="es-ES" sz="2400" dirty="0"/>
              <a:t>alta disponibilidad en caso de fallo de un fragmento / nodo. Por esta razón, es importante tener en cuenta que un fragmento de réplica nunca se asigna en el mismo nodo que el fragmento original / primario del que se copió</a:t>
            </a:r>
            <a:r>
              <a:rPr lang="es-ES" sz="2400" dirty="0" smtClean="0"/>
              <a:t>.</a:t>
            </a:r>
            <a:endParaRPr lang="es-ES" sz="2400" dirty="0"/>
          </a:p>
          <a:p>
            <a:pPr lvl="0"/>
            <a:r>
              <a:rPr lang="es-ES" sz="2400" dirty="0" smtClean="0"/>
              <a:t>Permite </a:t>
            </a:r>
            <a:r>
              <a:rPr lang="es-ES" sz="2400" dirty="0"/>
              <a:t>ampliar el volumen / rendimiento de búsqueda, ya que se pueden ejecutar búsquedas en todas las réplicas en paralelo.</a:t>
            </a:r>
          </a:p>
          <a:p>
            <a:pPr lvl="0"/>
            <a:r>
              <a:rPr lang="es-ES" sz="2400" dirty="0"/>
              <a:t>En resumen, cada índice puede dividirse en múltiples fragmentos. Un índice también se puede replicar cero (sin réplicas) o más veces. Una vez replicado, cada índice tendrá fragmentos primarios (los fragmentos originales que se replicaron) y fragmentos de réplica (las copias de los fragmentos primarios). </a:t>
            </a:r>
            <a:endParaRPr lang="en-US" sz="2400" dirty="0"/>
          </a:p>
        </p:txBody>
      </p:sp>
    </p:spTree>
    <p:extLst>
      <p:ext uri="{BB962C8B-B14F-4D97-AF65-F5344CB8AC3E}">
        <p14:creationId xmlns:p14="http://schemas.microsoft.com/office/powerpoint/2010/main" val="4237569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REFERENCIAS</a:t>
            </a:r>
            <a:endParaRPr lang="en-US" dirty="0"/>
          </a:p>
        </p:txBody>
      </p:sp>
      <p:sp>
        <p:nvSpPr>
          <p:cNvPr id="3" name="2 Marcador de contenido"/>
          <p:cNvSpPr>
            <a:spLocks noGrp="1"/>
          </p:cNvSpPr>
          <p:nvPr>
            <p:ph idx="1"/>
          </p:nvPr>
        </p:nvSpPr>
        <p:spPr/>
        <p:txBody>
          <a:bodyPr>
            <a:normAutofit fontScale="77500" lnSpcReduction="20000"/>
          </a:bodyPr>
          <a:lstStyle/>
          <a:p>
            <a:r>
              <a:rPr lang="en-US" dirty="0"/>
              <a:t>Elasticsearch. (2011). ElasticSearch </a:t>
            </a:r>
            <a:r>
              <a:rPr lang="en-US" dirty="0" err="1"/>
              <a:t>documentacion</a:t>
            </a:r>
            <a:r>
              <a:rPr lang="en-US" dirty="0"/>
              <a:t>. Julio 2011, de ElasticSearch </a:t>
            </a:r>
            <a:r>
              <a:rPr lang="en-US" dirty="0" err="1"/>
              <a:t>Sitio</a:t>
            </a:r>
            <a:r>
              <a:rPr lang="en-US" dirty="0"/>
              <a:t> web: </a:t>
            </a:r>
            <a:r>
              <a:rPr lang="en-US" dirty="0">
                <a:hlinkClick r:id="rId2"/>
              </a:rPr>
              <a:t>https://</a:t>
            </a:r>
            <a:r>
              <a:rPr lang="en-US" dirty="0" smtClean="0">
                <a:hlinkClick r:id="rId2"/>
              </a:rPr>
              <a:t>www.elastic.co</a:t>
            </a:r>
            <a:endParaRPr lang="en-US" dirty="0"/>
          </a:p>
          <a:p>
            <a:r>
              <a:rPr lang="en-US" dirty="0"/>
              <a:t>Elasticsearch. (2016). A Distributed </a:t>
            </a:r>
            <a:r>
              <a:rPr lang="en-US" dirty="0" err="1"/>
              <a:t>RESTful</a:t>
            </a:r>
            <a:r>
              <a:rPr lang="en-US" dirty="0"/>
              <a:t> Search Engine. Julio 2016, de ElasticSearch </a:t>
            </a:r>
            <a:r>
              <a:rPr lang="en-US" dirty="0" err="1"/>
              <a:t>Sitio</a:t>
            </a:r>
            <a:r>
              <a:rPr lang="en-US" dirty="0"/>
              <a:t> web: </a:t>
            </a:r>
            <a:r>
              <a:rPr lang="en-US" dirty="0">
                <a:hlinkClick r:id="rId3"/>
              </a:rPr>
              <a:t>https://</a:t>
            </a:r>
            <a:r>
              <a:rPr lang="en-US" dirty="0" smtClean="0">
                <a:hlinkClick r:id="rId3"/>
              </a:rPr>
              <a:t>github.com/elastic/elasticsearch</a:t>
            </a:r>
            <a:endParaRPr lang="en-US" dirty="0" smtClean="0"/>
          </a:p>
          <a:p>
            <a:r>
              <a:rPr lang="en-US" dirty="0"/>
              <a:t>ElasticSearch. (2015). Spring Data Elasticsearch. </a:t>
            </a:r>
            <a:r>
              <a:rPr lang="en-US" dirty="0" err="1"/>
              <a:t>Junio</a:t>
            </a:r>
            <a:r>
              <a:rPr lang="en-US" dirty="0"/>
              <a:t> 2015, de Elasticsearch </a:t>
            </a:r>
            <a:r>
              <a:rPr lang="en-US" dirty="0" err="1"/>
              <a:t>Sitio</a:t>
            </a:r>
            <a:r>
              <a:rPr lang="en-US" dirty="0"/>
              <a:t> web: </a:t>
            </a:r>
            <a:r>
              <a:rPr lang="en-US" dirty="0">
                <a:hlinkClick r:id="rId4"/>
              </a:rPr>
              <a:t>https://docs.spring.io/spring-data/elasticsearch/docs/current/reference/html</a:t>
            </a:r>
            <a:r>
              <a:rPr lang="en-US" dirty="0" smtClean="0">
                <a:hlinkClick r:id="rId4"/>
              </a:rPr>
              <a:t>/</a:t>
            </a:r>
            <a:endParaRPr lang="en-US" dirty="0" smtClean="0"/>
          </a:p>
          <a:p>
            <a:r>
              <a:rPr lang="en-US" dirty="0"/>
              <a:t>ElasticSearch Spring Data. (2015). Spring Data Elasticsearch. </a:t>
            </a:r>
            <a:r>
              <a:rPr lang="en-US" dirty="0" err="1"/>
              <a:t>Junio</a:t>
            </a:r>
            <a:r>
              <a:rPr lang="en-US" dirty="0"/>
              <a:t> 2015, de ElasticSearch </a:t>
            </a:r>
            <a:r>
              <a:rPr lang="en-US" dirty="0" err="1"/>
              <a:t>Sitio</a:t>
            </a:r>
            <a:r>
              <a:rPr lang="en-US" dirty="0"/>
              <a:t> web: </a:t>
            </a:r>
            <a:r>
              <a:rPr lang="en-US" dirty="0">
                <a:hlinkClick r:id="rId5"/>
              </a:rPr>
              <a:t>https://</a:t>
            </a:r>
            <a:r>
              <a:rPr lang="en-US" dirty="0" smtClean="0">
                <a:hlinkClick r:id="rId5"/>
              </a:rPr>
              <a:t>github.com/spring-projects/spring-data-elasticsearch</a:t>
            </a:r>
            <a:endParaRPr lang="en-US" dirty="0" smtClean="0"/>
          </a:p>
          <a:p>
            <a:endParaRPr lang="en-US" dirty="0" smtClean="0"/>
          </a:p>
          <a:p>
            <a:endParaRPr lang="en-US" dirty="0"/>
          </a:p>
        </p:txBody>
      </p:sp>
    </p:spTree>
    <p:extLst>
      <p:ext uri="{BB962C8B-B14F-4D97-AF65-F5344CB8AC3E}">
        <p14:creationId xmlns:p14="http://schemas.microsoft.com/office/powerpoint/2010/main" val="4288157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ELASTICSEARCH SPRING DATA</a:t>
            </a:r>
            <a:endParaRPr lang="en-US" dirty="0"/>
          </a:p>
        </p:txBody>
      </p:sp>
      <p:sp>
        <p:nvSpPr>
          <p:cNvPr id="3" name="2 Marcador de contenido"/>
          <p:cNvSpPr>
            <a:spLocks noGrp="1"/>
          </p:cNvSpPr>
          <p:nvPr>
            <p:ph idx="1"/>
          </p:nvPr>
        </p:nvSpPr>
        <p:spPr/>
        <p:txBody>
          <a:bodyPr/>
          <a:lstStyle/>
          <a:p>
            <a:pPr marL="0" indent="0">
              <a:buNone/>
            </a:pPr>
            <a:endParaRPr lang="es-ES" b="1" dirty="0" smtClean="0"/>
          </a:p>
          <a:p>
            <a:pPr marL="0" indent="0">
              <a:buNone/>
            </a:pPr>
            <a:r>
              <a:rPr lang="es-ES" sz="2400" b="1" dirty="0" smtClean="0"/>
              <a:t>Elasticsearch</a:t>
            </a:r>
            <a:r>
              <a:rPr lang="es-ES" sz="2400" dirty="0"/>
              <a:t> es un servidor de búsqueda basado en </a:t>
            </a:r>
            <a:r>
              <a:rPr lang="es-ES" sz="2400" dirty="0" err="1"/>
              <a:t>Lucene</a:t>
            </a:r>
            <a:r>
              <a:rPr lang="es-ES" sz="2400" dirty="0"/>
              <a:t>. Provee un motor de búsqueda de texto completo, distribuido y con capacidad de </a:t>
            </a:r>
            <a:r>
              <a:rPr lang="es-ES" sz="2400" dirty="0" err="1"/>
              <a:t>multi</a:t>
            </a:r>
            <a:r>
              <a:rPr lang="es-ES" sz="2400" dirty="0"/>
              <a:t>-tenencia con una interfaz web </a:t>
            </a:r>
            <a:r>
              <a:rPr lang="es-ES" sz="2400" dirty="0" err="1"/>
              <a:t>RESTful</a:t>
            </a:r>
            <a:r>
              <a:rPr lang="es-ES" sz="2400" dirty="0"/>
              <a:t> y con documentos JSON.</a:t>
            </a:r>
            <a:endParaRPr lang="en-US" sz="2400" dirty="0"/>
          </a:p>
        </p:txBody>
      </p:sp>
    </p:spTree>
    <p:extLst>
      <p:ext uri="{BB962C8B-B14F-4D97-AF65-F5344CB8AC3E}">
        <p14:creationId xmlns:p14="http://schemas.microsoft.com/office/powerpoint/2010/main" val="4194557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lstStyle/>
          <a:p>
            <a:pPr marL="0" indent="0">
              <a:buNone/>
            </a:pPr>
            <a:endParaRPr lang="es-ES" b="1" dirty="0" smtClean="0"/>
          </a:p>
          <a:p>
            <a:pPr marL="0" indent="0">
              <a:buNone/>
            </a:pPr>
            <a:r>
              <a:rPr lang="es-ES" b="1" dirty="0" smtClean="0"/>
              <a:t>PROXIMO AL TIEMPO REAL</a:t>
            </a:r>
          </a:p>
          <a:p>
            <a:r>
              <a:rPr lang="es-ES" sz="2400" dirty="0" smtClean="0"/>
              <a:t>Elasticsearch </a:t>
            </a:r>
            <a:r>
              <a:rPr lang="es-ES" sz="2400" dirty="0"/>
              <a:t>es una plataforma de búsqueda en tiempo casi real. Lo que esto significa es que hay una ligera latencia (normalmente un segundo) desde el momento en que indexa un documento hasta que se convierte en </a:t>
            </a:r>
            <a:r>
              <a:rPr lang="es-ES" sz="2400" dirty="0" err="1"/>
              <a:t>buscable</a:t>
            </a:r>
            <a:r>
              <a:rPr lang="es-ES" sz="2400" dirty="0"/>
              <a:t>.</a:t>
            </a:r>
            <a:endParaRPr lang="en-US" sz="2400" dirty="0"/>
          </a:p>
        </p:txBody>
      </p:sp>
    </p:spTree>
    <p:extLst>
      <p:ext uri="{BB962C8B-B14F-4D97-AF65-F5344CB8AC3E}">
        <p14:creationId xmlns:p14="http://schemas.microsoft.com/office/powerpoint/2010/main" val="84542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lstStyle/>
          <a:p>
            <a:pPr marL="0" indent="0">
              <a:buNone/>
            </a:pPr>
            <a:r>
              <a:rPr lang="es-ES" b="1" dirty="0" smtClean="0"/>
              <a:t>CLUSTER</a:t>
            </a:r>
          </a:p>
          <a:p>
            <a:r>
              <a:rPr lang="es-ES" sz="2400" dirty="0" smtClean="0"/>
              <a:t>Un </a:t>
            </a:r>
            <a:r>
              <a:rPr lang="es-ES" sz="2400" dirty="0"/>
              <a:t>clúster es una colección de uno o más nodos (servidores) que, juntos, contienen todos sus datos y proporcionan capacidades de indexación y búsqueda federadas a través de todos los nodos. Un clúster se identifica por un nombre único que por defecto es "</a:t>
            </a:r>
            <a:r>
              <a:rPr lang="es-ES" sz="2400" dirty="0" err="1"/>
              <a:t>elasticsearch</a:t>
            </a:r>
            <a:r>
              <a:rPr lang="es-ES" sz="2400" dirty="0"/>
              <a:t>". </a:t>
            </a:r>
            <a:endParaRPr lang="es-ES" sz="2400" dirty="0" smtClean="0"/>
          </a:p>
          <a:p>
            <a:r>
              <a:rPr lang="es-ES" sz="2400" dirty="0" smtClean="0"/>
              <a:t>Este </a:t>
            </a:r>
            <a:r>
              <a:rPr lang="es-ES" sz="2400" dirty="0"/>
              <a:t>nombre es importante porque un nodo sólo puede formar parte de un clúster si el nodo está configurado para unirse al clúster mediante su nombre.</a:t>
            </a:r>
            <a:endParaRPr lang="en-US" sz="2400" dirty="0"/>
          </a:p>
        </p:txBody>
      </p:sp>
    </p:spTree>
    <p:extLst>
      <p:ext uri="{BB962C8B-B14F-4D97-AF65-F5344CB8AC3E}">
        <p14:creationId xmlns:p14="http://schemas.microsoft.com/office/powerpoint/2010/main" val="3244256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lstStyle/>
          <a:p>
            <a:pPr marL="0" indent="0">
              <a:buNone/>
            </a:pPr>
            <a:r>
              <a:rPr lang="es-ES" b="1" dirty="0" smtClean="0"/>
              <a:t>NODE</a:t>
            </a:r>
          </a:p>
          <a:p>
            <a:r>
              <a:rPr lang="es-ES" sz="2400" dirty="0"/>
              <a:t>Un nodo es un único servidor que forma parte del clúster, almacena los datos y participa en las capacidades de indexación y búsqueda del clúster. Al igual que un clúster, un nodo se identifica con un nombre que, por defecto, es un Identificador Universalmente Único al azar (UUID) que se asigna al nodo en el inicio. Puede definir cualquier nombre de nodo que desee si no desea el valor predeterminado</a:t>
            </a:r>
            <a:r>
              <a:rPr lang="es-ES" sz="2400" dirty="0" smtClean="0"/>
              <a:t>.</a:t>
            </a:r>
          </a:p>
          <a:p>
            <a:r>
              <a:rPr lang="es-ES" sz="2400" dirty="0" smtClean="0"/>
              <a:t>Este </a:t>
            </a:r>
            <a:r>
              <a:rPr lang="es-ES" sz="2400" dirty="0"/>
              <a:t>nombre es importante para propósitos de administración en el que desea identificar qué servidores de su red corresponden a qué nodos del clúster Elasticsearch</a:t>
            </a:r>
            <a:r>
              <a:rPr lang="es-ES" sz="2400" dirty="0" smtClean="0"/>
              <a:t>.</a:t>
            </a:r>
            <a:endParaRPr lang="en-US" sz="2400" dirty="0"/>
          </a:p>
        </p:txBody>
      </p:sp>
    </p:spTree>
    <p:extLst>
      <p:ext uri="{BB962C8B-B14F-4D97-AF65-F5344CB8AC3E}">
        <p14:creationId xmlns:p14="http://schemas.microsoft.com/office/powerpoint/2010/main" val="1308443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lstStyle/>
          <a:p>
            <a:pPr marL="0" indent="0">
              <a:buNone/>
            </a:pPr>
            <a:r>
              <a:rPr lang="es-ES" b="1" dirty="0" smtClean="0"/>
              <a:t>INDEX</a:t>
            </a:r>
          </a:p>
          <a:p>
            <a:r>
              <a:rPr lang="es-ES" sz="2400" dirty="0"/>
              <a:t>Un índice es una colección de documentos que tienen características algo similares. Por ejemplo, puede tener un índice para datos de clientes, otro índice para un catálogo de productos y otro índice para datos de pedido. Un índice se identifica por un nombre (que debe estar en minúsculas) y este nombre se utiliza para referirse al índice al realizar operaciones de indización, búsqueda, actualización y eliminación con los documentos que contiene.</a:t>
            </a:r>
          </a:p>
          <a:p>
            <a:r>
              <a:rPr lang="es-ES" sz="2400" dirty="0"/>
              <a:t>En un solo clúster, puede definir tantos índices como desee</a:t>
            </a:r>
            <a:r>
              <a:rPr lang="es-ES" sz="2400" dirty="0" smtClean="0"/>
              <a:t>.</a:t>
            </a:r>
            <a:endParaRPr lang="en-US" sz="2400" dirty="0"/>
          </a:p>
        </p:txBody>
      </p:sp>
    </p:spTree>
    <p:extLst>
      <p:ext uri="{BB962C8B-B14F-4D97-AF65-F5344CB8AC3E}">
        <p14:creationId xmlns:p14="http://schemas.microsoft.com/office/powerpoint/2010/main" val="3640992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lstStyle/>
          <a:p>
            <a:pPr marL="0" indent="0">
              <a:buNone/>
            </a:pPr>
            <a:r>
              <a:rPr lang="es-ES" b="1" dirty="0" smtClean="0"/>
              <a:t>TYPE</a:t>
            </a:r>
          </a:p>
          <a:p>
            <a:r>
              <a:rPr lang="es-ES" sz="2400" dirty="0"/>
              <a:t>Dentro de un índice, puede definir uno o más tipos. Un tipo es una categoría / partición lógica de su índice cuya semántica depende completamente de usted. En general, se define un tipo para documentos que tienen un conjunto de campos comunes. Por ejemplo, supongamos que ejecuta una plataforma de blogs y almacena todos sus datos en un único índice. </a:t>
            </a:r>
          </a:p>
          <a:p>
            <a:r>
              <a:rPr lang="es-ES" sz="2400" dirty="0" smtClean="0"/>
              <a:t>En </a:t>
            </a:r>
            <a:r>
              <a:rPr lang="es-ES" sz="2400" dirty="0"/>
              <a:t>este índice, puede definir un tipo de datos de usuario, otro tipo de datos de blog y otro tipo de datos de comentarios</a:t>
            </a:r>
            <a:r>
              <a:rPr lang="es-ES" sz="2400" dirty="0" smtClean="0"/>
              <a:t>.</a:t>
            </a:r>
            <a:endParaRPr lang="en-US" sz="2400" dirty="0"/>
          </a:p>
        </p:txBody>
      </p:sp>
    </p:spTree>
    <p:extLst>
      <p:ext uri="{BB962C8B-B14F-4D97-AF65-F5344CB8AC3E}">
        <p14:creationId xmlns:p14="http://schemas.microsoft.com/office/powerpoint/2010/main" val="3669241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normAutofit lnSpcReduction="10000"/>
          </a:bodyPr>
          <a:lstStyle/>
          <a:p>
            <a:pPr marL="0" indent="0">
              <a:buNone/>
            </a:pPr>
            <a:r>
              <a:rPr lang="es-ES" b="1" dirty="0" smtClean="0"/>
              <a:t>DOCUMENT</a:t>
            </a:r>
          </a:p>
          <a:p>
            <a:r>
              <a:rPr lang="es-ES" sz="2400" dirty="0"/>
              <a:t>Un documento es una unidad básica de información que se puede indexar. Por ejemplo, puede tener un documento para un solo cliente, otro documento para un solo producto y otro para un solo pedido. Este documento se expresa en JSON (JavaScript </a:t>
            </a:r>
            <a:r>
              <a:rPr lang="es-ES" sz="2400" dirty="0" err="1"/>
              <a:t>Object</a:t>
            </a:r>
            <a:r>
              <a:rPr lang="es-ES" sz="2400" dirty="0"/>
              <a:t> </a:t>
            </a:r>
            <a:r>
              <a:rPr lang="es-ES" sz="2400" dirty="0" err="1"/>
              <a:t>Notation</a:t>
            </a:r>
            <a:r>
              <a:rPr lang="es-ES" sz="2400" dirty="0"/>
              <a:t>), que es un omnipresente formato de intercambio de datos de Internet.</a:t>
            </a:r>
          </a:p>
          <a:p>
            <a:r>
              <a:rPr lang="es-ES" sz="2400" dirty="0"/>
              <a:t>Dentro de un índice / tipo, puede almacenar tantos documentos como desee. Tenga en cuenta que, aunque un documento reside físicamente en un índice, en realidad un documento debe estar indexado / asignado a un tipo dentro de un índice.</a:t>
            </a:r>
            <a:endParaRPr lang="en-US" sz="2400" dirty="0"/>
          </a:p>
        </p:txBody>
      </p:sp>
    </p:spTree>
    <p:extLst>
      <p:ext uri="{BB962C8B-B14F-4D97-AF65-F5344CB8AC3E}">
        <p14:creationId xmlns:p14="http://schemas.microsoft.com/office/powerpoint/2010/main" val="3479608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normAutofit fontScale="92500" lnSpcReduction="10000"/>
          </a:bodyPr>
          <a:lstStyle/>
          <a:p>
            <a:pPr marL="0" indent="0">
              <a:buNone/>
            </a:pPr>
            <a:r>
              <a:rPr lang="es-ES" b="1" dirty="0" smtClean="0"/>
              <a:t>SHARDS Y REPLICAS</a:t>
            </a:r>
          </a:p>
          <a:p>
            <a:r>
              <a:rPr lang="es-ES" sz="2400" dirty="0"/>
              <a:t>Un índice potencialmente puede almacenar una gran cantidad de datos que pueden exceder los límites de hardware de un único nodo. Por ejemplo, un único índice de mil millones de documentos que ocupan 1 TB de espacio en disco puede no caber en el disco de un solo nodo o puede ser demasiado lento para servir las solicitudes de búsqueda desde un solo nodo.</a:t>
            </a:r>
          </a:p>
          <a:p>
            <a:r>
              <a:rPr lang="es-ES" sz="2400" dirty="0"/>
              <a:t>Para resolver este problema, Elasticsearch proporciona la capacidad de subdividir su índice en múltiples piezas denominadas fragmentos. Cuando crea un índice, simplemente puede definir el número de fragmentos que desee. Cada fragmento es en sí mismo un "índice" completamente funcional e independiente que puede alojarse en cualquier nodo del clúster.</a:t>
            </a:r>
            <a:endParaRPr lang="en-US" sz="2400" dirty="0"/>
          </a:p>
        </p:txBody>
      </p:sp>
    </p:spTree>
    <p:extLst>
      <p:ext uri="{BB962C8B-B14F-4D97-AF65-F5344CB8AC3E}">
        <p14:creationId xmlns:p14="http://schemas.microsoft.com/office/powerpoint/2010/main" val="2357757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Viajes">
  <a:themeElements>
    <a:clrScheme name="Viajes">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Viajes">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Viajes">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404</TotalTime>
  <Words>1046</Words>
  <Application>Microsoft Office PowerPoint</Application>
  <PresentationFormat>Presentación en pantalla (4:3)</PresentationFormat>
  <Paragraphs>49</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Viajes</vt:lpstr>
      <vt:lpstr>ELASTICSEARCH SPRING DATA</vt:lpstr>
      <vt:lpstr>ELASTICSEARCH SPRING DATA</vt:lpstr>
      <vt:lpstr>ELASTICSEARCH SPRING DATA</vt:lpstr>
      <vt:lpstr>ELASTICSEARCH SPRING DATA</vt:lpstr>
      <vt:lpstr>ELASTICSEARCH SPRING DATA</vt:lpstr>
      <vt:lpstr>ELASTICSEARCH SPRING DATA</vt:lpstr>
      <vt:lpstr>ELASTICSEARCH SPRING DATA</vt:lpstr>
      <vt:lpstr>ELASTICSEARCH SPRING DATA</vt:lpstr>
      <vt:lpstr>ELASTICSEARCH SPRING DATA</vt:lpstr>
      <vt:lpstr>ELASTICSEARCH SPRING DATA</vt:lpstr>
      <vt:lpstr>ELASTICSEARCH SPRING DATA</vt:lpstr>
      <vt:lpstr>REFERENCIAS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ELASTICSEARCH SPRING DATA</dc:title>
  <dc:creator>dany</dc:creator>
  <cp:lastModifiedBy>dany</cp:lastModifiedBy>
  <cp:revision>9</cp:revision>
  <cp:lastPrinted>2017-10-09T09:39:52Z</cp:lastPrinted>
  <dcterms:created xsi:type="dcterms:W3CDTF">2017-10-09T02:57:48Z</dcterms:created>
  <dcterms:modified xsi:type="dcterms:W3CDTF">2017-10-09T09:42:43Z</dcterms:modified>
</cp:coreProperties>
</file>