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FD90CD3-B871-4B32-8700-7FA36D23B1CE}"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6C18924B-742A-45B5-A99B-1874B3D92D25}" type="slidenum">
              <a:rPr lang="en-US" smtClean="0"/>
              <a:t>‹Nº›</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FD90CD3-B871-4B32-8700-7FA36D23B1CE}"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FD90CD3-B871-4B32-8700-7FA36D23B1CE}"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FD90CD3-B871-4B32-8700-7FA36D23B1CE}"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FD90CD3-B871-4B32-8700-7FA36D23B1CE}" type="datetimeFigureOut">
              <a:rPr lang="en-US" smtClean="0"/>
              <a:t>10/8/2017</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8924B-742A-45B5-A99B-1874B3D92D25}" type="slidenum">
              <a:rPr lang="en-US" smtClean="0"/>
              <a:t>‹Nº›</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s-ES" smtClean="0"/>
              <a:t>Haga clic para modificar el estilo de título del patrón</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FD90CD3-B871-4B32-8700-7FA36D23B1CE}"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FD90CD3-B871-4B32-8700-7FA36D23B1CE}" type="datetimeFigureOut">
              <a:rPr lang="en-US" smtClean="0"/>
              <a:t>10/8/2017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FFD90CD3-B871-4B32-8700-7FA36D23B1CE}" type="datetimeFigureOut">
              <a:rPr lang="en-US" smtClean="0"/>
              <a:t>10/8/2017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FD90CD3-B871-4B32-8700-7FA36D23B1CE}" type="datetimeFigureOut">
              <a:rPr lang="en-US" smtClean="0"/>
              <a:t>10/8/2017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FD90CD3-B871-4B32-8700-7FA36D23B1CE}"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8924B-742A-45B5-A99B-1874B3D92D25}" type="slidenum">
              <a:rPr lang="en-US" smtClean="0"/>
              <a:t>‹Nº›</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5" name="Date Placeholder 4"/>
          <p:cNvSpPr>
            <a:spLocks noGrp="1"/>
          </p:cNvSpPr>
          <p:nvPr>
            <p:ph type="dt" sz="half" idx="10"/>
          </p:nvPr>
        </p:nvSpPr>
        <p:spPr/>
        <p:txBody>
          <a:bodyPr/>
          <a:lstStyle/>
          <a:p>
            <a:fld id="{FFD90CD3-B871-4B32-8700-7FA36D23B1CE}" type="datetimeFigureOut">
              <a:rPr lang="en-US" smtClean="0"/>
              <a:t>10/8/2017</a:t>
            </a:fld>
            <a:endParaRPr lang="en-US"/>
          </a:p>
        </p:txBody>
      </p:sp>
      <p:sp>
        <p:nvSpPr>
          <p:cNvPr id="7" name="Slide Number Placeholder 6"/>
          <p:cNvSpPr>
            <a:spLocks noGrp="1"/>
          </p:cNvSpPr>
          <p:nvPr>
            <p:ph type="sldNum" sz="quarter" idx="12"/>
          </p:nvPr>
        </p:nvSpPr>
        <p:spPr/>
        <p:txBody>
          <a:bodyPr/>
          <a:lstStyle/>
          <a:p>
            <a:fld id="{6C18924B-742A-45B5-A99B-1874B3D92D25}" type="slidenum">
              <a:rPr lang="en-US" smtClean="0"/>
              <a:t>‹Nº›</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s-ES" smtClean="0"/>
              <a:t>Haga clic para modificar el estilo de título del patrón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FFD90CD3-B871-4B32-8700-7FA36D23B1CE}" type="datetimeFigureOut">
              <a:rPr lang="en-US" smtClean="0"/>
              <a:t>10/8/2017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6C18924B-742A-45B5-A99B-1874B3D92D25}" type="slidenum">
              <a:rPr lang="en-US" smtClean="0"/>
              <a:t>‹Nº›</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es/"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6" Type="http://schemas.openxmlformats.org/officeDocument/2006/relationships/hyperlink" Target="http://www.ask.com/" TargetMode="External"/><Relationship Id="rId5" Type="http://schemas.openxmlformats.org/officeDocument/2006/relationships/hyperlink" Target="http://www.yahoo.com/" TargetMode="External"/><Relationship Id="rId4" Type="http://schemas.openxmlformats.org/officeDocument/2006/relationships/hyperlink" Target="http://www.bing.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lycos.com/" TargetMode="External"/><Relationship Id="rId7" Type="http://schemas.openxmlformats.org/officeDocument/2006/relationships/hyperlink" Target="http://www.duckduckgo.com/" TargetMode="External"/><Relationship Id="rId2" Type="http://schemas.openxmlformats.org/officeDocument/2006/relationships/hyperlink" Target="http://www.exalead.com/search/" TargetMode="External"/><Relationship Id="rId1" Type="http://schemas.openxmlformats.org/officeDocument/2006/relationships/slideLayout" Target="../slideLayouts/slideLayout2.xml"/><Relationship Id="rId6" Type="http://schemas.openxmlformats.org/officeDocument/2006/relationships/hyperlink" Target="http://yippy.com/" TargetMode="External"/><Relationship Id="rId5" Type="http://schemas.openxmlformats.org/officeDocument/2006/relationships/hyperlink" Target="http://www.yandex.com/" TargetMode="External"/><Relationship Id="rId4" Type="http://schemas.openxmlformats.org/officeDocument/2006/relationships/hyperlink" Target="http://www.hotbot.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bib.uc3m.es/~nogales/doc/ti/ti-06.html" TargetMode="External"/><Relationship Id="rId2" Type="http://schemas.openxmlformats.org/officeDocument/2006/relationships/hyperlink" Target="http://especializacion.una.edu.ve/Internet/paginas/Lecturas/Fernandez.pdf" TargetMode="External"/><Relationship Id="rId1" Type="http://schemas.openxmlformats.org/officeDocument/2006/relationships/slideLayout" Target="../slideLayouts/slideLayout2.xml"/><Relationship Id="rId4" Type="http://schemas.openxmlformats.org/officeDocument/2006/relationships/hyperlink" Target="http://bibliotecadigital.econ.uba.ar/download/rimmage/rimmage_v3_n1_0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normAutofit/>
          </a:bodyPr>
          <a:lstStyle/>
          <a:p>
            <a:r>
              <a:rPr lang="es-ES" b="1" dirty="0" err="1" smtClean="0"/>
              <a:t>Gilmer</a:t>
            </a:r>
            <a:r>
              <a:rPr lang="es-ES" b="1" dirty="0" smtClean="0"/>
              <a:t> Daniel Fernandez</a:t>
            </a:r>
            <a:endParaRPr lang="es-ES" b="1" dirty="0"/>
          </a:p>
          <a:p>
            <a:endParaRPr lang="en-US" dirty="0"/>
          </a:p>
        </p:txBody>
      </p:sp>
      <p:sp>
        <p:nvSpPr>
          <p:cNvPr id="2" name="1 Título"/>
          <p:cNvSpPr>
            <a:spLocks noGrp="1"/>
          </p:cNvSpPr>
          <p:nvPr>
            <p:ph type="ctrTitle"/>
          </p:nvPr>
        </p:nvSpPr>
        <p:spPr/>
        <p:txBody>
          <a:bodyPr/>
          <a:lstStyle/>
          <a:p>
            <a:r>
              <a:rPr lang="en-US" dirty="0" smtClean="0"/>
              <a:t>MOTORES DE BUSQUEDA</a:t>
            </a:r>
            <a:endParaRPr lang="en-US" dirty="0"/>
          </a:p>
        </p:txBody>
      </p:sp>
      <p:pic>
        <p:nvPicPr>
          <p:cNvPr id="4" name="3 Imagen"/>
          <p:cNvPicPr/>
          <p:nvPr/>
        </p:nvPicPr>
        <p:blipFill>
          <a:blip r:embed="rId2"/>
          <a:srcRect/>
          <a:stretch>
            <a:fillRect/>
          </a:stretch>
        </p:blipFill>
        <p:spPr bwMode="auto">
          <a:xfrm>
            <a:off x="6477000" y="457200"/>
            <a:ext cx="1584176" cy="20881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4 Imagen"/>
          <p:cNvPicPr/>
          <p:nvPr/>
        </p:nvPicPr>
        <p:blipFill>
          <a:blip r:embed="rId3"/>
          <a:srcRect/>
          <a:stretch>
            <a:fillRect/>
          </a:stretch>
        </p:blipFill>
        <p:spPr bwMode="auto">
          <a:xfrm>
            <a:off x="323528" y="476672"/>
            <a:ext cx="1911886" cy="1872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7571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81000" y="1752600"/>
            <a:ext cx="8382000" cy="4953000"/>
          </a:xfrm>
        </p:spPr>
        <p:txBody>
          <a:bodyPr>
            <a:noAutofit/>
          </a:bodyPr>
          <a:lstStyle/>
          <a:p>
            <a:r>
              <a:rPr lang="es-ES" b="1" dirty="0"/>
              <a:t>Google</a:t>
            </a:r>
            <a:r>
              <a:rPr lang="es-ES" dirty="0"/>
              <a:t>: </a:t>
            </a:r>
            <a:r>
              <a:rPr lang="es-ES" dirty="0">
                <a:hlinkClick r:id="rId2"/>
              </a:rPr>
              <a:t>http://www.google.com/</a:t>
            </a:r>
            <a:r>
              <a:rPr lang="es-ES" dirty="0"/>
              <a:t> (de Google Inc.; en España </a:t>
            </a:r>
            <a:r>
              <a:rPr lang="es-ES" dirty="0" err="1"/>
              <a:t>redirecciona</a:t>
            </a:r>
            <a:r>
              <a:rPr lang="es-ES" dirty="0"/>
              <a:t> a Google España </a:t>
            </a:r>
            <a:r>
              <a:rPr lang="es-ES" dirty="0">
                <a:hlinkClick r:id="rId3"/>
              </a:rPr>
              <a:t>http://www.google.es/</a:t>
            </a:r>
            <a:r>
              <a:rPr lang="es-ES" dirty="0"/>
              <a:t>; para acceder a la versión internacional se puede seguir el ancla "Google.com" en la parte inferior de la página)</a:t>
            </a:r>
          </a:p>
          <a:p>
            <a:r>
              <a:rPr lang="es-ES" b="1" dirty="0"/>
              <a:t>Bing</a:t>
            </a:r>
            <a:r>
              <a:rPr lang="es-ES" dirty="0"/>
              <a:t>: </a:t>
            </a:r>
            <a:r>
              <a:rPr lang="es-ES" dirty="0">
                <a:hlinkClick r:id="rId4"/>
              </a:rPr>
              <a:t>http://www.bing.com/</a:t>
            </a:r>
            <a:r>
              <a:rPr lang="es-ES" dirty="0"/>
              <a:t> (de Microsoft Inc.; antes Live </a:t>
            </a:r>
            <a:r>
              <a:rPr lang="es-ES" dirty="0" err="1"/>
              <a:t>Search</a:t>
            </a:r>
            <a:r>
              <a:rPr lang="es-ES" dirty="0"/>
              <a:t>, Windows Live </a:t>
            </a:r>
            <a:r>
              <a:rPr lang="es-ES" dirty="0" err="1"/>
              <a:t>Search</a:t>
            </a:r>
            <a:r>
              <a:rPr lang="es-ES" dirty="0"/>
              <a:t> y MSN </a:t>
            </a:r>
            <a:r>
              <a:rPr lang="es-ES" dirty="0" err="1"/>
              <a:t>Search</a:t>
            </a:r>
            <a:r>
              <a:rPr lang="es-ES" dirty="0"/>
              <a:t>)</a:t>
            </a:r>
          </a:p>
          <a:p>
            <a:r>
              <a:rPr lang="es-ES" b="1" dirty="0"/>
              <a:t>Yahoo! </a:t>
            </a:r>
            <a:r>
              <a:rPr lang="es-ES" b="1" dirty="0" err="1"/>
              <a:t>Search</a:t>
            </a:r>
            <a:r>
              <a:rPr lang="es-ES" dirty="0"/>
              <a:t>: </a:t>
            </a:r>
            <a:r>
              <a:rPr lang="es-ES" dirty="0">
                <a:hlinkClick r:id="rId5"/>
              </a:rPr>
              <a:t>http://www.yahoo.com/</a:t>
            </a:r>
            <a:r>
              <a:rPr lang="es-ES" dirty="0"/>
              <a:t> (ya citado en relación con los directorios)</a:t>
            </a:r>
          </a:p>
          <a:p>
            <a:r>
              <a:rPr lang="es-ES" b="1" dirty="0"/>
              <a:t>Ask</a:t>
            </a:r>
            <a:r>
              <a:rPr lang="es-ES" dirty="0"/>
              <a:t>: </a:t>
            </a:r>
            <a:r>
              <a:rPr lang="es-ES" dirty="0">
                <a:hlinkClick r:id="rId6"/>
              </a:rPr>
              <a:t>http://www.ask.com/</a:t>
            </a:r>
            <a:r>
              <a:rPr lang="es-ES" dirty="0"/>
              <a:t> (de Ask.com</a:t>
            </a:r>
            <a:r>
              <a:rPr lang="es-ES" dirty="0" smtClean="0"/>
              <a:t>)</a:t>
            </a:r>
            <a:endParaRPr lang="es-ES" dirty="0"/>
          </a:p>
        </p:txBody>
      </p:sp>
      <p:sp>
        <p:nvSpPr>
          <p:cNvPr id="4" name="1 Título"/>
          <p:cNvSpPr>
            <a:spLocks noGrp="1"/>
          </p:cNvSpPr>
          <p:nvPr>
            <p:ph type="title"/>
          </p:nvPr>
        </p:nvSpPr>
        <p:spPr/>
        <p:txBody>
          <a:bodyPr>
            <a:normAutofit/>
          </a:bodyPr>
          <a:lstStyle/>
          <a:p>
            <a:pPr algn="l"/>
            <a:r>
              <a:rPr lang="en-US" sz="2800" b="1" dirty="0" err="1"/>
              <a:t>Algunos</a:t>
            </a:r>
            <a:r>
              <a:rPr lang="en-US" sz="2800" b="1" dirty="0"/>
              <a:t> </a:t>
            </a:r>
            <a:r>
              <a:rPr lang="en-US" sz="2800" b="1" dirty="0" err="1"/>
              <a:t>motores</a:t>
            </a:r>
            <a:r>
              <a:rPr lang="en-US" sz="2800" b="1" dirty="0"/>
              <a:t> de </a:t>
            </a:r>
            <a:r>
              <a:rPr lang="en-US" sz="2800" b="1" dirty="0" err="1"/>
              <a:t>búsqueda</a:t>
            </a:r>
            <a:r>
              <a:rPr lang="en-US" sz="2800" b="1" dirty="0"/>
              <a:t> </a:t>
            </a:r>
            <a:r>
              <a:rPr lang="en-US" sz="2800" b="1" dirty="0" err="1"/>
              <a:t>generalistas</a:t>
            </a:r>
            <a:endParaRPr lang="en-US" sz="2800" b="1" dirty="0"/>
          </a:p>
        </p:txBody>
      </p:sp>
    </p:spTree>
    <p:extLst>
      <p:ext uri="{BB962C8B-B14F-4D97-AF65-F5344CB8AC3E}">
        <p14:creationId xmlns:p14="http://schemas.microsoft.com/office/powerpoint/2010/main" val="3417026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81000" y="1752600"/>
            <a:ext cx="8382000" cy="4953000"/>
          </a:xfrm>
        </p:spPr>
        <p:txBody>
          <a:bodyPr>
            <a:noAutofit/>
          </a:bodyPr>
          <a:lstStyle/>
          <a:p>
            <a:r>
              <a:rPr lang="es-ES" sz="2000" b="1" dirty="0" err="1"/>
              <a:t>Exalead</a:t>
            </a:r>
            <a:r>
              <a:rPr lang="es-ES" sz="2000" dirty="0"/>
              <a:t>: </a:t>
            </a:r>
            <a:r>
              <a:rPr lang="es-ES" sz="2000" dirty="0">
                <a:hlinkClick r:id="rId2"/>
              </a:rPr>
              <a:t>http://www.exalead.com/search/</a:t>
            </a:r>
            <a:r>
              <a:rPr lang="es-ES" sz="2000" dirty="0"/>
              <a:t> (de </a:t>
            </a:r>
            <a:r>
              <a:rPr lang="es-ES" sz="2000" dirty="0" err="1"/>
              <a:t>Dassault</a:t>
            </a:r>
            <a:r>
              <a:rPr lang="es-ES" sz="2000" dirty="0"/>
              <a:t> </a:t>
            </a:r>
            <a:r>
              <a:rPr lang="es-ES" sz="2000" dirty="0" err="1"/>
              <a:t>Systèmes</a:t>
            </a:r>
            <a:r>
              <a:rPr lang="es-ES" sz="2000" dirty="0"/>
              <a:t>; informa del tamaño de la BD: más de 16 mil millones de páginas)</a:t>
            </a:r>
          </a:p>
          <a:p>
            <a:r>
              <a:rPr lang="es-ES" sz="2000" b="1" dirty="0"/>
              <a:t>Lycos</a:t>
            </a:r>
            <a:r>
              <a:rPr lang="es-ES" sz="2000" dirty="0"/>
              <a:t>: </a:t>
            </a:r>
            <a:r>
              <a:rPr lang="es-ES" sz="2000" dirty="0">
                <a:hlinkClick r:id="rId3"/>
              </a:rPr>
              <a:t>http://www.lycos.com/</a:t>
            </a:r>
            <a:r>
              <a:rPr lang="es-ES" sz="2000" dirty="0"/>
              <a:t> (de Lycos Inc.; uno de los primeros en la Web, hoy da también resultados a </a:t>
            </a:r>
            <a:r>
              <a:rPr lang="es-ES" sz="2000" b="1" dirty="0" err="1"/>
              <a:t>HotBot</a:t>
            </a:r>
            <a:r>
              <a:rPr lang="es-ES" sz="2000" dirty="0"/>
              <a:t>, </a:t>
            </a:r>
            <a:r>
              <a:rPr lang="es-ES" sz="2000" dirty="0">
                <a:hlinkClick r:id="rId4"/>
              </a:rPr>
              <a:t>http://www.hotbot.com/</a:t>
            </a:r>
            <a:r>
              <a:rPr lang="es-ES" sz="2000" dirty="0"/>
              <a:t>)</a:t>
            </a:r>
          </a:p>
          <a:p>
            <a:r>
              <a:rPr lang="es-ES" sz="2000" b="1" dirty="0" err="1"/>
              <a:t>Yandex</a:t>
            </a:r>
            <a:r>
              <a:rPr lang="es-ES" sz="2000" dirty="0"/>
              <a:t>: </a:t>
            </a:r>
            <a:r>
              <a:rPr lang="es-ES" sz="2000" dirty="0">
                <a:hlinkClick r:id="rId5"/>
              </a:rPr>
              <a:t>http://www.yandex.com/</a:t>
            </a:r>
            <a:r>
              <a:rPr lang="es-ES" sz="2000" dirty="0"/>
              <a:t> (de la compañía rusa del mismo nombre)</a:t>
            </a:r>
          </a:p>
          <a:p>
            <a:r>
              <a:rPr lang="es-ES" sz="2000" b="1" dirty="0" err="1"/>
              <a:t>Yippy</a:t>
            </a:r>
            <a:r>
              <a:rPr lang="es-ES" sz="2000" dirty="0"/>
              <a:t>: </a:t>
            </a:r>
            <a:r>
              <a:rPr lang="es-ES" sz="2000" dirty="0">
                <a:hlinkClick r:id="rId6"/>
              </a:rPr>
              <a:t>http://yippy.com/</a:t>
            </a:r>
            <a:r>
              <a:rPr lang="es-ES" sz="2000" dirty="0"/>
              <a:t> (de </a:t>
            </a:r>
            <a:r>
              <a:rPr lang="es-ES" sz="2000" dirty="0" err="1"/>
              <a:t>Yippy</a:t>
            </a:r>
            <a:r>
              <a:rPr lang="es-ES" sz="2000" dirty="0"/>
              <a:t>, Inc.; antes </a:t>
            </a:r>
            <a:r>
              <a:rPr lang="es-ES" sz="2000" dirty="0" err="1"/>
              <a:t>Clusty</a:t>
            </a:r>
            <a:r>
              <a:rPr lang="es-ES" sz="2000" dirty="0"/>
              <a:t>, agrupa resultados en racimos -</a:t>
            </a:r>
            <a:r>
              <a:rPr lang="es-ES" sz="2000" i="1" dirty="0" err="1"/>
              <a:t>clusters</a:t>
            </a:r>
            <a:r>
              <a:rPr lang="es-ES" sz="2000" dirty="0"/>
              <a:t>- o nubes -</a:t>
            </a:r>
            <a:r>
              <a:rPr lang="es-ES" sz="2000" i="1" dirty="0" err="1"/>
              <a:t>clouds</a:t>
            </a:r>
            <a:r>
              <a:rPr lang="es-ES" sz="2000" dirty="0"/>
              <a:t>-)</a:t>
            </a:r>
          </a:p>
          <a:p>
            <a:r>
              <a:rPr lang="es-ES" sz="2000" b="1" dirty="0" err="1"/>
              <a:t>DuckDuckGo</a:t>
            </a:r>
            <a:r>
              <a:rPr lang="es-ES" sz="2000" dirty="0"/>
              <a:t>: </a:t>
            </a:r>
            <a:r>
              <a:rPr lang="es-ES" sz="2000" dirty="0">
                <a:hlinkClick r:id="rId7"/>
              </a:rPr>
              <a:t>http://www.duckduckgo.com/</a:t>
            </a:r>
            <a:r>
              <a:rPr lang="es-ES" sz="2000" dirty="0"/>
              <a:t> (No almacena ningún dato del usuario, garantizando así la privacidad de la navegación)</a:t>
            </a:r>
          </a:p>
        </p:txBody>
      </p:sp>
      <p:sp>
        <p:nvSpPr>
          <p:cNvPr id="4" name="1 Título"/>
          <p:cNvSpPr>
            <a:spLocks noGrp="1"/>
          </p:cNvSpPr>
          <p:nvPr>
            <p:ph type="title"/>
          </p:nvPr>
        </p:nvSpPr>
        <p:spPr/>
        <p:txBody>
          <a:bodyPr>
            <a:normAutofit/>
          </a:bodyPr>
          <a:lstStyle/>
          <a:p>
            <a:pPr algn="l"/>
            <a:r>
              <a:rPr lang="en-US" sz="2800" b="1" dirty="0" err="1" smtClean="0"/>
              <a:t>Algunos</a:t>
            </a:r>
            <a:r>
              <a:rPr lang="en-US" sz="2800" b="1" dirty="0" smtClean="0"/>
              <a:t> </a:t>
            </a:r>
            <a:r>
              <a:rPr lang="en-US" sz="2800" b="1" dirty="0" err="1" smtClean="0"/>
              <a:t>motores</a:t>
            </a:r>
            <a:r>
              <a:rPr lang="en-US" sz="2800" b="1" dirty="0" smtClean="0"/>
              <a:t> de </a:t>
            </a:r>
            <a:r>
              <a:rPr lang="en-US" sz="2800" b="1" dirty="0" err="1" smtClean="0"/>
              <a:t>búsqueda</a:t>
            </a:r>
            <a:r>
              <a:rPr lang="en-US" sz="2800" b="1" dirty="0" smtClean="0"/>
              <a:t> </a:t>
            </a:r>
            <a:r>
              <a:rPr lang="en-US" sz="2800" b="1" dirty="0" err="1" smtClean="0"/>
              <a:t>generalistas</a:t>
            </a:r>
            <a:endParaRPr lang="en-US" sz="2800" b="1" dirty="0"/>
          </a:p>
        </p:txBody>
      </p:sp>
    </p:spTree>
    <p:extLst>
      <p:ext uri="{BB962C8B-B14F-4D97-AF65-F5344CB8AC3E}">
        <p14:creationId xmlns:p14="http://schemas.microsoft.com/office/powerpoint/2010/main" val="28632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81000" y="1752600"/>
            <a:ext cx="8382000" cy="4953000"/>
          </a:xfrm>
        </p:spPr>
        <p:txBody>
          <a:bodyPr>
            <a:noAutofit/>
          </a:bodyPr>
          <a:lstStyle/>
          <a:p>
            <a:endParaRPr lang="es-ES" sz="2000" dirty="0"/>
          </a:p>
          <a:p>
            <a:r>
              <a:rPr lang="es-ES" sz="1400" dirty="0"/>
              <a:t>Fernández, H.. (2001). MOTORES DE BÚSQUEDA TIPOS DE BUSCADORES . Julio 2011, de Universidad Nacional Abierta Sitio web: </a:t>
            </a:r>
            <a:r>
              <a:rPr lang="es-ES" sz="1400" dirty="0">
                <a:hlinkClick r:id="rId2"/>
              </a:rPr>
              <a:t>http://</a:t>
            </a:r>
            <a:r>
              <a:rPr lang="es-ES" sz="1400" dirty="0" smtClean="0">
                <a:hlinkClick r:id="rId2"/>
              </a:rPr>
              <a:t>especializacion.una.edu.ve/Internet/paginas/Lecturas/Fernandez.pdf</a:t>
            </a:r>
            <a:endParaRPr lang="es-ES" sz="1400" dirty="0" smtClean="0"/>
          </a:p>
          <a:p>
            <a:endParaRPr lang="en-US" sz="1400" dirty="0"/>
          </a:p>
          <a:p>
            <a:r>
              <a:rPr lang="es-ES" sz="1400" dirty="0"/>
              <a:t>J. Tomás Nogales Flores Dpto. de Biblioteconomía y Documentación. (2011). Motores de búsqueda y </a:t>
            </a:r>
            <a:r>
              <a:rPr lang="es-ES" sz="1400" dirty="0" err="1"/>
              <a:t>metabuscadores</a:t>
            </a:r>
            <a:r>
              <a:rPr lang="es-ES" sz="1400" dirty="0"/>
              <a:t>. Agosto 2011, de Universidad Carlos III de Madrid Sitio web: </a:t>
            </a:r>
            <a:r>
              <a:rPr lang="es-ES" sz="1400" dirty="0">
                <a:hlinkClick r:id="rId3"/>
              </a:rPr>
              <a:t>http://www.bib.uc3m.es/~</a:t>
            </a:r>
            <a:r>
              <a:rPr lang="es-ES" sz="1400" dirty="0" smtClean="0">
                <a:hlinkClick r:id="rId3"/>
              </a:rPr>
              <a:t>nogales/doc/ti/ti-06.html</a:t>
            </a:r>
            <a:endParaRPr lang="es-ES" sz="1400" dirty="0" smtClean="0"/>
          </a:p>
          <a:p>
            <a:endParaRPr lang="es-ES" sz="1400" dirty="0" smtClean="0"/>
          </a:p>
          <a:p>
            <a:r>
              <a:rPr lang="es-ES" sz="1400" dirty="0"/>
              <a:t>JUAN MANUEL BARRIOLA Y MILENA DOTTA. (2015). ¿CÓMO FUNCIONA GOOGLE? EL ALGORITMO PAGERANK, DIAGRAMAS DE GRAFOS Y CADENAS DE MARKOV. 3 de junio de 2015, de Facultad de Ciencias Económicas. UBA Sitio web: </a:t>
            </a:r>
            <a:r>
              <a:rPr lang="es-ES" sz="1400" dirty="0">
                <a:hlinkClick r:id="rId4"/>
              </a:rPr>
              <a:t>http://</a:t>
            </a:r>
            <a:r>
              <a:rPr lang="es-ES" sz="1400" dirty="0" smtClean="0">
                <a:hlinkClick r:id="rId4"/>
              </a:rPr>
              <a:t>bibliotecadigital.econ.uba.ar/download/rimmage/rimmage_v3_n1_01.pdf</a:t>
            </a:r>
            <a:endParaRPr lang="es-ES" sz="1400" dirty="0" smtClean="0"/>
          </a:p>
          <a:p>
            <a:endParaRPr lang="es-ES" sz="2000" dirty="0"/>
          </a:p>
          <a:p>
            <a:pPr marL="114300" indent="0">
              <a:buNone/>
            </a:pPr>
            <a:endParaRPr lang="es-ES" sz="2000" dirty="0"/>
          </a:p>
        </p:txBody>
      </p:sp>
      <p:sp>
        <p:nvSpPr>
          <p:cNvPr id="4" name="1 Título"/>
          <p:cNvSpPr>
            <a:spLocks noGrp="1"/>
          </p:cNvSpPr>
          <p:nvPr>
            <p:ph type="title"/>
          </p:nvPr>
        </p:nvSpPr>
        <p:spPr/>
        <p:txBody>
          <a:bodyPr>
            <a:normAutofit/>
          </a:bodyPr>
          <a:lstStyle/>
          <a:p>
            <a:pPr algn="l"/>
            <a:r>
              <a:rPr lang="en-US" sz="2800" b="1" dirty="0" smtClean="0"/>
              <a:t>BIBLIOGRAFIA</a:t>
            </a:r>
            <a:endParaRPr lang="en-US" sz="2800" b="1" dirty="0"/>
          </a:p>
        </p:txBody>
      </p:sp>
    </p:spTree>
    <p:extLst>
      <p:ext uri="{BB962C8B-B14F-4D97-AF65-F5344CB8AC3E}">
        <p14:creationId xmlns:p14="http://schemas.microsoft.com/office/powerpoint/2010/main" val="381017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l"/>
            <a:r>
              <a:rPr lang="es-ES" sz="2700" b="1" dirty="0"/>
              <a:t>Motores de búsqueda (</a:t>
            </a:r>
            <a:r>
              <a:rPr lang="es-ES" sz="2700" b="1" i="1" dirty="0" err="1"/>
              <a:t>Search</a:t>
            </a:r>
            <a:r>
              <a:rPr lang="es-ES" sz="2700" b="1" i="1" dirty="0"/>
              <a:t> </a:t>
            </a:r>
            <a:r>
              <a:rPr lang="es-ES" sz="2700" b="1" i="1" dirty="0" err="1"/>
              <a:t>Engines</a:t>
            </a:r>
            <a:r>
              <a:rPr lang="es-ES" sz="2700" b="1" dirty="0"/>
              <a:t>) en Internet</a:t>
            </a:r>
            <a:r>
              <a:rPr lang="es-ES" b="1" dirty="0"/>
              <a:t/>
            </a:r>
            <a:br>
              <a:rPr lang="es-ES" b="1" dirty="0"/>
            </a:br>
            <a:endParaRPr lang="en-US" dirty="0"/>
          </a:p>
        </p:txBody>
      </p:sp>
      <p:sp>
        <p:nvSpPr>
          <p:cNvPr id="3" name="2 Marcador de contenido"/>
          <p:cNvSpPr>
            <a:spLocks noGrp="1"/>
          </p:cNvSpPr>
          <p:nvPr>
            <p:ph idx="1"/>
          </p:nvPr>
        </p:nvSpPr>
        <p:spPr/>
        <p:txBody>
          <a:bodyPr/>
          <a:lstStyle/>
          <a:p>
            <a:pPr marL="114300" indent="0">
              <a:buNone/>
            </a:pPr>
            <a:endParaRPr lang="es-ES" dirty="0" smtClean="0"/>
          </a:p>
          <a:p>
            <a:pPr marL="114300" indent="0">
              <a:buNone/>
            </a:pPr>
            <a:r>
              <a:rPr lang="es-ES" dirty="0" smtClean="0"/>
              <a:t>Exploran </a:t>
            </a:r>
            <a:r>
              <a:rPr lang="es-ES" dirty="0"/>
              <a:t>la red por medio de un </a:t>
            </a:r>
            <a:r>
              <a:rPr lang="es-ES" i="1" dirty="0"/>
              <a:t>robot</a:t>
            </a:r>
            <a:r>
              <a:rPr lang="es-ES" dirty="0"/>
              <a:t> y construyen índices con las palabras significativas de cada página web (documentos HTML o en otros formatos, como PDF, RTF, MS-Word, etc.) o incluso recursos de otros servicios (como artículos de </a:t>
            </a:r>
            <a:r>
              <a:rPr lang="es-ES" i="1" dirty="0" err="1"/>
              <a:t>news</a:t>
            </a:r>
            <a:r>
              <a:rPr lang="es-ES" dirty="0"/>
              <a:t> o ficheros de texto disponibles en </a:t>
            </a:r>
            <a:r>
              <a:rPr lang="es-ES" dirty="0" err="1"/>
              <a:t>sevidores</a:t>
            </a:r>
            <a:r>
              <a:rPr lang="es-ES" dirty="0"/>
              <a:t> de AFTP), generalmente a texto completo, que el usuario puede buscar mediante un formulario de HTML.</a:t>
            </a:r>
          </a:p>
          <a:p>
            <a:endParaRPr lang="en-US" dirty="0"/>
          </a:p>
        </p:txBody>
      </p:sp>
    </p:spTree>
    <p:extLst>
      <p:ext uri="{BB962C8B-B14F-4D97-AF65-F5344CB8AC3E}">
        <p14:creationId xmlns:p14="http://schemas.microsoft.com/office/powerpoint/2010/main" val="2126762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sz="2700" b="1" dirty="0"/>
              <a:t>Partes de un motor de búsqueda</a:t>
            </a:r>
            <a:r>
              <a:rPr lang="es-ES" b="1" dirty="0"/>
              <a:t/>
            </a:r>
            <a:br>
              <a:rPr lang="es-ES" b="1" dirty="0"/>
            </a:br>
            <a:endParaRPr lang="en-US" dirty="0"/>
          </a:p>
        </p:txBody>
      </p:sp>
      <p:sp>
        <p:nvSpPr>
          <p:cNvPr id="3" name="2 Marcador de contenido"/>
          <p:cNvSpPr>
            <a:spLocks noGrp="1"/>
          </p:cNvSpPr>
          <p:nvPr>
            <p:ph idx="1"/>
          </p:nvPr>
        </p:nvSpPr>
        <p:spPr/>
        <p:txBody>
          <a:bodyPr>
            <a:normAutofit/>
          </a:bodyPr>
          <a:lstStyle/>
          <a:p>
            <a:r>
              <a:rPr lang="es-ES" dirty="0"/>
              <a:t>Robot (</a:t>
            </a:r>
            <a:r>
              <a:rPr lang="es-ES" i="1" dirty="0" err="1"/>
              <a:t>bot</a:t>
            </a:r>
            <a:r>
              <a:rPr lang="es-ES" dirty="0"/>
              <a:t>, </a:t>
            </a:r>
            <a:r>
              <a:rPr lang="es-ES" i="1" dirty="0"/>
              <a:t>spider</a:t>
            </a:r>
            <a:r>
              <a:rPr lang="es-ES" dirty="0"/>
              <a:t>, araña, </a:t>
            </a:r>
            <a:r>
              <a:rPr lang="es-ES" i="1" dirty="0" err="1"/>
              <a:t>crawler</a:t>
            </a:r>
            <a:r>
              <a:rPr lang="es-ES" dirty="0"/>
              <a:t>, reptador...):</a:t>
            </a:r>
          </a:p>
          <a:p>
            <a:endParaRPr lang="es-ES" dirty="0" smtClean="0"/>
          </a:p>
          <a:p>
            <a:r>
              <a:rPr lang="es-ES" dirty="0" smtClean="0"/>
              <a:t>Sistema </a:t>
            </a:r>
            <a:r>
              <a:rPr lang="es-ES" dirty="0"/>
              <a:t>de indización automática:</a:t>
            </a:r>
          </a:p>
          <a:p>
            <a:endParaRPr lang="es-ES" dirty="0" smtClean="0"/>
          </a:p>
          <a:p>
            <a:r>
              <a:rPr lang="es-ES" dirty="0" smtClean="0"/>
              <a:t>Sistema </a:t>
            </a:r>
            <a:r>
              <a:rPr lang="es-ES" dirty="0"/>
              <a:t>de </a:t>
            </a:r>
            <a:r>
              <a:rPr lang="es-ES" dirty="0" smtClean="0"/>
              <a:t>interrogación</a:t>
            </a:r>
          </a:p>
          <a:p>
            <a:endParaRPr lang="es-ES" dirty="0" smtClean="0"/>
          </a:p>
          <a:p>
            <a:r>
              <a:rPr lang="es-ES" dirty="0" smtClean="0"/>
              <a:t>Interfaz </a:t>
            </a:r>
            <a:r>
              <a:rPr lang="es-ES" dirty="0"/>
              <a:t>de búsqueda y recuperación:</a:t>
            </a:r>
          </a:p>
          <a:p>
            <a:pPr marL="114300" indent="0">
              <a:buNone/>
            </a:pPr>
            <a:endParaRPr lang="en-US" dirty="0"/>
          </a:p>
        </p:txBody>
      </p:sp>
    </p:spTree>
    <p:extLst>
      <p:ext uri="{BB962C8B-B14F-4D97-AF65-F5344CB8AC3E}">
        <p14:creationId xmlns:p14="http://schemas.microsoft.com/office/powerpoint/2010/main" val="128666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sz="2700" b="1" dirty="0"/>
              <a:t>Partes de un motor de búsqueda</a:t>
            </a:r>
            <a:endParaRPr lang="en-US" sz="2700" dirty="0"/>
          </a:p>
        </p:txBody>
      </p:sp>
      <p:sp>
        <p:nvSpPr>
          <p:cNvPr id="3" name="2 Marcador de contenido"/>
          <p:cNvSpPr>
            <a:spLocks noGrp="1"/>
          </p:cNvSpPr>
          <p:nvPr>
            <p:ph idx="1"/>
          </p:nvPr>
        </p:nvSpPr>
        <p:spPr/>
        <p:txBody>
          <a:bodyPr>
            <a:normAutofit fontScale="92500" lnSpcReduction="10000"/>
          </a:bodyPr>
          <a:lstStyle/>
          <a:p>
            <a:r>
              <a:rPr lang="es-ES" b="1" dirty="0"/>
              <a:t>Robot (</a:t>
            </a:r>
            <a:r>
              <a:rPr lang="es-ES" b="1" i="1" dirty="0" err="1"/>
              <a:t>bot</a:t>
            </a:r>
            <a:r>
              <a:rPr lang="es-ES" b="1" dirty="0"/>
              <a:t>, </a:t>
            </a:r>
            <a:r>
              <a:rPr lang="es-ES" b="1" i="1" dirty="0"/>
              <a:t>spider</a:t>
            </a:r>
            <a:r>
              <a:rPr lang="es-ES" b="1" dirty="0"/>
              <a:t>, araña, </a:t>
            </a:r>
            <a:r>
              <a:rPr lang="es-ES" b="1" i="1" dirty="0" err="1"/>
              <a:t>crawler</a:t>
            </a:r>
            <a:r>
              <a:rPr lang="es-ES" b="1" dirty="0"/>
              <a:t>, reptador...):</a:t>
            </a:r>
          </a:p>
          <a:p>
            <a:pPr lvl="1"/>
            <a:r>
              <a:rPr lang="es-ES" dirty="0"/>
              <a:t>Visita una página, la pasa al sistema de indización, sigue los enlaces presentes en la página y repite el proceso en las páginas enlazadas, en múltiples niveles de profundidad.</a:t>
            </a:r>
          </a:p>
          <a:p>
            <a:r>
              <a:rPr lang="es-ES" b="1" dirty="0" smtClean="0"/>
              <a:t>Sistema </a:t>
            </a:r>
            <a:r>
              <a:rPr lang="es-ES" b="1" dirty="0"/>
              <a:t>de indización automática:</a:t>
            </a:r>
          </a:p>
          <a:p>
            <a:pPr lvl="1"/>
            <a:r>
              <a:rPr lang="es-ES" dirty="0"/>
              <a:t>Indiza por palabras significativas las páginas encontradas por el robot, con lo que se genera la BD (también llamada índice o catálogo). Siempre se almacena el URL que remite a la ubicación de la página original, pero a veces, si el sitio web en cuestión lo permite, se almacena también una copia de cada página indizada: será una página </a:t>
            </a:r>
            <a:r>
              <a:rPr lang="es-ES" i="1" dirty="0" err="1"/>
              <a:t>cached</a:t>
            </a:r>
            <a:r>
              <a:rPr lang="es-ES" dirty="0"/>
              <a:t> (de </a:t>
            </a:r>
            <a:r>
              <a:rPr lang="es-ES" i="1" dirty="0"/>
              <a:t>cache</a:t>
            </a:r>
            <a:r>
              <a:rPr lang="es-ES" dirty="0"/>
              <a:t>, en referencia a la memoria de acceso rápido de un procesador), constituyendo una especie de instantánea de la página cuando fue visitada </a:t>
            </a:r>
            <a:r>
              <a:rPr lang="es-ES" dirty="0" err="1"/>
              <a:t>po</a:t>
            </a:r>
            <a:r>
              <a:rPr lang="es-ES" dirty="0"/>
              <a:t> el robot por última vez</a:t>
            </a:r>
            <a:r>
              <a:rPr lang="es-ES" dirty="0" smtClean="0"/>
              <a:t>.</a:t>
            </a:r>
            <a:endParaRPr lang="es-ES" dirty="0"/>
          </a:p>
        </p:txBody>
      </p:sp>
    </p:spTree>
    <p:extLst>
      <p:ext uri="{BB962C8B-B14F-4D97-AF65-F5344CB8AC3E}">
        <p14:creationId xmlns:p14="http://schemas.microsoft.com/office/powerpoint/2010/main" val="3693724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85000" lnSpcReduction="20000"/>
          </a:bodyPr>
          <a:lstStyle/>
          <a:p>
            <a:r>
              <a:rPr lang="es-ES" b="1" dirty="0"/>
              <a:t>Sistema de interrogación</a:t>
            </a:r>
          </a:p>
          <a:p>
            <a:pPr lvl="1"/>
            <a:r>
              <a:rPr lang="es-ES" dirty="0"/>
              <a:t>Incluye un lenguaje de consulta con una serie de procedimientos más o menos documentales para precisar las búsquedas.</a:t>
            </a:r>
          </a:p>
          <a:p>
            <a:pPr lvl="1"/>
            <a:r>
              <a:rPr lang="es-ES" dirty="0"/>
              <a:t>Los algoritmos utilizados en la recuperación y el propio lenguaje de consulta varían de unos motores a otros</a:t>
            </a:r>
            <a:r>
              <a:rPr lang="es-ES" dirty="0" smtClean="0"/>
              <a:t>.</a:t>
            </a:r>
          </a:p>
          <a:p>
            <a:r>
              <a:rPr lang="es-ES" b="1" dirty="0" smtClean="0"/>
              <a:t>Interfaz de búsqueda y recuperación:</a:t>
            </a:r>
          </a:p>
          <a:p>
            <a:pPr lvl="1"/>
            <a:r>
              <a:rPr lang="es-ES" dirty="0" smtClean="0"/>
              <a:t>Incluye </a:t>
            </a:r>
            <a:r>
              <a:rPr lang="es-ES" dirty="0"/>
              <a:t>los mecanismos que permiten la interacción entre el usuario y el sistema para realizar la búsqueda y mostrar los resultados. En general se usan formularios HTML para pedir los datos de la búsqueda al usuario y páginas web dinámicas (generadas ex profeso para el usuario) para mostrar los resultados.</a:t>
            </a:r>
          </a:p>
          <a:p>
            <a:pPr lvl="1"/>
            <a:r>
              <a:rPr lang="es-ES" dirty="0"/>
              <a:t>Una vez realizada la búsqueda, el motor devuelve una lista con los resultados encontrados, generalmente en un orden que intenta reflejar la relevancia de los documentos para el usuario. Los resultados de la búsqueda se presentan en lo que genéricamente se denomina </a:t>
            </a:r>
            <a:r>
              <a:rPr lang="es-ES" i="1" dirty="0" err="1"/>
              <a:t>Search</a:t>
            </a:r>
            <a:r>
              <a:rPr lang="es-ES" i="1" dirty="0"/>
              <a:t> </a:t>
            </a:r>
            <a:r>
              <a:rPr lang="es-ES" i="1" dirty="0" err="1"/>
              <a:t>Engine</a:t>
            </a:r>
            <a:r>
              <a:rPr lang="es-ES" i="1" dirty="0"/>
              <a:t> </a:t>
            </a:r>
            <a:r>
              <a:rPr lang="es-ES" i="1" dirty="0" err="1"/>
              <a:t>Results</a:t>
            </a:r>
            <a:r>
              <a:rPr lang="es-ES" i="1" dirty="0"/>
              <a:t> Page</a:t>
            </a:r>
            <a:r>
              <a:rPr lang="es-ES" dirty="0"/>
              <a:t> (SERP, página de resultados del motor de búsqueda).</a:t>
            </a:r>
          </a:p>
          <a:p>
            <a:pPr marL="114300" indent="0">
              <a:buNone/>
            </a:pPr>
            <a:endParaRPr lang="en-US" dirty="0"/>
          </a:p>
        </p:txBody>
      </p:sp>
      <p:sp>
        <p:nvSpPr>
          <p:cNvPr id="4" name="1 Título"/>
          <p:cNvSpPr>
            <a:spLocks noGrp="1"/>
          </p:cNvSpPr>
          <p:nvPr>
            <p:ph type="title"/>
          </p:nvPr>
        </p:nvSpPr>
        <p:spPr/>
        <p:txBody>
          <a:bodyPr>
            <a:normAutofit/>
          </a:bodyPr>
          <a:lstStyle/>
          <a:p>
            <a:pPr algn="l"/>
            <a:r>
              <a:rPr lang="es-ES" sz="2700" b="1" dirty="0"/>
              <a:t>Partes de un motor de búsqueda</a:t>
            </a:r>
            <a:endParaRPr lang="en-US" sz="2700" dirty="0"/>
          </a:p>
        </p:txBody>
      </p:sp>
    </p:spTree>
    <p:extLst>
      <p:ext uri="{BB962C8B-B14F-4D97-AF65-F5344CB8AC3E}">
        <p14:creationId xmlns:p14="http://schemas.microsoft.com/office/powerpoint/2010/main" val="278226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endParaRPr lang="es-ES" b="1" dirty="0" smtClean="0"/>
          </a:p>
          <a:p>
            <a:r>
              <a:rPr lang="es-ES" b="1" dirty="0" smtClean="0"/>
              <a:t>Diferentes</a:t>
            </a:r>
            <a:r>
              <a:rPr lang="es-ES" dirty="0"/>
              <a:t> </a:t>
            </a:r>
            <a:endParaRPr lang="es-ES" dirty="0" smtClean="0"/>
          </a:p>
          <a:p>
            <a:pPr marL="114300" indent="0">
              <a:buNone/>
            </a:pPr>
            <a:endParaRPr lang="es-ES" dirty="0" smtClean="0"/>
          </a:p>
          <a:p>
            <a:r>
              <a:rPr lang="es-ES" b="1" dirty="0" smtClean="0"/>
              <a:t>Secretos</a:t>
            </a:r>
          </a:p>
          <a:p>
            <a:pPr marL="114300" indent="0">
              <a:buNone/>
            </a:pPr>
            <a:endParaRPr lang="es-ES" b="1" dirty="0" smtClean="0"/>
          </a:p>
          <a:p>
            <a:r>
              <a:rPr lang="es-ES" b="1" dirty="0" smtClean="0"/>
              <a:t>Variables</a:t>
            </a:r>
            <a:r>
              <a:rPr lang="es-ES" dirty="0"/>
              <a:t> </a:t>
            </a:r>
            <a:endParaRPr lang="es-ES" dirty="0" smtClean="0"/>
          </a:p>
          <a:p>
            <a:pPr marL="114300" indent="0">
              <a:buNone/>
            </a:pPr>
            <a:endParaRPr lang="es-ES" dirty="0"/>
          </a:p>
          <a:p>
            <a:r>
              <a:rPr lang="es-ES" b="1" dirty="0"/>
              <a:t>Basados </a:t>
            </a:r>
            <a:r>
              <a:rPr lang="es-ES" b="1" dirty="0" smtClean="0"/>
              <a:t>inicialmente</a:t>
            </a:r>
          </a:p>
          <a:p>
            <a:endParaRPr lang="es-ES" b="1" dirty="0" smtClean="0"/>
          </a:p>
          <a:p>
            <a:r>
              <a:rPr lang="es-ES" b="1" dirty="0" smtClean="0"/>
              <a:t>Basados </a:t>
            </a:r>
            <a:r>
              <a:rPr lang="es-ES" b="1" dirty="0"/>
              <a:t>actualmente</a:t>
            </a:r>
            <a:r>
              <a:rPr lang="es-ES" dirty="0"/>
              <a:t> </a:t>
            </a:r>
            <a:endParaRPr lang="en-US" dirty="0"/>
          </a:p>
        </p:txBody>
      </p:sp>
      <p:sp>
        <p:nvSpPr>
          <p:cNvPr id="4" name="1 Título"/>
          <p:cNvSpPr>
            <a:spLocks noGrp="1"/>
          </p:cNvSpPr>
          <p:nvPr>
            <p:ph type="title"/>
          </p:nvPr>
        </p:nvSpPr>
        <p:spPr/>
        <p:txBody>
          <a:bodyPr>
            <a:normAutofit/>
          </a:bodyPr>
          <a:lstStyle/>
          <a:p>
            <a:pPr algn="l"/>
            <a:r>
              <a:rPr lang="es-ES" sz="2700" b="1" dirty="0"/>
              <a:t>Criterios para la ordenación de los resultados por relevancia</a:t>
            </a:r>
          </a:p>
        </p:txBody>
      </p:sp>
    </p:spTree>
    <p:extLst>
      <p:ext uri="{BB962C8B-B14F-4D97-AF65-F5344CB8AC3E}">
        <p14:creationId xmlns:p14="http://schemas.microsoft.com/office/powerpoint/2010/main" val="380463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pPr marL="114300" indent="0">
              <a:buNone/>
            </a:pPr>
            <a:r>
              <a:rPr lang="es-ES" b="1" dirty="0"/>
              <a:t>Diferentes</a:t>
            </a:r>
            <a:r>
              <a:rPr lang="es-ES" dirty="0"/>
              <a:t> en cada motor, lo que determina que los primeros resultados obtenidos para una misma estrategia de búsqueda sean distintos de un motor a otro. </a:t>
            </a:r>
            <a:endParaRPr lang="es-ES" dirty="0" smtClean="0"/>
          </a:p>
          <a:p>
            <a:pPr marL="114300" indent="0">
              <a:buNone/>
            </a:pPr>
            <a:endParaRPr lang="es-ES" b="1" dirty="0" smtClean="0"/>
          </a:p>
          <a:p>
            <a:pPr marL="114300" indent="0">
              <a:buNone/>
            </a:pPr>
            <a:r>
              <a:rPr lang="es-ES" b="1" dirty="0" smtClean="0"/>
              <a:t>Secretos</a:t>
            </a:r>
            <a:r>
              <a:rPr lang="es-ES" dirty="0"/>
              <a:t>, </a:t>
            </a:r>
            <a:r>
              <a:rPr lang="es-ES" dirty="0" smtClean="0"/>
              <a:t>para proteger </a:t>
            </a:r>
            <a:r>
              <a:rPr lang="es-ES" dirty="0"/>
              <a:t>sus algoritmos frente a la competencia, ya que un motor será valorado mejor por un usuario si generalmente encuentra al comienzo de la lista los resultados potencialmente más útiles</a:t>
            </a:r>
          </a:p>
          <a:p>
            <a:r>
              <a:rPr lang="es-ES" dirty="0"/>
              <a:t>evitar que se compongan las páginas de manera que alcancen un alto grado de relevancia y se sitúen entre los primeros resultados. Suele hablarse de "posicionamiento web" para referirse a las actividades tendentes a situar un sitio o una página web entre los primeros resultados ofrecidos por un motor de búsqueda para un término o expresión de búsqueda dada.</a:t>
            </a:r>
          </a:p>
          <a:p>
            <a:pPr marL="114300" indent="0">
              <a:buNone/>
            </a:pPr>
            <a:endParaRPr lang="en-US" dirty="0"/>
          </a:p>
        </p:txBody>
      </p:sp>
      <p:sp>
        <p:nvSpPr>
          <p:cNvPr id="4" name="1 Título"/>
          <p:cNvSpPr>
            <a:spLocks noGrp="1"/>
          </p:cNvSpPr>
          <p:nvPr>
            <p:ph type="title"/>
          </p:nvPr>
        </p:nvSpPr>
        <p:spPr/>
        <p:txBody>
          <a:bodyPr>
            <a:normAutofit/>
          </a:bodyPr>
          <a:lstStyle/>
          <a:p>
            <a:pPr algn="l"/>
            <a:r>
              <a:rPr lang="es-ES" sz="2700" b="1" dirty="0"/>
              <a:t>Criterios para la ordenación de los resultados por relevancia</a:t>
            </a:r>
          </a:p>
        </p:txBody>
      </p:sp>
    </p:spTree>
    <p:extLst>
      <p:ext uri="{BB962C8B-B14F-4D97-AF65-F5344CB8AC3E}">
        <p14:creationId xmlns:p14="http://schemas.microsoft.com/office/powerpoint/2010/main" val="289193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r>
              <a:rPr lang="es-ES" b="1" dirty="0"/>
              <a:t>Variables</a:t>
            </a:r>
            <a:r>
              <a:rPr lang="es-ES" dirty="0"/>
              <a:t> con el tiempo, como resultado de un proceso continuo de mejora del rendimiento del motor</a:t>
            </a:r>
          </a:p>
          <a:p>
            <a:r>
              <a:rPr lang="es-ES" b="1" dirty="0"/>
              <a:t>Basados inicialmente</a:t>
            </a:r>
            <a:r>
              <a:rPr lang="es-ES" dirty="0"/>
              <a:t>, en general, en dos básicos:</a:t>
            </a:r>
          </a:p>
          <a:p>
            <a:pPr lvl="1"/>
            <a:r>
              <a:rPr lang="es-ES" dirty="0"/>
              <a:t>Posición del término: título, primeros párrafos de texto...</a:t>
            </a:r>
          </a:p>
          <a:p>
            <a:pPr lvl="1"/>
            <a:r>
              <a:rPr lang="es-ES" dirty="0"/>
              <a:t>Frecuencia de aparición en el </a:t>
            </a:r>
            <a:r>
              <a:rPr lang="es-ES" dirty="0" smtClean="0"/>
              <a:t>documento</a:t>
            </a:r>
            <a:endParaRPr lang="es-ES" dirty="0"/>
          </a:p>
          <a:p>
            <a:r>
              <a:rPr lang="es-ES" b="1" dirty="0"/>
              <a:t>Basados actualmente</a:t>
            </a:r>
            <a:r>
              <a:rPr lang="es-ES" dirty="0"/>
              <a:t> más bien en otros criterios adicionales, que dan mayor peso a determinadas páginas (mayor posibilidad de que aparezcan en las primeras posiciones de los resultados), </a:t>
            </a:r>
            <a:r>
              <a:rPr lang="es-ES" dirty="0" smtClean="0"/>
              <a:t>como número </a:t>
            </a:r>
            <a:r>
              <a:rPr lang="es-ES" dirty="0"/>
              <a:t>de enlaces que tienen como destino una página dada (Excite, Google..), y número de enlaces que tiene como destino las páginas que remiten a la página dada (Google)</a:t>
            </a:r>
          </a:p>
          <a:p>
            <a:pPr marL="114300" indent="0">
              <a:buNone/>
            </a:pPr>
            <a:endParaRPr lang="en-US" dirty="0"/>
          </a:p>
        </p:txBody>
      </p:sp>
      <p:sp>
        <p:nvSpPr>
          <p:cNvPr id="4" name="1 Título"/>
          <p:cNvSpPr>
            <a:spLocks noGrp="1"/>
          </p:cNvSpPr>
          <p:nvPr>
            <p:ph type="title"/>
          </p:nvPr>
        </p:nvSpPr>
        <p:spPr/>
        <p:txBody>
          <a:bodyPr>
            <a:normAutofit/>
          </a:bodyPr>
          <a:lstStyle/>
          <a:p>
            <a:pPr algn="l"/>
            <a:r>
              <a:rPr lang="es-ES" sz="2700" b="1" dirty="0"/>
              <a:t>Criterios para la ordenación de los resultados por relevancia</a:t>
            </a:r>
          </a:p>
        </p:txBody>
      </p:sp>
    </p:spTree>
    <p:extLst>
      <p:ext uri="{BB962C8B-B14F-4D97-AF65-F5344CB8AC3E}">
        <p14:creationId xmlns:p14="http://schemas.microsoft.com/office/powerpoint/2010/main" val="1730281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existencia de una reseña en el directorio (en los servicios híbridos que también disponen de un directorio)</a:t>
            </a:r>
          </a:p>
          <a:p>
            <a:r>
              <a:rPr lang="es-ES" dirty="0"/>
              <a:t>aparición del término en elementos &lt;meta&gt; de HTML (</a:t>
            </a:r>
            <a:r>
              <a:rPr lang="es-ES" dirty="0" err="1"/>
              <a:t>HotBot</a:t>
            </a:r>
            <a:r>
              <a:rPr lang="es-ES" dirty="0"/>
              <a:t>, </a:t>
            </a:r>
            <a:r>
              <a:rPr lang="es-ES" dirty="0" err="1"/>
              <a:t>Infoseek</a:t>
            </a:r>
            <a:r>
              <a:rPr lang="es-ES" dirty="0"/>
              <a:t>...)</a:t>
            </a:r>
          </a:p>
          <a:p>
            <a:r>
              <a:rPr lang="es-ES" dirty="0"/>
              <a:t>activación de un enlace de la lista de resultados por parte de otros usuarios que han hecho antes la misma búsqueda (probablemente Google...)</a:t>
            </a:r>
          </a:p>
          <a:p>
            <a:r>
              <a:rPr lang="es-ES" dirty="0"/>
              <a:t>sitio web de procedencia de la página (probablemente Google...)</a:t>
            </a:r>
            <a:endParaRPr lang="en-US" dirty="0"/>
          </a:p>
        </p:txBody>
      </p:sp>
      <p:sp>
        <p:nvSpPr>
          <p:cNvPr id="4" name="1 Título"/>
          <p:cNvSpPr>
            <a:spLocks noGrp="1"/>
          </p:cNvSpPr>
          <p:nvPr>
            <p:ph type="title"/>
          </p:nvPr>
        </p:nvSpPr>
        <p:spPr/>
        <p:txBody>
          <a:bodyPr>
            <a:normAutofit/>
          </a:bodyPr>
          <a:lstStyle/>
          <a:p>
            <a:pPr algn="l"/>
            <a:r>
              <a:rPr lang="es-ES" sz="2700" b="1" dirty="0"/>
              <a:t>Criterios para la ordenación de los resultados por relevancia</a:t>
            </a:r>
          </a:p>
        </p:txBody>
      </p:sp>
    </p:spTree>
    <p:extLst>
      <p:ext uri="{BB962C8B-B14F-4D97-AF65-F5344CB8AC3E}">
        <p14:creationId xmlns:p14="http://schemas.microsoft.com/office/powerpoint/2010/main" val="3705466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ticario">
  <a:themeElements>
    <a:clrScheme name="Boticario">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Boticario">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oticario">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1508</TotalTime>
  <Words>423</Words>
  <Application>Microsoft Office PowerPoint</Application>
  <PresentationFormat>Presentación en pantalla (4:3)</PresentationFormat>
  <Paragraphs>70</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Boticario</vt:lpstr>
      <vt:lpstr>MOTORES DE BUSQUEDA</vt:lpstr>
      <vt:lpstr>Motores de búsqueda (Search Engines) en Internet </vt:lpstr>
      <vt:lpstr>Partes de un motor de búsqueda </vt:lpstr>
      <vt:lpstr>Partes de un motor de búsqueda</vt:lpstr>
      <vt:lpstr>Partes de un motor de búsqueda</vt:lpstr>
      <vt:lpstr>Criterios para la ordenación de los resultados por relevancia</vt:lpstr>
      <vt:lpstr>Criterios para la ordenación de los resultados por relevancia</vt:lpstr>
      <vt:lpstr>Criterios para la ordenación de los resultados por relevancia</vt:lpstr>
      <vt:lpstr>Criterios para la ordenación de los resultados por relevancia</vt:lpstr>
      <vt:lpstr>Algunos motores de búsqueda generalistas</vt:lpstr>
      <vt:lpstr>Algunos motores de búsqueda generalistas</vt:lpstr>
      <vt:lpstr>BIBLIOGRAFIA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MOTORES DE BUSQUEDA</dc:title>
  <dc:creator>dany</dc:creator>
  <cp:lastModifiedBy>dany</cp:lastModifiedBy>
  <cp:revision>18</cp:revision>
  <dcterms:created xsi:type="dcterms:W3CDTF">2017-10-08T01:16:24Z</dcterms:created>
  <dcterms:modified xsi:type="dcterms:W3CDTF">2017-10-09T02:46:57Z</dcterms:modified>
</cp:coreProperties>
</file>