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Rectángulo redondeado"/>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Título"/>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s-ES" smtClean="0"/>
              <a:t>Haga clic para modificar el estilo de título del patrón</a:t>
            </a:r>
            <a:endParaRPr kumimoji="0" lang="en-US"/>
          </a:p>
        </p:txBody>
      </p:sp>
      <p:sp>
        <p:nvSpPr>
          <p:cNvPr id="20" name="19 Subtítulo"/>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9" name="18 Marcador de fecha"/>
          <p:cNvSpPr>
            <a:spLocks noGrp="1"/>
          </p:cNvSpPr>
          <p:nvPr>
            <p:ph type="dt" sz="half" idx="10"/>
          </p:nvPr>
        </p:nvSpPr>
        <p:spPr/>
        <p:txBody>
          <a:bodyPr/>
          <a:lstStyle>
            <a:extLst/>
          </a:lstStyle>
          <a:p>
            <a:fld id="{D9735D6E-07F4-4FE8-A291-B52D42844449}" type="datetimeFigureOut">
              <a:rPr lang="en-US" smtClean="0"/>
              <a:t>10/7/2017</a:t>
            </a:fld>
            <a:endParaRPr lang="en-US"/>
          </a:p>
        </p:txBody>
      </p:sp>
      <p:sp>
        <p:nvSpPr>
          <p:cNvPr id="8" name="7 Marcador de pie de página"/>
          <p:cNvSpPr>
            <a:spLocks noGrp="1"/>
          </p:cNvSpPr>
          <p:nvPr>
            <p:ph type="ftr" sz="quarter" idx="11"/>
          </p:nvPr>
        </p:nvSpPr>
        <p:spPr/>
        <p:txBody>
          <a:bodyPr/>
          <a:lstStyle>
            <a:extLst/>
          </a:lstStyle>
          <a:p>
            <a:endParaRPr lang="en-US"/>
          </a:p>
        </p:txBody>
      </p:sp>
      <p:sp>
        <p:nvSpPr>
          <p:cNvPr id="11" name="10 Marcador de número de diapositiva"/>
          <p:cNvSpPr>
            <a:spLocks noGrp="1"/>
          </p:cNvSpPr>
          <p:nvPr>
            <p:ph type="sldNum" sz="quarter" idx="12"/>
          </p:nvPr>
        </p:nvSpPr>
        <p:spPr/>
        <p:txBody>
          <a:bodyPr/>
          <a:lstStyle>
            <a:extLst/>
          </a:lstStyle>
          <a:p>
            <a:fld id="{292FB482-D834-4403-A381-88D4C614D96D}" type="slidenum">
              <a:rPr lang="en-US" smtClean="0"/>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02920" y="530352"/>
            <a:ext cx="8183880" cy="4187952"/>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9735D6E-07F4-4FE8-A291-B52D42844449}" type="datetimeFigureOut">
              <a:rPr lang="en-US" smtClean="0"/>
              <a:t>10/7/2017</a:t>
            </a:fld>
            <a:endParaRPr lang="en-US"/>
          </a:p>
        </p:txBody>
      </p:sp>
      <p:sp>
        <p:nvSpPr>
          <p:cNvPr id="5" name="4 Marcador de pie de página"/>
          <p:cNvSpPr>
            <a:spLocks noGrp="1"/>
          </p:cNvSpPr>
          <p:nvPr>
            <p:ph type="ftr" sz="quarter" idx="11"/>
          </p:nvPr>
        </p:nvSpPr>
        <p:spPr/>
        <p:txBody>
          <a:bodyPr/>
          <a:lstStyle>
            <a:extLst/>
          </a:lstStyle>
          <a:p>
            <a:endParaRPr lang="en-US"/>
          </a:p>
        </p:txBody>
      </p:sp>
      <p:sp>
        <p:nvSpPr>
          <p:cNvPr id="6" name="5 Marcador de número de diapositiva"/>
          <p:cNvSpPr>
            <a:spLocks noGrp="1"/>
          </p:cNvSpPr>
          <p:nvPr>
            <p:ph type="sldNum" sz="quarter" idx="12"/>
          </p:nvPr>
        </p:nvSpPr>
        <p:spPr/>
        <p:txBody>
          <a:bodyPr/>
          <a:lstStyle>
            <a:extLst/>
          </a:lstStyle>
          <a:p>
            <a:fld id="{292FB482-D834-4403-A381-88D4C614D96D}"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33404"/>
            <a:ext cx="1981200" cy="5257799"/>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33400" y="533402"/>
            <a:ext cx="5943600" cy="525780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9735D6E-07F4-4FE8-A291-B52D42844449}" type="datetimeFigureOut">
              <a:rPr lang="en-US" smtClean="0"/>
              <a:t>10/7/2017</a:t>
            </a:fld>
            <a:endParaRPr lang="en-US"/>
          </a:p>
        </p:txBody>
      </p:sp>
      <p:sp>
        <p:nvSpPr>
          <p:cNvPr id="5" name="4 Marcador de pie de página"/>
          <p:cNvSpPr>
            <a:spLocks noGrp="1"/>
          </p:cNvSpPr>
          <p:nvPr>
            <p:ph type="ftr" sz="quarter" idx="11"/>
          </p:nvPr>
        </p:nvSpPr>
        <p:spPr/>
        <p:txBody>
          <a:bodyPr/>
          <a:lstStyle>
            <a:extLst/>
          </a:lstStyle>
          <a:p>
            <a:endParaRPr lang="en-US"/>
          </a:p>
        </p:txBody>
      </p:sp>
      <p:sp>
        <p:nvSpPr>
          <p:cNvPr id="6" name="5 Marcador de número de diapositiva"/>
          <p:cNvSpPr>
            <a:spLocks noGrp="1"/>
          </p:cNvSpPr>
          <p:nvPr>
            <p:ph type="sldNum" sz="quarter" idx="12"/>
          </p:nvPr>
        </p:nvSpPr>
        <p:spPr/>
        <p:txBody>
          <a:bodyPr/>
          <a:lstStyle>
            <a:extLst/>
          </a:lstStyle>
          <a:p>
            <a:fld id="{292FB482-D834-4403-A381-88D4C614D96D}"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502920" y="530352"/>
            <a:ext cx="8183880" cy="4187952"/>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9735D6E-07F4-4FE8-A291-B52D42844449}" type="datetimeFigureOut">
              <a:rPr lang="en-US" smtClean="0"/>
              <a:t>10/7/2017</a:t>
            </a:fld>
            <a:endParaRPr lang="en-US"/>
          </a:p>
        </p:txBody>
      </p:sp>
      <p:sp>
        <p:nvSpPr>
          <p:cNvPr id="5" name="4 Marcador de pie de página"/>
          <p:cNvSpPr>
            <a:spLocks noGrp="1"/>
          </p:cNvSpPr>
          <p:nvPr>
            <p:ph type="ftr" sz="quarter" idx="11"/>
          </p:nvPr>
        </p:nvSpPr>
        <p:spPr/>
        <p:txBody>
          <a:bodyPr/>
          <a:lstStyle>
            <a:extLst/>
          </a:lstStyle>
          <a:p>
            <a:endParaRPr lang="en-US"/>
          </a:p>
        </p:txBody>
      </p:sp>
      <p:sp>
        <p:nvSpPr>
          <p:cNvPr id="6" name="5 Marcador de número de diapositiva"/>
          <p:cNvSpPr>
            <a:spLocks noGrp="1"/>
          </p:cNvSpPr>
          <p:nvPr>
            <p:ph type="sldNum" sz="quarter" idx="12"/>
          </p:nvPr>
        </p:nvSpPr>
        <p:spPr/>
        <p:txBody>
          <a:bodyPr/>
          <a:lstStyle>
            <a:extLst/>
          </a:lstStyle>
          <a:p>
            <a:fld id="{292FB482-D834-4403-A381-88D4C614D96D}"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13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redondeado"/>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D9735D6E-07F4-4FE8-A291-B52D42844449}" type="datetimeFigureOut">
              <a:rPr lang="en-US" smtClean="0"/>
              <a:t>10/7/2017</a:t>
            </a:fld>
            <a:endParaRPr lang="en-US"/>
          </a:p>
        </p:txBody>
      </p:sp>
      <p:sp>
        <p:nvSpPr>
          <p:cNvPr id="5" name="4 Marcador de pie de página"/>
          <p:cNvSpPr>
            <a:spLocks noGrp="1"/>
          </p:cNvSpPr>
          <p:nvPr>
            <p:ph type="ftr" sz="quarter" idx="11"/>
          </p:nvPr>
        </p:nvSpPr>
        <p:spPr/>
        <p:txBody>
          <a:bodyPr/>
          <a:lstStyle>
            <a:extLst/>
          </a:lstStyle>
          <a:p>
            <a:endParaRPr lang="en-US"/>
          </a:p>
        </p:txBody>
      </p:sp>
      <p:sp>
        <p:nvSpPr>
          <p:cNvPr id="6" name="5 Marcador de número de diapositiva"/>
          <p:cNvSpPr>
            <a:spLocks noGrp="1"/>
          </p:cNvSpPr>
          <p:nvPr>
            <p:ph type="sldNum" sz="quarter" idx="12"/>
          </p:nvPr>
        </p:nvSpPr>
        <p:spPr/>
        <p:txBody>
          <a:bodyPr/>
          <a:lstStyle>
            <a:extLst/>
          </a:lstStyle>
          <a:p>
            <a:fld id="{292FB482-D834-4403-A381-88D4C614D96D}" type="slidenum">
              <a:rPr lang="en-US" smtClean="0"/>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9735D6E-07F4-4FE8-A291-B52D42844449}" type="datetimeFigureOut">
              <a:rPr lang="en-US" smtClean="0"/>
              <a:t>10/7/2017</a:t>
            </a:fld>
            <a:endParaRPr lang="en-US"/>
          </a:p>
        </p:txBody>
      </p:sp>
      <p:sp>
        <p:nvSpPr>
          <p:cNvPr id="6" name="5 Marcador de pie de página"/>
          <p:cNvSpPr>
            <a:spLocks noGrp="1"/>
          </p:cNvSpPr>
          <p:nvPr>
            <p:ph type="ftr" sz="quarter" idx="11"/>
          </p:nvPr>
        </p:nvSpPr>
        <p:spPr/>
        <p:txBody>
          <a:bodyPr/>
          <a:lstStyle>
            <a:extLst/>
          </a:lstStyle>
          <a:p>
            <a:endParaRPr lang="en-US"/>
          </a:p>
        </p:txBody>
      </p:sp>
      <p:sp>
        <p:nvSpPr>
          <p:cNvPr id="7" name="6 Marcador de número de diapositiva"/>
          <p:cNvSpPr>
            <a:spLocks noGrp="1"/>
          </p:cNvSpPr>
          <p:nvPr>
            <p:ph type="sldNum" sz="quarter" idx="12"/>
          </p:nvPr>
        </p:nvSpPr>
        <p:spPr/>
        <p:txBody>
          <a:bodyPr/>
          <a:lstStyle>
            <a:extLst/>
          </a:lstStyle>
          <a:p>
            <a:fld id="{292FB482-D834-4403-A381-88D4C614D96D}"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nchor="b"/>
          <a:lstStyle>
            <a:lvl1pPr>
              <a:defRPr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D9735D6E-07F4-4FE8-A291-B52D42844449}" type="datetimeFigureOut">
              <a:rPr lang="en-US" smtClean="0"/>
              <a:t>10/7/2017</a:t>
            </a:fld>
            <a:endParaRPr lang="en-US"/>
          </a:p>
        </p:txBody>
      </p:sp>
      <p:sp>
        <p:nvSpPr>
          <p:cNvPr id="8" name="7 Marcador de pie de página"/>
          <p:cNvSpPr>
            <a:spLocks noGrp="1"/>
          </p:cNvSpPr>
          <p:nvPr>
            <p:ph type="ftr" sz="quarter" idx="11"/>
          </p:nvPr>
        </p:nvSpPr>
        <p:spPr/>
        <p:txBody>
          <a:bodyPr/>
          <a:lstStyle>
            <a:extLst/>
          </a:lstStyle>
          <a:p>
            <a:endParaRPr lang="en-US"/>
          </a:p>
        </p:txBody>
      </p:sp>
      <p:sp>
        <p:nvSpPr>
          <p:cNvPr id="9" name="8 Marcador de número de diapositiva"/>
          <p:cNvSpPr>
            <a:spLocks noGrp="1"/>
          </p:cNvSpPr>
          <p:nvPr>
            <p:ph type="sldNum" sz="quarter" idx="12"/>
          </p:nvPr>
        </p:nvSpPr>
        <p:spPr/>
        <p:txBody>
          <a:bodyPr/>
          <a:lstStyle>
            <a:extLst/>
          </a:lstStyle>
          <a:p>
            <a:fld id="{292FB482-D834-4403-A381-88D4C614D96D}" type="slidenum">
              <a:rPr lang="en-US" smtClean="0"/>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D9735D6E-07F4-4FE8-A291-B52D42844449}" type="datetimeFigureOut">
              <a:rPr lang="en-US" smtClean="0"/>
              <a:t>10/7/2017</a:t>
            </a:fld>
            <a:endParaRPr lang="en-US"/>
          </a:p>
        </p:txBody>
      </p:sp>
      <p:sp>
        <p:nvSpPr>
          <p:cNvPr id="4" name="3 Marcador de pie de página"/>
          <p:cNvSpPr>
            <a:spLocks noGrp="1"/>
          </p:cNvSpPr>
          <p:nvPr>
            <p:ph type="ftr" sz="quarter" idx="11"/>
          </p:nvPr>
        </p:nvSpPr>
        <p:spPr/>
        <p:txBody>
          <a:bodyPr/>
          <a:lstStyle>
            <a:extLst/>
          </a:lstStyle>
          <a:p>
            <a:endParaRPr lang="en-US"/>
          </a:p>
        </p:txBody>
      </p:sp>
      <p:sp>
        <p:nvSpPr>
          <p:cNvPr id="5" name="4 Marcador de número de diapositiva"/>
          <p:cNvSpPr>
            <a:spLocks noGrp="1"/>
          </p:cNvSpPr>
          <p:nvPr>
            <p:ph type="sldNum" sz="quarter" idx="12"/>
          </p:nvPr>
        </p:nvSpPr>
        <p:spPr/>
        <p:txBody>
          <a:bodyPr/>
          <a:lstStyle>
            <a:extLst/>
          </a:lstStyle>
          <a:p>
            <a:fld id="{292FB482-D834-4403-A381-88D4C614D96D}"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D9735D6E-07F4-4FE8-A291-B52D42844449}" type="datetimeFigureOut">
              <a:rPr lang="en-US" smtClean="0"/>
              <a:t>10/7/2017</a:t>
            </a:fld>
            <a:endParaRPr lang="en-US"/>
          </a:p>
        </p:txBody>
      </p:sp>
      <p:sp>
        <p:nvSpPr>
          <p:cNvPr id="3" name="2 Marcador de pie de página"/>
          <p:cNvSpPr>
            <a:spLocks noGrp="1"/>
          </p:cNvSpPr>
          <p:nvPr>
            <p:ph type="ftr" sz="quarter" idx="11"/>
          </p:nvPr>
        </p:nvSpPr>
        <p:spPr/>
        <p:txBody>
          <a:bodyPr/>
          <a:lstStyle>
            <a:extLst/>
          </a:lstStyle>
          <a:p>
            <a:endParaRPr lang="en-US"/>
          </a:p>
        </p:txBody>
      </p:sp>
      <p:sp>
        <p:nvSpPr>
          <p:cNvPr id="4" name="3 Marcador de número de diapositiva"/>
          <p:cNvSpPr>
            <a:spLocks noGrp="1"/>
          </p:cNvSpPr>
          <p:nvPr>
            <p:ph type="sldNum" sz="quarter" idx="12"/>
          </p:nvPr>
        </p:nvSpPr>
        <p:spPr/>
        <p:txBody>
          <a:bodyPr/>
          <a:lstStyle>
            <a:extLst/>
          </a:lstStyle>
          <a:p>
            <a:fld id="{292FB482-D834-4403-A381-88D4C614D96D}"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9735D6E-07F4-4FE8-A291-B52D42844449}" type="datetimeFigureOut">
              <a:rPr lang="en-US" smtClean="0"/>
              <a:t>10/7/2017</a:t>
            </a:fld>
            <a:endParaRPr lang="en-US"/>
          </a:p>
        </p:txBody>
      </p:sp>
      <p:sp>
        <p:nvSpPr>
          <p:cNvPr id="6" name="5 Marcador de pie de página"/>
          <p:cNvSpPr>
            <a:spLocks noGrp="1"/>
          </p:cNvSpPr>
          <p:nvPr>
            <p:ph type="ftr" sz="quarter" idx="11"/>
          </p:nvPr>
        </p:nvSpPr>
        <p:spPr/>
        <p:txBody>
          <a:bodyPr/>
          <a:lstStyle>
            <a:extLst/>
          </a:lstStyle>
          <a:p>
            <a:endParaRPr lang="en-US"/>
          </a:p>
        </p:txBody>
      </p:sp>
      <p:sp>
        <p:nvSpPr>
          <p:cNvPr id="7" name="6 Marcador de número de diapositiva"/>
          <p:cNvSpPr>
            <a:spLocks noGrp="1"/>
          </p:cNvSpPr>
          <p:nvPr>
            <p:ph type="sldNum" sz="quarter" idx="12"/>
          </p:nvPr>
        </p:nvSpPr>
        <p:spPr/>
        <p:txBody>
          <a:bodyPr/>
          <a:lstStyle>
            <a:extLst/>
          </a:lstStyle>
          <a:p>
            <a:fld id="{292FB482-D834-4403-A381-88D4C614D96D}"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dondear rectángulo de esquina sencilla"/>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9735D6E-07F4-4FE8-A291-B52D42844449}" type="datetimeFigureOut">
              <a:rPr lang="en-US" smtClean="0"/>
              <a:t>10/7/2017</a:t>
            </a:fld>
            <a:endParaRPr lang="en-US"/>
          </a:p>
        </p:txBody>
      </p:sp>
      <p:sp>
        <p:nvSpPr>
          <p:cNvPr id="6" name="5 Marcador de pie de página"/>
          <p:cNvSpPr>
            <a:spLocks noGrp="1"/>
          </p:cNvSpPr>
          <p:nvPr>
            <p:ph type="ftr" sz="quarter" idx="11"/>
          </p:nvPr>
        </p:nvSpPr>
        <p:spPr/>
        <p:txBody>
          <a:bodyPr/>
          <a:lstStyle>
            <a:extLst/>
          </a:lstStyle>
          <a:p>
            <a:endParaRPr lang="en-US"/>
          </a:p>
        </p:txBody>
      </p:sp>
      <p:sp>
        <p:nvSpPr>
          <p:cNvPr id="7" name="6 Marcador de número de diapositiva"/>
          <p:cNvSpPr>
            <a:spLocks noGrp="1"/>
          </p:cNvSpPr>
          <p:nvPr>
            <p:ph type="sldNum" sz="quarter" idx="12"/>
          </p:nvPr>
        </p:nvSpPr>
        <p:spPr/>
        <p:txBody>
          <a:bodyPr/>
          <a:lstStyle>
            <a:extLst/>
          </a:lstStyle>
          <a:p>
            <a:fld id="{292FB482-D834-4403-A381-88D4C614D96D}" type="slidenum">
              <a:rPr lang="en-US" smtClean="0"/>
              <a:t>‹Nº›</a:t>
            </a:fld>
            <a:endParaRPr lang="en-US"/>
          </a:p>
        </p:txBody>
      </p:sp>
      <p:sp>
        <p:nvSpPr>
          <p:cNvPr id="3" name="2 Marcador de posición de imagen"/>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s-ES" smtClean="0"/>
              <a:t>Haga clic en el icono para agregar una imagen</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Rectángulo redondeado"/>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12 Marcador de título"/>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s-ES" smtClean="0"/>
              <a:t>Haga clic para modificar el estilo de título del patrón</a:t>
            </a:r>
            <a:endParaRPr kumimoji="0" lang="en-US"/>
          </a:p>
        </p:txBody>
      </p:sp>
      <p:sp>
        <p:nvSpPr>
          <p:cNvPr id="4" name="3 Marcador de texto"/>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5" name="24 Marcador de fecha"/>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9735D6E-07F4-4FE8-A291-B52D42844449}" type="datetimeFigureOut">
              <a:rPr lang="en-US" smtClean="0"/>
              <a:t>10/7/2017</a:t>
            </a:fld>
            <a:endParaRPr lang="en-US"/>
          </a:p>
        </p:txBody>
      </p:sp>
      <p:sp>
        <p:nvSpPr>
          <p:cNvPr id="18" name="17 Marcador de pie de página"/>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4 Marcador de número de diapositiva"/>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92FB482-D834-4403-A381-88D4C614D96D}"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bib.uc3m.es/~nogales/doc/ti/ti-06.html" TargetMode="External"/><Relationship Id="rId2" Type="http://schemas.openxmlformats.org/officeDocument/2006/relationships/hyperlink" Target="http://especializacion.una.edu.ve/Internet/paginas/Lecturas/Fernandez.pdf" TargetMode="External"/><Relationship Id="rId1" Type="http://schemas.openxmlformats.org/officeDocument/2006/relationships/slideLayout" Target="../slideLayouts/slideLayout2.xml"/><Relationship Id="rId4" Type="http://schemas.openxmlformats.org/officeDocument/2006/relationships/hyperlink" Target="http://bibliotecadigital.econ.uba.ar/download/rimmage/rimmage_v3_n1_0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dirty="0" smtClean="0"/>
              <a:t>GOOGLE SU MOTOR</a:t>
            </a:r>
            <a:br>
              <a:rPr lang="en-US" dirty="0" smtClean="0"/>
            </a:br>
            <a:r>
              <a:rPr lang="en-US" dirty="0" smtClean="0"/>
              <a:t> DE BUSQUEDA</a:t>
            </a:r>
            <a:endParaRPr lang="en-US" dirty="0"/>
          </a:p>
        </p:txBody>
      </p:sp>
      <p:sp>
        <p:nvSpPr>
          <p:cNvPr id="3" name="2 Subtítulo"/>
          <p:cNvSpPr>
            <a:spLocks noGrp="1"/>
          </p:cNvSpPr>
          <p:nvPr>
            <p:ph type="subTitle" idx="1"/>
          </p:nvPr>
        </p:nvSpPr>
        <p:spPr/>
        <p:txBody>
          <a:bodyPr/>
          <a:lstStyle/>
          <a:p>
            <a:r>
              <a:rPr lang="en-US" dirty="0" smtClean="0"/>
              <a:t>Gilmer Daniel Fernandez Pinto</a:t>
            </a:r>
            <a:endParaRPr lang="en-US" dirty="0"/>
          </a:p>
        </p:txBody>
      </p:sp>
      <p:pic>
        <p:nvPicPr>
          <p:cNvPr id="6146" name="Picture 2" descr="Resultado de imagen para goo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200400"/>
            <a:ext cx="4602013" cy="3286126"/>
          </a:xfrm>
          <a:prstGeom prst="rect">
            <a:avLst/>
          </a:prstGeom>
          <a:noFill/>
          <a:extLst>
            <a:ext uri="{909E8E84-426E-40DD-AFC4-6F175D3DCCD1}">
              <a14:hiddenFill xmlns:a14="http://schemas.microsoft.com/office/drawing/2010/main">
                <a:solidFill>
                  <a:srgbClr val="FFFFFF"/>
                </a:solidFill>
              </a14:hiddenFill>
            </a:ext>
          </a:extLst>
        </p:spPr>
      </p:pic>
      <p:pic>
        <p:nvPicPr>
          <p:cNvPr id="5" name="4 Imagen"/>
          <p:cNvPicPr/>
          <p:nvPr/>
        </p:nvPicPr>
        <p:blipFill>
          <a:blip r:embed="rId3"/>
          <a:srcRect/>
          <a:stretch>
            <a:fillRect/>
          </a:stretch>
        </p:blipFill>
        <p:spPr bwMode="auto">
          <a:xfrm>
            <a:off x="762000" y="480084"/>
            <a:ext cx="1688559" cy="16535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5 Imagen"/>
          <p:cNvPicPr/>
          <p:nvPr/>
        </p:nvPicPr>
        <p:blipFill>
          <a:blip r:embed="rId4"/>
          <a:srcRect/>
          <a:stretch>
            <a:fillRect/>
          </a:stretch>
        </p:blipFill>
        <p:spPr bwMode="auto">
          <a:xfrm>
            <a:off x="7047104" y="457200"/>
            <a:ext cx="1271827" cy="1676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40546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6"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
        <p:nvSpPr>
          <p:cNvPr id="7" name="6 Rectángulo"/>
          <p:cNvSpPr/>
          <p:nvPr/>
        </p:nvSpPr>
        <p:spPr>
          <a:xfrm>
            <a:off x="427396" y="1582341"/>
            <a:ext cx="8107004" cy="3785652"/>
          </a:xfrm>
          <a:prstGeom prst="rect">
            <a:avLst/>
          </a:prstGeom>
        </p:spPr>
        <p:txBody>
          <a:bodyPr wrap="square">
            <a:spAutoFit/>
          </a:bodyPr>
          <a:lstStyle/>
          <a:p>
            <a:r>
              <a:rPr lang="es-ES" sz="2400" dirty="0" smtClean="0"/>
              <a:t>Se obtiene entonces un nuevo vector de importancia		  . Se repite el proceso llegando a un nuevo vector de importancia actualizado con la forma 		            . Reiterando infinitamente este proceso, se converge al vector de importancia de equilibrio.  Lo que se busca con estos procesos de actualización es recrear el camino que recorrería un usuario de la web en su búsqueda, es decir, su desplazamiento entre las páginas. </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049194"/>
            <a:ext cx="1100919" cy="313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715336"/>
            <a:ext cx="25050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8567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6"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
        <p:nvSpPr>
          <p:cNvPr id="7" name="6 Rectángulo"/>
          <p:cNvSpPr/>
          <p:nvPr/>
        </p:nvSpPr>
        <p:spPr>
          <a:xfrm>
            <a:off x="445593" y="1295400"/>
            <a:ext cx="4288290" cy="461665"/>
          </a:xfrm>
          <a:prstGeom prst="rect">
            <a:avLst/>
          </a:prstGeom>
        </p:spPr>
        <p:txBody>
          <a:bodyPr wrap="none">
            <a:spAutoFit/>
          </a:bodyPr>
          <a:lstStyle/>
          <a:p>
            <a:r>
              <a:rPr lang="en-US" sz="2400" dirty="0" smtClean="0"/>
              <a:t>Para el </a:t>
            </a:r>
            <a:r>
              <a:rPr lang="en-US" sz="2400" dirty="0" err="1" smtClean="0"/>
              <a:t>ejemplo</a:t>
            </a:r>
            <a:r>
              <a:rPr lang="en-US" sz="2400" dirty="0" smtClean="0"/>
              <a:t> </a:t>
            </a:r>
            <a:r>
              <a:rPr lang="en-US" sz="2400" dirty="0" err="1" smtClean="0"/>
              <a:t>analizado</a:t>
            </a:r>
            <a:r>
              <a:rPr lang="en-US" sz="2400" dirty="0" smtClean="0"/>
              <a:t>:</a:t>
            </a: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476" y="1938337"/>
            <a:ext cx="4171950"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427396" y="4920715"/>
            <a:ext cx="8325554" cy="830997"/>
          </a:xfrm>
          <a:prstGeom prst="rect">
            <a:avLst/>
          </a:prstGeom>
        </p:spPr>
        <p:txBody>
          <a:bodyPr wrap="square">
            <a:spAutoFit/>
          </a:bodyPr>
          <a:lstStyle/>
          <a:p>
            <a:r>
              <a:rPr lang="es-ES" sz="2400" dirty="0" smtClean="0"/>
              <a:t>Este es también un vector muy próximo en sus valores al vector de importancia de equilibrio</a:t>
            </a:r>
            <a:endParaRPr lang="en-US" sz="24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5370712"/>
            <a:ext cx="5238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4353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42181" y="990600"/>
            <a:ext cx="8082225" cy="3046988"/>
          </a:xfrm>
          <a:prstGeom prst="rect">
            <a:avLst/>
          </a:prstGeom>
        </p:spPr>
        <p:txBody>
          <a:bodyPr wrap="square">
            <a:spAutoFit/>
          </a:bodyPr>
          <a:lstStyle/>
          <a:p>
            <a:r>
              <a:rPr lang="es-ES" sz="2400" dirty="0" smtClean="0"/>
              <a:t>Si se interpreta el proceso de búsqueda web como un proceso de cadenas de </a:t>
            </a:r>
            <a:r>
              <a:rPr lang="es-ES" sz="2400" dirty="0" err="1" smtClean="0"/>
              <a:t>Markov</a:t>
            </a:r>
            <a:r>
              <a:rPr lang="es-ES" sz="2400" dirty="0" smtClean="0"/>
              <a:t>, considerando a P como la matriz de transición correspondiente al modelo de cuatro páginas web, se procede a calcular el vector punto fijo por cualquiera de los métodos conocidos y se observa que éste coincidirá con la aproximación al vector de importancia de equilibrio alcanzado anteriormente.</a:t>
            </a:r>
            <a:endParaRPr lang="en-US" sz="2400" dirty="0"/>
          </a:p>
        </p:txBody>
      </p:sp>
      <p:grpSp>
        <p:nvGrpSpPr>
          <p:cNvPr id="5" name="4 Grupo"/>
          <p:cNvGrpSpPr>
            <a:grpSpLocks/>
          </p:cNvGrpSpPr>
          <p:nvPr/>
        </p:nvGrpSpPr>
        <p:grpSpPr bwMode="auto">
          <a:xfrm>
            <a:off x="0" y="231775"/>
            <a:ext cx="8964613" cy="546100"/>
            <a:chOff x="0" y="231030"/>
            <a:chExt cx="8296350" cy="546447"/>
          </a:xfrm>
        </p:grpSpPr>
        <p:sp>
          <p:nvSpPr>
            <p:cNvPr id="6" name="5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7" name="6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dirty="0">
                  <a:solidFill>
                    <a:schemeClr val="bg1"/>
                  </a:solidFill>
                </a:rPr>
                <a:t>COMO FUNCIONA GOOGLE</a:t>
              </a:r>
            </a:p>
          </p:txBody>
        </p:sp>
      </p:grpSp>
      <p:sp>
        <p:nvSpPr>
          <p:cNvPr id="8" name="7 Rectángulo"/>
          <p:cNvSpPr/>
          <p:nvPr/>
        </p:nvSpPr>
        <p:spPr>
          <a:xfrm>
            <a:off x="533259" y="4419600"/>
            <a:ext cx="2901179" cy="461665"/>
          </a:xfrm>
          <a:prstGeom prst="rect">
            <a:avLst/>
          </a:prstGeom>
        </p:spPr>
        <p:txBody>
          <a:bodyPr wrap="none">
            <a:spAutoFit/>
          </a:bodyPr>
          <a:lstStyle/>
          <a:p>
            <a:r>
              <a:rPr lang="en-US" sz="2400" dirty="0" smtClean="0"/>
              <a:t>Vector </a:t>
            </a:r>
            <a:r>
              <a:rPr lang="en-US" sz="2400" dirty="0" err="1" smtClean="0"/>
              <a:t>punto</a:t>
            </a:r>
            <a:r>
              <a:rPr lang="en-US" sz="2400" dirty="0" smtClean="0"/>
              <a:t> </a:t>
            </a:r>
            <a:r>
              <a:rPr lang="en-US" sz="2400" dirty="0" err="1" smtClean="0"/>
              <a:t>fijo</a:t>
            </a:r>
            <a:r>
              <a:rPr lang="en-US" sz="2400" dirty="0" smtClean="0"/>
              <a:t>:</a:t>
            </a:r>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4438" y="4457700"/>
            <a:ext cx="36671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0173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4 Grupo"/>
          <p:cNvGrpSpPr>
            <a:grpSpLocks/>
          </p:cNvGrpSpPr>
          <p:nvPr/>
        </p:nvGrpSpPr>
        <p:grpSpPr bwMode="auto">
          <a:xfrm>
            <a:off x="0" y="231775"/>
            <a:ext cx="8964613" cy="546100"/>
            <a:chOff x="0" y="231030"/>
            <a:chExt cx="8296350" cy="546447"/>
          </a:xfrm>
        </p:grpSpPr>
        <p:sp>
          <p:nvSpPr>
            <p:cNvPr id="6" name="5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7" name="6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dirty="0">
                  <a:solidFill>
                    <a:schemeClr val="bg1"/>
                  </a:solidFill>
                </a:rPr>
                <a:t>COMO FUNCIONA GOOGLE</a:t>
              </a:r>
            </a:p>
          </p:txBody>
        </p:sp>
      </p:grpSp>
      <p:sp>
        <p:nvSpPr>
          <p:cNvPr id="8" name="7 Rectángulo"/>
          <p:cNvSpPr/>
          <p:nvPr/>
        </p:nvSpPr>
        <p:spPr>
          <a:xfrm>
            <a:off x="452416" y="1143000"/>
            <a:ext cx="8158184" cy="2308324"/>
          </a:xfrm>
          <a:prstGeom prst="rect">
            <a:avLst/>
          </a:prstGeom>
        </p:spPr>
        <p:txBody>
          <a:bodyPr wrap="square">
            <a:spAutoFit/>
          </a:bodyPr>
          <a:lstStyle/>
          <a:p>
            <a:r>
              <a:rPr lang="es-ES" sz="2400" dirty="0" smtClean="0"/>
              <a:t>Se comprueba entonces que el vector de importancia de equilibrio es el vector punto fijo asociado a la matriz de transición correspondiente con la red de páginas. Esto facilita los cálculos a la hora de buscar v* y así ordenar las páginas según su importancia.</a:t>
            </a:r>
            <a:endParaRPr lang="en-US" sz="2400" dirty="0"/>
          </a:p>
        </p:txBody>
      </p:sp>
      <p:sp>
        <p:nvSpPr>
          <p:cNvPr id="9" name="8 Rectángulo"/>
          <p:cNvSpPr/>
          <p:nvPr/>
        </p:nvSpPr>
        <p:spPr>
          <a:xfrm>
            <a:off x="414075" y="3657600"/>
            <a:ext cx="7924799" cy="2308324"/>
          </a:xfrm>
          <a:prstGeom prst="rect">
            <a:avLst/>
          </a:prstGeom>
        </p:spPr>
        <p:txBody>
          <a:bodyPr wrap="square">
            <a:spAutoFit/>
          </a:bodyPr>
          <a:lstStyle/>
          <a:p>
            <a:r>
              <a:rPr lang="es-ES" sz="2400" dirty="0" smtClean="0"/>
              <a:t>La interpretación del mismo nos indica que de acuerdo a este algoritmo la página A será la primera en el ranking por su relevancia a la búsqueda, seguida por la C. Quedando las páginas D y B en tercer y cuarto puesto respectivamente. </a:t>
            </a:r>
            <a:endParaRPr lang="en-US" sz="2400" dirty="0"/>
          </a:p>
        </p:txBody>
      </p:sp>
    </p:spTree>
    <p:extLst>
      <p:ext uri="{BB962C8B-B14F-4D97-AF65-F5344CB8AC3E}">
        <p14:creationId xmlns:p14="http://schemas.microsoft.com/office/powerpoint/2010/main" val="4009710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6"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dirty="0" smtClean="0">
                  <a:solidFill>
                    <a:schemeClr val="bg1"/>
                  </a:solidFill>
                </a:rPr>
                <a:t>BIBLIOGRAFIA</a:t>
              </a:r>
              <a:endParaRPr lang="es-BO" sz="2400" b="1" dirty="0">
                <a:solidFill>
                  <a:schemeClr val="bg1"/>
                </a:solidFill>
              </a:endParaRPr>
            </a:p>
          </p:txBody>
        </p:sp>
      </p:grpSp>
      <p:sp>
        <p:nvSpPr>
          <p:cNvPr id="7" name="6 Rectángulo"/>
          <p:cNvSpPr/>
          <p:nvPr/>
        </p:nvSpPr>
        <p:spPr>
          <a:xfrm>
            <a:off x="427396" y="1371600"/>
            <a:ext cx="8107004" cy="4278094"/>
          </a:xfrm>
          <a:prstGeom prst="rect">
            <a:avLst/>
          </a:prstGeom>
        </p:spPr>
        <p:txBody>
          <a:bodyPr wrap="square">
            <a:spAutoFit/>
          </a:bodyPr>
          <a:lstStyle/>
          <a:p>
            <a:pPr marL="285750" indent="-285750">
              <a:buFont typeface="Arial" pitchFamily="34" charset="0"/>
              <a:buChar char="•"/>
            </a:pPr>
            <a:r>
              <a:rPr lang="es-ES" sz="1600" dirty="0" smtClean="0"/>
              <a:t>Fernández, H.. (2001). MOTORES DE BÚSQUEDA TIPOS DE BUSCADORES . Julio 2011, de Universidad Nacional Abierta Sitio web: </a:t>
            </a:r>
            <a:r>
              <a:rPr lang="es-ES" sz="1600" dirty="0" smtClean="0">
                <a:hlinkClick r:id="rId2"/>
              </a:rPr>
              <a:t>http://especializacion.una.edu.ve/Internet/paginas/Lecturas/Fernandez.pdf</a:t>
            </a:r>
            <a:endParaRPr lang="es-ES" sz="1600" dirty="0" smtClean="0"/>
          </a:p>
          <a:p>
            <a:pPr marL="285750" indent="-285750">
              <a:buFont typeface="Arial" pitchFamily="34" charset="0"/>
              <a:buChar char="•"/>
            </a:pPr>
            <a:endParaRPr lang="en-US" sz="1600" dirty="0" smtClean="0"/>
          </a:p>
          <a:p>
            <a:pPr marL="285750" indent="-285750">
              <a:buFont typeface="Arial" pitchFamily="34" charset="0"/>
              <a:buChar char="•"/>
            </a:pPr>
            <a:r>
              <a:rPr lang="es-ES" sz="1600" dirty="0" smtClean="0"/>
              <a:t>J. Tomás Nogales Flores Dpto. de Biblioteconomía y Documentación. (2011). Motores de búsqueda y metabuscadores. Agosto 2011, de Universidad Carlos III de Madrid Sitio web: </a:t>
            </a:r>
            <a:r>
              <a:rPr lang="es-ES" sz="1600" dirty="0" smtClean="0">
                <a:hlinkClick r:id="rId3"/>
              </a:rPr>
              <a:t>http://www.bib.uc3m.es/~nogales/doc/ti/ti-06.html</a:t>
            </a:r>
            <a:endParaRPr lang="es-ES" sz="1600" dirty="0" smtClean="0"/>
          </a:p>
          <a:p>
            <a:pPr marL="285750" indent="-285750">
              <a:buFont typeface="Arial" pitchFamily="34" charset="0"/>
              <a:buChar char="•"/>
            </a:pPr>
            <a:endParaRPr lang="es-ES" sz="1600" dirty="0" smtClean="0"/>
          </a:p>
          <a:p>
            <a:pPr marL="285750" indent="-285750">
              <a:buFont typeface="Arial" pitchFamily="34" charset="0"/>
              <a:buChar char="•"/>
            </a:pPr>
            <a:r>
              <a:rPr lang="es-ES" sz="1600" dirty="0" smtClean="0"/>
              <a:t>JUAN MANUEL BARRIOLA Y MILENA DOTTA. (2015). ¿CÓMO FUNCIONA GOOGLE? EL ALGORITMO PAGERANK, DIAGRAMAS DE GRAFOS Y CADENAS DE MARKOV. 3 de junio de 2015, de Facultad de Ciencias Económicas. UBA Sitio web: </a:t>
            </a:r>
            <a:r>
              <a:rPr lang="es-ES" sz="1600" dirty="0" smtClean="0">
                <a:hlinkClick r:id="rId4"/>
              </a:rPr>
              <a:t>http://bibliotecadigital.econ.uba.ar/download/rimmage/rimmage_v3_n1_01.pdf</a:t>
            </a:r>
            <a:endParaRPr lang="es-ES" sz="1600" dirty="0" smtClean="0"/>
          </a:p>
          <a:p>
            <a:pPr marL="285750" indent="-285750">
              <a:buFont typeface="Arial" pitchFamily="34" charset="0"/>
              <a:buChar char="•"/>
            </a:pPr>
            <a:endParaRPr lang="en-US" sz="1600" dirty="0"/>
          </a:p>
        </p:txBody>
      </p:sp>
    </p:spTree>
    <p:extLst>
      <p:ext uri="{BB962C8B-B14F-4D97-AF65-F5344CB8AC3E}">
        <p14:creationId xmlns:p14="http://schemas.microsoft.com/office/powerpoint/2010/main" val="134775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32775"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
        <p:nvSpPr>
          <p:cNvPr id="32771" name="1 Marcador de contenido"/>
          <p:cNvSpPr>
            <a:spLocks noGrp="1"/>
          </p:cNvSpPr>
          <p:nvPr>
            <p:ph idx="1"/>
          </p:nvPr>
        </p:nvSpPr>
        <p:spPr>
          <a:xfrm>
            <a:off x="533399" y="1527175"/>
            <a:ext cx="8272463" cy="4572000"/>
          </a:xfrm>
        </p:spPr>
        <p:txBody>
          <a:bodyPr/>
          <a:lstStyle/>
          <a:p>
            <a:pPr marL="0" indent="0" algn="just">
              <a:buFont typeface="Wingdings 2" pitchFamily="18" charset="2"/>
              <a:buNone/>
            </a:pPr>
            <a:r>
              <a:rPr lang="es-ES" b="1" dirty="0" smtClean="0">
                <a:latin typeface="Arial" pitchFamily="34" charset="0"/>
                <a:cs typeface="Arial" pitchFamily="34" charset="0"/>
              </a:rPr>
              <a:t>ALGORITMO DE PAGE RANK</a:t>
            </a:r>
          </a:p>
          <a:p>
            <a:pPr marL="0" indent="0" algn="just">
              <a:buFont typeface="Wingdings 2" pitchFamily="18" charset="2"/>
              <a:buNone/>
            </a:pPr>
            <a:endParaRPr lang="es-ES" dirty="0" smtClean="0">
              <a:latin typeface="Arial" pitchFamily="34" charset="0"/>
              <a:cs typeface="Arial" pitchFamily="34" charset="0"/>
            </a:endParaRPr>
          </a:p>
          <a:p>
            <a:pPr marL="0" indent="0" algn="just">
              <a:buFont typeface="Wingdings 2" pitchFamily="18" charset="2"/>
              <a:buNone/>
            </a:pPr>
            <a:r>
              <a:rPr lang="es-ES" dirty="0" smtClean="0">
                <a:latin typeface="Arial" pitchFamily="34" charset="0"/>
                <a:cs typeface="Arial" pitchFamily="34" charset="0"/>
              </a:rPr>
              <a:t>A </a:t>
            </a:r>
            <a:r>
              <a:rPr lang="es-ES" dirty="0" smtClean="0">
                <a:latin typeface="Arial" pitchFamily="34" charset="0"/>
                <a:cs typeface="Arial" pitchFamily="34" charset="0"/>
              </a:rPr>
              <a:t>continuación explicaremos brevemente el primero para luego abordar en profundidad el sistema Page Rank.</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144949854"/>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contenido"/>
          <p:cNvSpPr>
            <a:spLocks noGrp="1"/>
          </p:cNvSpPr>
          <p:nvPr>
            <p:ph idx="1"/>
          </p:nvPr>
        </p:nvSpPr>
        <p:spPr>
          <a:xfrm>
            <a:off x="515744" y="1219200"/>
            <a:ext cx="8272463" cy="4572000"/>
          </a:xfrm>
        </p:spPr>
        <p:txBody>
          <a:bodyPr>
            <a:normAutofit/>
          </a:bodyPr>
          <a:lstStyle/>
          <a:p>
            <a:pPr marL="0" indent="0">
              <a:buFont typeface="Wingdings 2" pitchFamily="18" charset="2"/>
              <a:buNone/>
              <a:defRPr/>
            </a:pPr>
            <a:r>
              <a:rPr lang="en-US" b="1" dirty="0" smtClean="0">
                <a:latin typeface="Arial" pitchFamily="34" charset="0"/>
                <a:cs typeface="Arial" pitchFamily="34" charset="0"/>
              </a:rPr>
              <a:t>Test Based Ranking Systems:</a:t>
            </a:r>
            <a:endParaRPr lang="en-US" b="1" dirty="0">
              <a:latin typeface="Arial" pitchFamily="34" charset="0"/>
              <a:cs typeface="Arial" pitchFamily="34" charset="0"/>
            </a:endParaRPr>
          </a:p>
          <a:p>
            <a:pPr marL="0" indent="0" algn="just">
              <a:buFont typeface="Wingdings 2" pitchFamily="18" charset="2"/>
              <a:buNone/>
              <a:defRPr/>
            </a:pPr>
            <a:endParaRPr lang="es-ES" dirty="0">
              <a:latin typeface="Arial" pitchFamily="34" charset="0"/>
              <a:cs typeface="Arial" pitchFamily="34" charset="0"/>
            </a:endParaRPr>
          </a:p>
          <a:p>
            <a:pPr algn="just">
              <a:buFont typeface="Wingdings" pitchFamily="2" charset="2"/>
              <a:buChar char="v"/>
              <a:defRPr/>
            </a:pPr>
            <a:r>
              <a:rPr lang="es-ES" dirty="0" smtClean="0">
                <a:latin typeface="Arial" pitchFamily="34" charset="0"/>
                <a:cs typeface="Arial" pitchFamily="34" charset="0"/>
              </a:rPr>
              <a:t> Este tipo de motor selecciona aquellas páginas en  las que aparezca más veces la palabra buscada y   las ordena de forma decreciente.</a:t>
            </a:r>
            <a:endParaRPr lang="es-ES" b="1" dirty="0">
              <a:latin typeface="Arial" pitchFamily="34" charset="0"/>
              <a:cs typeface="Arial" pitchFamily="34" charset="0"/>
            </a:endParaRPr>
          </a:p>
          <a:p>
            <a:pPr algn="just">
              <a:buFont typeface="Wingdings" pitchFamily="2" charset="2"/>
              <a:buChar char="v"/>
              <a:defRPr/>
            </a:pPr>
            <a:r>
              <a:rPr lang="es-ES" dirty="0" smtClean="0">
                <a:latin typeface="Arial" pitchFamily="34" charset="0"/>
                <a:cs typeface="Arial" pitchFamily="34" charset="0"/>
              </a:rPr>
              <a:t> Se hace necesario un motor de búsqueda que de alguna manera filtre las páginas irrelevantes o no relacionadas para con la búsqueda y que solamente devuelva aquellas páginas que resultaran útiles y aportaran información. </a:t>
            </a:r>
            <a:endParaRPr lang="en-US" b="1" dirty="0" smtClean="0">
              <a:latin typeface="Arial" pitchFamily="34" charset="0"/>
              <a:cs typeface="Arial" pitchFamily="34" charset="0"/>
            </a:endParaRPr>
          </a:p>
        </p:txBody>
      </p:sp>
      <p:grpSp>
        <p:nvGrpSpPr>
          <p:cNvPr id="33795" name="3 Grupo"/>
          <p:cNvGrpSpPr>
            <a:grpSpLocks/>
          </p:cNvGrpSpPr>
          <p:nvPr/>
        </p:nvGrpSpPr>
        <p:grpSpPr bwMode="auto">
          <a:xfrm>
            <a:off x="0" y="231775"/>
            <a:ext cx="8964613" cy="546100"/>
            <a:chOff x="0" y="231030"/>
            <a:chExt cx="8296350" cy="546447"/>
          </a:xfrm>
        </p:grpSpPr>
        <p:sp>
          <p:nvSpPr>
            <p:cNvPr id="4" name="3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33799"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Tree>
    <p:extLst>
      <p:ext uri="{BB962C8B-B14F-4D97-AF65-F5344CB8AC3E}">
        <p14:creationId xmlns:p14="http://schemas.microsoft.com/office/powerpoint/2010/main" val="2766764448"/>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contenido"/>
          <p:cNvSpPr>
            <a:spLocks noGrp="1"/>
          </p:cNvSpPr>
          <p:nvPr>
            <p:ph idx="1"/>
          </p:nvPr>
        </p:nvSpPr>
        <p:spPr>
          <a:xfrm>
            <a:off x="427396" y="1268413"/>
            <a:ext cx="8256229" cy="5184775"/>
          </a:xfrm>
        </p:spPr>
        <p:txBody>
          <a:bodyPr>
            <a:normAutofit/>
          </a:bodyPr>
          <a:lstStyle/>
          <a:p>
            <a:pPr marL="0" indent="0">
              <a:buFont typeface="Wingdings 2" pitchFamily="18" charset="2"/>
              <a:buNone/>
              <a:defRPr/>
            </a:pPr>
            <a:r>
              <a:rPr lang="en-US" b="1" dirty="0" smtClean="0">
                <a:latin typeface="Arial" pitchFamily="34" charset="0"/>
                <a:cs typeface="Arial" pitchFamily="34" charset="0"/>
              </a:rPr>
              <a:t>Page </a:t>
            </a:r>
            <a:r>
              <a:rPr lang="en-US" b="1" dirty="0" smtClean="0">
                <a:latin typeface="Arial" pitchFamily="34" charset="0"/>
                <a:cs typeface="Arial" pitchFamily="34" charset="0"/>
              </a:rPr>
              <a:t>Rank:</a:t>
            </a:r>
          </a:p>
          <a:p>
            <a:pPr>
              <a:buFont typeface="Wingdings" pitchFamily="2" charset="2"/>
              <a:buChar char="v"/>
              <a:defRPr/>
            </a:pPr>
            <a:endParaRPr lang="es-ES" dirty="0" smtClean="0">
              <a:latin typeface="Arial" pitchFamily="34" charset="0"/>
              <a:cs typeface="Arial" pitchFamily="34" charset="0"/>
            </a:endParaRPr>
          </a:p>
          <a:p>
            <a:pPr>
              <a:buFont typeface="Wingdings" pitchFamily="2" charset="2"/>
              <a:buChar char="v"/>
              <a:defRPr/>
            </a:pPr>
            <a:r>
              <a:rPr lang="es-ES" dirty="0" smtClean="0">
                <a:latin typeface="Arial" pitchFamily="34" charset="0"/>
                <a:cs typeface="Arial" pitchFamily="34" charset="0"/>
              </a:rPr>
              <a:t> </a:t>
            </a:r>
            <a:r>
              <a:rPr lang="es-ES" dirty="0" smtClean="0">
                <a:latin typeface="Arial" pitchFamily="34" charset="0"/>
                <a:cs typeface="Arial" pitchFamily="34" charset="0"/>
              </a:rPr>
              <a:t>Es uno de los algoritmos de búsqueda más populares e influyentes de la actualidad. </a:t>
            </a:r>
            <a:r>
              <a:rPr lang="es-ES" dirty="0" smtClean="0">
                <a:latin typeface="Arial" pitchFamily="34" charset="0"/>
                <a:cs typeface="Arial" pitchFamily="34" charset="0"/>
              </a:rPr>
              <a:t>Fue inventado por Larry Page y </a:t>
            </a:r>
            <a:r>
              <a:rPr lang="es-ES" dirty="0" err="1" smtClean="0">
                <a:latin typeface="Arial" pitchFamily="34" charset="0"/>
                <a:cs typeface="Arial" pitchFamily="34" charset="0"/>
              </a:rPr>
              <a:t>Sergey</a:t>
            </a:r>
            <a:r>
              <a:rPr lang="es-ES" dirty="0" smtClean="0">
                <a:latin typeface="Arial" pitchFamily="34" charset="0"/>
                <a:cs typeface="Arial" pitchFamily="34" charset="0"/>
              </a:rPr>
              <a:t> Brin y es el sello distintivo de Google desde 1998.</a:t>
            </a:r>
          </a:p>
          <a:p>
            <a:pPr>
              <a:buFont typeface="Wingdings" pitchFamily="2" charset="2"/>
              <a:buChar char="v"/>
              <a:defRPr/>
            </a:pPr>
            <a:r>
              <a:rPr lang="es-ES" dirty="0" smtClean="0">
                <a:latin typeface="Arial" pitchFamily="34" charset="0"/>
                <a:cs typeface="Arial" pitchFamily="34" charset="0"/>
              </a:rPr>
              <a:t> El algoritmo Page Rank se desprende de la idea de que se puede juzgar la importancia de una página web mirando las páginas que contienen un vínculo hacia la misma. </a:t>
            </a:r>
            <a:endParaRPr lang="en-US" dirty="0" smtClean="0">
              <a:latin typeface="Arial" pitchFamily="34" charset="0"/>
              <a:cs typeface="Arial" pitchFamily="34" charset="0"/>
            </a:endParaRPr>
          </a:p>
        </p:txBody>
      </p:sp>
      <p:grpSp>
        <p:nvGrpSpPr>
          <p:cNvPr id="34819" name="3 Grupo"/>
          <p:cNvGrpSpPr>
            <a:grpSpLocks/>
          </p:cNvGrpSpPr>
          <p:nvPr/>
        </p:nvGrpSpPr>
        <p:grpSpPr bwMode="auto">
          <a:xfrm>
            <a:off x="0" y="231775"/>
            <a:ext cx="8964613" cy="546100"/>
            <a:chOff x="0" y="231030"/>
            <a:chExt cx="8296350" cy="546447"/>
          </a:xfrm>
        </p:grpSpPr>
        <p:sp>
          <p:nvSpPr>
            <p:cNvPr id="4" name="3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34823"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Tree>
    <p:extLst>
      <p:ext uri="{BB962C8B-B14F-4D97-AF65-F5344CB8AC3E}">
        <p14:creationId xmlns:p14="http://schemas.microsoft.com/office/powerpoint/2010/main" val="3039122461"/>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2 Marcador de contenido"/>
          <p:cNvSpPr>
            <a:spLocks noGrp="1"/>
          </p:cNvSpPr>
          <p:nvPr>
            <p:ph idx="1"/>
          </p:nvPr>
        </p:nvSpPr>
        <p:spPr>
          <a:xfrm>
            <a:off x="427395" y="1527175"/>
            <a:ext cx="8183205" cy="4572000"/>
          </a:xfrm>
        </p:spPr>
        <p:txBody>
          <a:bodyPr>
            <a:normAutofit/>
          </a:bodyPr>
          <a:lstStyle/>
          <a:p>
            <a:pPr marL="0" indent="0">
              <a:buFont typeface="Wingdings 2" pitchFamily="18" charset="2"/>
              <a:buNone/>
            </a:pPr>
            <a:r>
              <a:rPr lang="es-ES" dirty="0" smtClean="0">
                <a:latin typeface="Arial" pitchFamily="34" charset="0"/>
                <a:cs typeface="Arial" pitchFamily="34" charset="0"/>
              </a:rPr>
              <a:t>Si se parte de una representación de la web mediante una red de grafos fuertemente conectados se podrá representar la web con una matriz estocástica. </a:t>
            </a:r>
          </a:p>
          <a:p>
            <a:pPr marL="0" indent="0">
              <a:buFont typeface="Wingdings 2" pitchFamily="18" charset="2"/>
              <a:buNone/>
            </a:pPr>
            <a:endParaRPr lang="en-US" dirty="0" smtClean="0">
              <a:latin typeface="Arial" pitchFamily="34" charset="0"/>
              <a:cs typeface="Arial" pitchFamily="34" charset="0"/>
            </a:endParaRPr>
          </a:p>
        </p:txBody>
      </p:sp>
      <p:grpSp>
        <p:nvGrpSpPr>
          <p:cNvPr id="35843"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35847"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Tree>
    <p:extLst>
      <p:ext uri="{BB962C8B-B14F-4D97-AF65-F5344CB8AC3E}">
        <p14:creationId xmlns:p14="http://schemas.microsoft.com/office/powerpoint/2010/main" val="293800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36874"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pic>
        <p:nvPicPr>
          <p:cNvPr id="368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63" y="2133600"/>
            <a:ext cx="7640637" cy="198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8" name="6 Rectángulo"/>
          <p:cNvSpPr>
            <a:spLocks noChangeArrowheads="1"/>
          </p:cNvSpPr>
          <p:nvPr/>
        </p:nvSpPr>
        <p:spPr bwMode="auto">
          <a:xfrm>
            <a:off x="308375" y="1295400"/>
            <a:ext cx="845026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700" dirty="0"/>
              <a:t>Una web con cuatro paginas mostrando sus enlaces salientes.</a:t>
            </a:r>
            <a:endParaRPr lang="en-US" sz="2700" dirty="0"/>
          </a:p>
        </p:txBody>
      </p:sp>
      <p:pic>
        <p:nvPicPr>
          <p:cNvPr id="368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343400"/>
            <a:ext cx="237172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0" name="7 Rectángulo"/>
          <p:cNvSpPr>
            <a:spLocks noChangeArrowheads="1"/>
          </p:cNvSpPr>
          <p:nvPr/>
        </p:nvSpPr>
        <p:spPr bwMode="auto">
          <a:xfrm>
            <a:off x="3275463" y="4365957"/>
            <a:ext cx="48069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700" dirty="0" err="1"/>
              <a:t>Grafo</a:t>
            </a:r>
            <a:r>
              <a:rPr lang="en-US" sz="2700" dirty="0"/>
              <a:t> </a:t>
            </a:r>
            <a:r>
              <a:rPr lang="es-BO" sz="2700" dirty="0"/>
              <a:t>dirigido</a:t>
            </a:r>
            <a:r>
              <a:rPr lang="en-US" sz="2700" dirty="0"/>
              <a:t> </a:t>
            </a:r>
            <a:r>
              <a:rPr lang="en-US" sz="2700" dirty="0" err="1"/>
              <a:t>correspondiente</a:t>
            </a:r>
            <a:r>
              <a:rPr lang="en-US" sz="2700" dirty="0"/>
              <a:t> a la web de la </a:t>
            </a:r>
            <a:r>
              <a:rPr lang="es-BO" sz="2700" dirty="0"/>
              <a:t>figura</a:t>
            </a:r>
          </a:p>
        </p:txBody>
      </p:sp>
    </p:spTree>
    <p:extLst>
      <p:ext uri="{BB962C8B-B14F-4D97-AF65-F5344CB8AC3E}">
        <p14:creationId xmlns:p14="http://schemas.microsoft.com/office/powerpoint/2010/main" val="1067085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2 Marcador de contenido"/>
          <p:cNvSpPr>
            <a:spLocks noGrp="1"/>
          </p:cNvSpPr>
          <p:nvPr>
            <p:ph idx="1"/>
          </p:nvPr>
        </p:nvSpPr>
        <p:spPr>
          <a:xfrm>
            <a:off x="301625" y="1527175"/>
            <a:ext cx="8504238" cy="4572000"/>
          </a:xfrm>
        </p:spPr>
        <p:txBody>
          <a:bodyPr>
            <a:normAutofit/>
          </a:bodyPr>
          <a:lstStyle/>
          <a:p>
            <a:pPr marL="0" indent="0">
              <a:buFont typeface="Wingdings 2" pitchFamily="18" charset="2"/>
              <a:buNone/>
            </a:pPr>
            <a:r>
              <a:rPr lang="es-ES" dirty="0" smtClean="0">
                <a:latin typeface="Arial" pitchFamily="34" charset="0"/>
                <a:cs typeface="Arial" pitchFamily="34" charset="0"/>
              </a:rPr>
              <a:t>Esta estructura de enlaces entre las paginas se puede representar mediante un grafo </a:t>
            </a:r>
            <a:r>
              <a:rPr lang="es-ES" dirty="0" smtClean="0">
                <a:latin typeface="Arial" pitchFamily="34" charset="0"/>
                <a:cs typeface="Arial" pitchFamily="34" charset="0"/>
              </a:rPr>
              <a:t>dirigido. </a:t>
            </a:r>
            <a:r>
              <a:rPr lang="es-ES" dirty="0" smtClean="0">
                <a:latin typeface="Arial" pitchFamily="34" charset="0"/>
                <a:cs typeface="Arial" pitchFamily="34" charset="0"/>
              </a:rPr>
              <a:t>Dado un conjunto de n paginas web definimos su matriz de conectividad G como la matriz cuadrada de orden n cuyos elementos, denominados </a:t>
            </a:r>
            <a:r>
              <a:rPr lang="es-ES" dirty="0" err="1" smtClean="0">
                <a:latin typeface="Arial" pitchFamily="34" charset="0"/>
                <a:cs typeface="Arial" pitchFamily="34" charset="0"/>
              </a:rPr>
              <a:t>gij</a:t>
            </a:r>
            <a:r>
              <a:rPr lang="es-ES" dirty="0" smtClean="0">
                <a:latin typeface="Arial" pitchFamily="34" charset="0"/>
                <a:cs typeface="Arial" pitchFamily="34" charset="0"/>
              </a:rPr>
              <a:t> , 1 ≤ i, j ≤ n, valen 1 si hay enlace de la pagina j a la pagina i, con i = j, y 0 en otro caso. La matriz de conectividad correspondiente al grafo de </a:t>
            </a:r>
            <a:r>
              <a:rPr lang="es-ES" dirty="0" smtClean="0">
                <a:latin typeface="Arial" pitchFamily="34" charset="0"/>
                <a:cs typeface="Arial" pitchFamily="34" charset="0"/>
              </a:rPr>
              <a:t>la.</a:t>
            </a:r>
            <a:endParaRPr lang="en-US" dirty="0" smtClean="0">
              <a:latin typeface="Arial" pitchFamily="34" charset="0"/>
              <a:cs typeface="Arial" pitchFamily="34" charset="0"/>
            </a:endParaRPr>
          </a:p>
        </p:txBody>
      </p:sp>
      <p:grpSp>
        <p:nvGrpSpPr>
          <p:cNvPr id="37891"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37895"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Tree>
    <p:extLst>
      <p:ext uri="{BB962C8B-B14F-4D97-AF65-F5344CB8AC3E}">
        <p14:creationId xmlns:p14="http://schemas.microsoft.com/office/powerpoint/2010/main" val="128420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6"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808" y="990600"/>
            <a:ext cx="4086404"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427396" y="4495800"/>
            <a:ext cx="8309632" cy="1323439"/>
          </a:xfrm>
          <a:prstGeom prst="rect">
            <a:avLst/>
          </a:prstGeom>
        </p:spPr>
        <p:txBody>
          <a:bodyPr wrap="square">
            <a:spAutoFit/>
          </a:bodyPr>
          <a:lstStyle/>
          <a:p>
            <a:r>
              <a:rPr lang="es-ES" sz="2000" dirty="0" smtClean="0"/>
              <a:t>Se puede observar que el grafo se encuentra fuertemente conectado. Luego, en base al mismo,  se construye su matriz de adyacencia asociada. Recordar que por tratarse de un grafo fuertemente conectado dicha matriz es estocástica.</a:t>
            </a:r>
            <a:endParaRPr lang="en-US" sz="2000"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3060" y="1140365"/>
            <a:ext cx="3731340" cy="2443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964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4 Grupo"/>
          <p:cNvGrpSpPr>
            <a:grpSpLocks/>
          </p:cNvGrpSpPr>
          <p:nvPr/>
        </p:nvGrpSpPr>
        <p:grpSpPr bwMode="auto">
          <a:xfrm>
            <a:off x="0" y="231775"/>
            <a:ext cx="8964613" cy="546100"/>
            <a:chOff x="0" y="231030"/>
            <a:chExt cx="8296350" cy="546447"/>
          </a:xfrm>
        </p:grpSpPr>
        <p:sp>
          <p:nvSpPr>
            <p:cNvPr id="6" name="5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7" name="6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
        <p:nvSpPr>
          <p:cNvPr id="4" name="3 Rectángulo"/>
          <p:cNvSpPr/>
          <p:nvPr/>
        </p:nvSpPr>
        <p:spPr>
          <a:xfrm>
            <a:off x="491178" y="1143000"/>
            <a:ext cx="7967022" cy="1200329"/>
          </a:xfrm>
          <a:prstGeom prst="rect">
            <a:avLst/>
          </a:prstGeom>
        </p:spPr>
        <p:txBody>
          <a:bodyPr wrap="square">
            <a:spAutoFit/>
          </a:bodyPr>
          <a:lstStyle/>
          <a:p>
            <a:r>
              <a:rPr lang="es-ES" sz="2400" dirty="0" smtClean="0"/>
              <a:t>Se supone que inicialmente la importancia está distribuida uniformemente entre las cuatro páginas, se define:</a:t>
            </a:r>
            <a:endParaRPr lang="en-US" sz="24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590799"/>
            <a:ext cx="3276600" cy="887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608321" y="3733800"/>
            <a:ext cx="7967022" cy="1569660"/>
          </a:xfrm>
          <a:prstGeom prst="rect">
            <a:avLst/>
          </a:prstGeom>
        </p:spPr>
        <p:txBody>
          <a:bodyPr wrap="square">
            <a:spAutoFit/>
          </a:bodyPr>
          <a:lstStyle/>
          <a:p>
            <a:r>
              <a:rPr lang="es-ES" sz="2400" dirty="0" smtClean="0"/>
              <a:t>Siendo v el vector de ranking inicial.</a:t>
            </a:r>
          </a:p>
          <a:p>
            <a:endParaRPr lang="es-ES" sz="2400" dirty="0"/>
          </a:p>
          <a:p>
            <a:r>
              <a:rPr lang="es-ES" sz="2400" dirty="0" smtClean="0"/>
              <a:t>Se multiplica la matriz P por el vector v para actualizar la importancia.</a:t>
            </a:r>
            <a:endParaRPr lang="en-US" sz="2400" dirty="0"/>
          </a:p>
        </p:txBody>
      </p:sp>
    </p:spTree>
    <p:extLst>
      <p:ext uri="{BB962C8B-B14F-4D97-AF65-F5344CB8AC3E}">
        <p14:creationId xmlns:p14="http://schemas.microsoft.com/office/powerpoint/2010/main" val="27112667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1619</TotalTime>
  <Words>708</Words>
  <Application>Microsoft Office PowerPoint</Application>
  <PresentationFormat>Presentación en pantalla (4:3)</PresentationFormat>
  <Paragraphs>47</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Aspecto</vt:lpstr>
      <vt:lpstr>GOOGLE SU MOTOR  DE BUSQUEDA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dany</dc:creator>
  <cp:lastModifiedBy>dany</cp:lastModifiedBy>
  <cp:revision>20</cp:revision>
  <dcterms:created xsi:type="dcterms:W3CDTF">2017-10-07T23:48:30Z</dcterms:created>
  <dcterms:modified xsi:type="dcterms:W3CDTF">2017-10-09T02:48:29Z</dcterms:modified>
</cp:coreProperties>
</file>