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23"/>
  </p:notesMasterIdLst>
  <p:handoutMasterIdLst>
    <p:handoutMasterId r:id="rId24"/>
  </p:handoutMasterIdLst>
  <p:sldIdLst>
    <p:sldId id="256" r:id="rId5"/>
    <p:sldId id="289" r:id="rId6"/>
    <p:sldId id="264" r:id="rId7"/>
    <p:sldId id="278" r:id="rId8"/>
    <p:sldId id="266" r:id="rId9"/>
    <p:sldId id="294" r:id="rId10"/>
    <p:sldId id="302" r:id="rId11"/>
    <p:sldId id="303" r:id="rId12"/>
    <p:sldId id="301" r:id="rId13"/>
    <p:sldId id="297" r:id="rId14"/>
    <p:sldId id="298" r:id="rId15"/>
    <p:sldId id="300" r:id="rId16"/>
    <p:sldId id="305" r:id="rId17"/>
    <p:sldId id="306" r:id="rId18"/>
    <p:sldId id="282" r:id="rId19"/>
    <p:sldId id="304" r:id="rId20"/>
    <p:sldId id="307" r:id="rId21"/>
    <p:sldId id="270" r:id="rId22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82" y="60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72C1599-78C3-49EE-B266-57A47B9C8940}" type="datetime1">
              <a:rPr lang="pt-BR" smtClean="0"/>
              <a:t>05/06/2023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238DB2-52FB-49CB-84D5-F3E8B8422193}" type="datetime1">
              <a:rPr lang="pt-BR" smtClean="0"/>
              <a:pPr/>
              <a:t>05/06/2023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520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6379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318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0488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09261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938863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52728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86408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149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0750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427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55210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8471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5883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8668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6628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91225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3031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rtlCol="0" anchor="b">
            <a:noAutofit/>
          </a:bodyPr>
          <a:lstStyle>
            <a:lvl1pPr algn="l">
              <a:defRPr sz="3600" cap="all" spc="150" baseline="0"/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/>
              <a:t>Clique para editar o estilo do subtítulo Mestre</a:t>
            </a:r>
            <a:endParaRPr lang="pt-br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áfico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áfico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7" name="Espaço Reservado para Conteúdo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ois Conteúdo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 rtlCol="0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1" name="Gráfico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áfico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ítulo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20" name="Espaço Reservado para Texto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5" name="Espaço Reservado para Texto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6" name="Espaço Reservado para Texto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7" name="Espaço Reservado para Texto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8" name="Espaço Reservado para Texto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9" name="Espaço Reservado para Texto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áfic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4">
            <a:extLst>
              <a:ext uri="{FF2B5EF4-FFF2-40B4-BE49-F238E27FC236}">
                <a16:creationId xmlns:a16="http://schemas.microsoft.com/office/drawing/2014/main" id="{B250D272-9B39-4C2D-B0F5-21010D11E43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48749" y="1361938"/>
            <a:ext cx="6765925" cy="496888"/>
          </a:xfrm>
        </p:spPr>
        <p:txBody>
          <a:bodyPr rtlCol="0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o Gráfico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286002"/>
            <a:ext cx="6094270" cy="3542143"/>
          </a:xfrm>
        </p:spPr>
        <p:txBody>
          <a:bodyPr rtlCol="0"/>
          <a:lstStyle/>
          <a:p>
            <a:pPr rtl="0"/>
            <a:r>
              <a:rPr lang="pt-BR"/>
              <a:t>Clique no ícone para adicionar gráfico</a:t>
            </a:r>
            <a:endParaRPr lang="pt-br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 rtlCol="0"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13" name="Espaço Reservado para Conteúdo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858125" y="2779713"/>
            <a:ext cx="3148013" cy="3095625"/>
          </a:xfrm>
        </p:spPr>
        <p:txBody>
          <a:bodyPr rtlCol="0"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003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6" name="Espaço Reservado para Texto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8" name="Espaço Reservado para Texto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9" name="Espaço Reservado para Texto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2" name="Espaço Reservado para Texto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3" name="Espaço Reservado para Texto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4" name="Espaço Reservado para Texto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6" name="Espaço Reservado para Texto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17" name="Espaço Reservado para Texto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5" name="Espaço Reservado para Texto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8" name="Espaço Reservado para Texto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9" name="Espaço Reservado para Texto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 rtl="0"/>
            <a:r>
              <a:rPr lang="pt-br"/>
              <a:t>Ano</a:t>
            </a:r>
            <a:endParaRPr lang="en-ZA"/>
          </a:p>
        </p:txBody>
      </p:sp>
      <p:sp>
        <p:nvSpPr>
          <p:cNvPr id="20" name="Espaço Reservado para Texto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1" name="Espaço Reservado para Texto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2" name="Espaço Reservado para Texto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3" name="Espaço Reservado para Texto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4" name="Espaço Reservado para Texto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5" name="Espaço Reservado para Texto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6" name="Espaço Reservado para Texto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8" name="Espaço Reservado para Texto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29" name="Espaço Reservado para Texto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 dirty="0"/>
          </a:p>
        </p:txBody>
      </p:sp>
      <p:sp>
        <p:nvSpPr>
          <p:cNvPr id="27" name="Espaço Reservado para Texto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0" name="Espaço Reservado para Texto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1" name="Espaço Reservado para Texto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MM</a:t>
            </a:r>
            <a:endParaRPr lang="en-ZA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ZA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Espaço Reservado para Data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7" name="Espaço Reservado para Rodapé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38" name="Espaço Reservado para o Número do Slide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7" name="Espaço Reservado para SmartArt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39084"/>
            <a:ext cx="10515600" cy="3695338"/>
          </a:xfrm>
        </p:spPr>
        <p:txBody>
          <a:bodyPr rtlCol="0"/>
          <a:lstStyle/>
          <a:p>
            <a:pPr rtl="0"/>
            <a:r>
              <a:rPr lang="pt-BR"/>
              <a:t>Clique no ícone para adicionar elemento gráfico SmartArt</a:t>
            </a:r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4 pessoa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lvl="1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 rtlCol="0"/>
          <a:lstStyle/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quipe Slide de 8 Pessoa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Imagem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6" name="Espaço Reservado para Texto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7" name="Espaço Reservado para Imagem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7" name="Espaço Reservado para Texto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8" name="Espaço Reservado para Imagem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4" name="Espaço Reservado para Texto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8" name="Espaço Reservado para Texto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9" name="Espaço Reservado para Imagem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25" name="Espaço Reservado para Texto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9" name="Espaço Reservado para Texto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5" name="Espaço Reservado para Imagem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4" name="Espaço Reservado para Texto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2" name="Espaço Reservado para Texto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6" name="Espaço Reservado para Imagem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59" name="Espaço Reservado para Texto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3" name="Espaço Reservado para Texto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7" name="Espaço Reservado para Imagem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0" name="Espaço Reservado para Texto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4" name="Espaço Reservado para Texto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58" name="Espaço Reservado para Imagem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  <a:endParaRPr lang="pt-br"/>
          </a:p>
        </p:txBody>
      </p:sp>
      <p:sp>
        <p:nvSpPr>
          <p:cNvPr id="61" name="Espaço Reservado para Texto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65" name="Espaço Reservado para Texto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pic>
        <p:nvPicPr>
          <p:cNvPr id="13" name="Gráfico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áfico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iament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7" name="Espaço Reservado para Texto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4" name="Espaço Reservado para Conteúdo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8" name="Espaço Reservado para Texto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5" name="Espaço Reservado para Conteúdo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19" name="Espaço Reservado para Texto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26" name="Espaço Reservado para Conteúdo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14" name="Espaço Reservado para Texto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#</a:t>
            </a:r>
          </a:p>
        </p:txBody>
      </p:sp>
      <p:sp>
        <p:nvSpPr>
          <p:cNvPr id="23" name="Espaço Reservado para Texto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</a:t>
            </a:r>
          </a:p>
        </p:txBody>
      </p:sp>
      <p:sp>
        <p:nvSpPr>
          <p:cNvPr id="15" name="Espaço Reservado para Conteúdo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Resu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Data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22" name="Espaço Reservado para Rodapé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24" name="Espaço Reservado para o Número do Slide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áfico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rtlCol="0"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 rtlCol="0"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Fechament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rtlCol="0"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 noProof="0"/>
              <a:t>CLIQUE PARA EDITAR O ESTILO DO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004161"/>
          </a:xfrm>
        </p:spPr>
        <p:txBody>
          <a:bodyPr rtlCol="0"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pic>
        <p:nvPicPr>
          <p:cNvPr id="6" name="Gráfico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 noProof="0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nha do T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áfico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rtl="0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 rtlCol="0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TÍTULO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7" name="Espaço Reservado para Texto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8" name="Espaço Reservado para Texto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rtlCol="0"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4" name="Espaço Reservado para Texto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5" name="Espaço Reservado para Texto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6" name="Espaço Reservado para Texto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sp>
        <p:nvSpPr>
          <p:cNvPr id="37" name="Espaço Reservado para Texto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 rtl="0"/>
            <a:r>
              <a:rPr lang="pt-br"/>
              <a:t>Clique para editar os estilos de texto mestre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5279" y="6356350"/>
            <a:ext cx="1808712" cy="365125"/>
          </a:xfrm>
        </p:spPr>
        <p:txBody>
          <a:bodyPr rtlCol="0"/>
          <a:lstStyle>
            <a:lvl1pPr>
              <a:defRPr sz="900"/>
            </a:lvl1pPr>
          </a:lstStyle>
          <a:p>
            <a:pPr algn="l" rtl="0"/>
            <a:r>
              <a:rPr lang="pt-br"/>
              <a:t>Apresentação</a:t>
            </a:r>
          </a:p>
        </p:txBody>
      </p:sp>
      <p:sp>
        <p:nvSpPr>
          <p:cNvPr id="7" name="Espaço Reservado para o Número do Slide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1" name="Espaço Reservado para Texto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2" name="Espaço Reservado para Texto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3" name="Espaço Reservado para Texto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34" name="Espaço Reservado para Texto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2" name="Espaço Reservado para Texto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ADICIONAR UM SUBTÍTULO</a:t>
            </a:r>
          </a:p>
        </p:txBody>
      </p:sp>
      <p:sp>
        <p:nvSpPr>
          <p:cNvPr id="13" name="Espaço Reservado para Texto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una do Conteúd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ítulo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7" name="Espaço Reservado para Texto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6" name="Espaço Reservado para Texto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8" name="Espaço Reservado para Texto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9" name="Espaço Reservado para Texto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0" name="Espaço Reservado para Texto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23" name="Espaço Reservado para Texto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24" name="Espaço Reservado para Texto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  <p:pic>
        <p:nvPicPr>
          <p:cNvPr id="2" name="Gráfico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çã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rtlCol="0"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/>
              <a:t>Clique para editar os estilos de texto Mestres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spaço Reservado para Data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0" name="Espaço Reservado para Rodapé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1" name="Espaço Reservado para o Número do Slide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valo da Seçã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Texto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2" name="Espaço Reservado para Texto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3" name="Espaço Reservado para Texto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4" name="Espaço Reservado para Texto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Texto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pt-br"/>
              <a:t>CLIQUE PARA ADICIONAR UM SUBTÍTULO</a:t>
            </a:r>
          </a:p>
        </p:txBody>
      </p:sp>
      <p:sp>
        <p:nvSpPr>
          <p:cNvPr id="16" name="Espaço Reservado para Texto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7" name="Espaço Reservado para Data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8" name="Espaço Reservado para Rodapé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9" name="Espaço Reservado para o Número do Slide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ês Conteúdo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spaço Reservado para Texto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rtlCol="0"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/>
              <a:t>CLIQUE PARA EDITAR O TEXTO MESTRE</a:t>
            </a:r>
          </a:p>
        </p:txBody>
      </p:sp>
      <p:sp>
        <p:nvSpPr>
          <p:cNvPr id="22" name="Espaço Reservado para Conteúdo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pt-BR"/>
              <a:t>Clique para editar os estilos de texto Mestres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9" name="Espaço Reservado para o Número do Slide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en-US" smtClean="0"/>
              <a:pPr rtl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70" r:id="rId3"/>
    <p:sldLayoutId id="2147483688" r:id="rId4"/>
    <p:sldLayoutId id="2147483694" r:id="rId5"/>
    <p:sldLayoutId id="2147483697" r:id="rId6"/>
    <p:sldLayoutId id="2147483673" r:id="rId7"/>
    <p:sldLayoutId id="2147483676" r:id="rId8"/>
    <p:sldLayoutId id="2147483672" r:id="rId9"/>
    <p:sldLayoutId id="2147483699" r:id="rId10"/>
    <p:sldLayoutId id="2147483671" r:id="rId11"/>
    <p:sldLayoutId id="2147483700" r:id="rId12"/>
    <p:sldLayoutId id="2147483679" r:id="rId13"/>
    <p:sldLayoutId id="2147483692" r:id="rId14"/>
    <p:sldLayoutId id="2147483681" r:id="rId15"/>
    <p:sldLayoutId id="2147483674" r:id="rId16"/>
    <p:sldLayoutId id="2147483675" r:id="rId17"/>
    <p:sldLayoutId id="2147483696" r:id="rId18"/>
    <p:sldLayoutId id="2147483677" r:id="rId19"/>
    <p:sldLayoutId id="2147483678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63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sv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sv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50.sv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49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60274" y="4434840"/>
            <a:ext cx="6609806" cy="1122202"/>
          </a:xfrm>
        </p:spPr>
        <p:txBody>
          <a:bodyPr rtlCol="0"/>
          <a:lstStyle/>
          <a:p>
            <a:pPr rtl="0"/>
            <a:r>
              <a:rPr lang="pt-BR" dirty="0"/>
              <a:t>Seguro saúde - accenture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60274" y="5586890"/>
            <a:ext cx="5897537" cy="396660"/>
          </a:xfrm>
        </p:spPr>
        <p:txBody>
          <a:bodyPr rtlCol="0"/>
          <a:lstStyle/>
          <a:p>
            <a:pPr rtl="0"/>
            <a:r>
              <a:rPr lang="pt-BR" dirty="0"/>
              <a:t>Daniel Rezende</a:t>
            </a:r>
          </a:p>
        </p:txBody>
      </p:sp>
      <p:pic>
        <p:nvPicPr>
          <p:cNvPr id="1028" name="Picture 4" descr="Accenture do Brasil | Portale Ufficiale - Camera Italo-Brasiliana di  Commercio e Industria">
            <a:extLst>
              <a:ext uri="{FF2B5EF4-FFF2-40B4-BE49-F238E27FC236}">
                <a16:creationId xmlns:a16="http://schemas.microsoft.com/office/drawing/2014/main" id="{E9CA5418-3E84-2262-28EF-3FCC509B4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7097"/>
            <a:ext cx="1353366" cy="83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62"/>
            <a:ext cx="10515600" cy="549274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Exploração dos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10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01CAA1-1C1C-E4D1-6D02-00EC1CB85538}"/>
              </a:ext>
            </a:extLst>
          </p:cNvPr>
          <p:cNvSpPr txBox="1"/>
          <p:nvPr/>
        </p:nvSpPr>
        <p:spPr>
          <a:xfrm>
            <a:off x="454268" y="672736"/>
            <a:ext cx="111847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1211</a:t>
            </a:r>
            <a:r>
              <a:rPr lang="pt-BR" sz="1600" dirty="0"/>
              <a:t> LINHAS X </a:t>
            </a:r>
            <a:r>
              <a:rPr lang="pt-BR" sz="1600" b="1" dirty="0"/>
              <a:t>12</a:t>
            </a:r>
            <a:r>
              <a:rPr lang="pt-BR" sz="1600" dirty="0"/>
              <a:t> COLUNAS – REPRESENTA 90,51% DO TOTAL                                      </a:t>
            </a:r>
            <a:r>
              <a:rPr lang="pt-BR" sz="1600" b="1" dirty="0"/>
              <a:t>1211</a:t>
            </a:r>
            <a:r>
              <a:rPr lang="pt-BR" sz="1600" dirty="0"/>
              <a:t> Matriculas distintas</a:t>
            </a:r>
          </a:p>
        </p:txBody>
      </p:sp>
      <p:graphicFrame>
        <p:nvGraphicFramePr>
          <p:cNvPr id="10" name="Tabela 11">
            <a:extLst>
              <a:ext uri="{FF2B5EF4-FFF2-40B4-BE49-F238E27FC236}">
                <a16:creationId xmlns:a16="http://schemas.microsoft.com/office/drawing/2014/main" id="{9074D8AF-AC94-AABD-BA4A-4CC150842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45673"/>
              </p:ext>
            </p:extLst>
          </p:nvPr>
        </p:nvGraphicFramePr>
        <p:xfrm>
          <a:off x="3902164" y="3711791"/>
          <a:ext cx="1994991" cy="264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60">
                  <a:extLst>
                    <a:ext uri="{9D8B030D-6E8A-4147-A177-3AD203B41FA5}">
                      <a16:colId xmlns:a16="http://schemas.microsoft.com/office/drawing/2014/main" val="1094617185"/>
                    </a:ext>
                  </a:extLst>
                </a:gridCol>
                <a:gridCol w="521331">
                  <a:extLst>
                    <a:ext uri="{9D8B030D-6E8A-4147-A177-3AD203B41FA5}">
                      <a16:colId xmlns:a16="http://schemas.microsoft.com/office/drawing/2014/main" val="4174097607"/>
                    </a:ext>
                  </a:extLst>
                </a:gridCol>
              </a:tblGrid>
              <a:tr h="37717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99658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0234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999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Mediana 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7521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72730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697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3881"/>
                  </a:ext>
                </a:extLst>
              </a:tr>
            </a:tbl>
          </a:graphicData>
        </a:graphic>
      </p:graphicFrame>
      <p:pic>
        <p:nvPicPr>
          <p:cNvPr id="25" name="Imagem 24">
            <a:extLst>
              <a:ext uri="{FF2B5EF4-FFF2-40B4-BE49-F238E27FC236}">
                <a16:creationId xmlns:a16="http://schemas.microsoft.com/office/drawing/2014/main" id="{6DE9785B-1500-843F-1F2C-C2330481D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28" y="1736640"/>
            <a:ext cx="2934185" cy="3950303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07E6EDFC-A811-E74E-0D13-C43933D97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315297"/>
            <a:ext cx="2636520" cy="1961819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35C7768-6E99-47F1-C1A4-53BE9CD6CE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4013" y="1126515"/>
            <a:ext cx="4786459" cy="5114609"/>
          </a:xfrm>
          <a:prstGeom prst="rect">
            <a:avLst/>
          </a:prstGeom>
        </p:spPr>
      </p:pic>
      <p:pic>
        <p:nvPicPr>
          <p:cNvPr id="8" name="Gráfico 7" descr="Gráfico de barras estrutura de tópicos">
            <a:extLst>
              <a:ext uri="{FF2B5EF4-FFF2-40B4-BE49-F238E27FC236}">
                <a16:creationId xmlns:a16="http://schemas.microsoft.com/office/drawing/2014/main" id="{2EB65441-D476-A5E5-5FBA-F8EE142C176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44017" y="310555"/>
            <a:ext cx="593715" cy="5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62"/>
            <a:ext cx="10515600" cy="549274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Exploração dos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11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01CAA1-1C1C-E4D1-6D02-00EC1CB85538}"/>
              </a:ext>
            </a:extLst>
          </p:cNvPr>
          <p:cNvSpPr txBox="1"/>
          <p:nvPr/>
        </p:nvSpPr>
        <p:spPr>
          <a:xfrm>
            <a:off x="454268" y="672736"/>
            <a:ext cx="111847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1211</a:t>
            </a:r>
            <a:r>
              <a:rPr lang="pt-BR" sz="1600" dirty="0"/>
              <a:t> LINHAS X </a:t>
            </a:r>
            <a:r>
              <a:rPr lang="pt-BR" sz="1600" b="1" dirty="0"/>
              <a:t>12</a:t>
            </a:r>
            <a:r>
              <a:rPr lang="pt-BR" sz="1600" dirty="0"/>
              <a:t> COLUNAS – REPRESENTA 90,51% DO TOTAL                                      </a:t>
            </a:r>
            <a:r>
              <a:rPr lang="pt-BR" sz="1600" b="1" dirty="0"/>
              <a:t>1211</a:t>
            </a:r>
            <a:r>
              <a:rPr lang="pt-BR" sz="1600" dirty="0"/>
              <a:t> Matriculas distintas</a:t>
            </a:r>
          </a:p>
        </p:txBody>
      </p:sp>
      <p:graphicFrame>
        <p:nvGraphicFramePr>
          <p:cNvPr id="16" name="Tabela 11">
            <a:extLst>
              <a:ext uri="{FF2B5EF4-FFF2-40B4-BE49-F238E27FC236}">
                <a16:creationId xmlns:a16="http://schemas.microsoft.com/office/drawing/2014/main" id="{71DFD807-FC48-093E-D140-1EEC6C86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821997"/>
              </p:ext>
            </p:extLst>
          </p:nvPr>
        </p:nvGraphicFramePr>
        <p:xfrm>
          <a:off x="3931386" y="3716111"/>
          <a:ext cx="1994991" cy="264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60">
                  <a:extLst>
                    <a:ext uri="{9D8B030D-6E8A-4147-A177-3AD203B41FA5}">
                      <a16:colId xmlns:a16="http://schemas.microsoft.com/office/drawing/2014/main" val="1094617185"/>
                    </a:ext>
                  </a:extLst>
                </a:gridCol>
                <a:gridCol w="521331">
                  <a:extLst>
                    <a:ext uri="{9D8B030D-6E8A-4147-A177-3AD203B41FA5}">
                      <a16:colId xmlns:a16="http://schemas.microsoft.com/office/drawing/2014/main" val="4174097607"/>
                    </a:ext>
                  </a:extLst>
                </a:gridCol>
              </a:tblGrid>
              <a:tr h="37717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99658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0234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999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Mediana 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7521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72730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697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3881"/>
                  </a:ext>
                </a:extLst>
              </a:tr>
            </a:tbl>
          </a:graphicData>
        </a:graphic>
      </p:graphicFrame>
      <p:pic>
        <p:nvPicPr>
          <p:cNvPr id="29" name="Imagem 28">
            <a:extLst>
              <a:ext uri="{FF2B5EF4-FFF2-40B4-BE49-F238E27FC236}">
                <a16:creationId xmlns:a16="http://schemas.microsoft.com/office/drawing/2014/main" id="{ECA88D9F-0F6D-EBCA-1A83-65AAD542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68" y="1816578"/>
            <a:ext cx="2888734" cy="373448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30E477F5-0033-DAEE-F465-FFD46EEBD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3559" y="1285018"/>
            <a:ext cx="2888733" cy="2143982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1772C05-C1EE-7946-9D98-C7FA42030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31946" y="1011290"/>
            <a:ext cx="3547048" cy="5789134"/>
          </a:xfrm>
          <a:prstGeom prst="rect">
            <a:avLst/>
          </a:prstGeom>
        </p:spPr>
      </p:pic>
      <p:pic>
        <p:nvPicPr>
          <p:cNvPr id="8" name="Gráfico 7" descr="Gráfico de barras estrutura de tópicos">
            <a:extLst>
              <a:ext uri="{FF2B5EF4-FFF2-40B4-BE49-F238E27FC236}">
                <a16:creationId xmlns:a16="http://schemas.microsoft.com/office/drawing/2014/main" id="{8D5F0700-95A7-4AD4-E102-D7EE4B1BF1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44017" y="310555"/>
            <a:ext cx="593715" cy="5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0954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62"/>
            <a:ext cx="10515600" cy="549274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Exploração dos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12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01CAA1-1C1C-E4D1-6D02-00EC1CB85538}"/>
              </a:ext>
            </a:extLst>
          </p:cNvPr>
          <p:cNvSpPr txBox="1"/>
          <p:nvPr/>
        </p:nvSpPr>
        <p:spPr>
          <a:xfrm>
            <a:off x="454268" y="672736"/>
            <a:ext cx="111847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1211</a:t>
            </a:r>
            <a:r>
              <a:rPr lang="pt-BR" sz="1600" dirty="0"/>
              <a:t> LINHAS X </a:t>
            </a:r>
            <a:r>
              <a:rPr lang="pt-BR" sz="1600" b="1" dirty="0"/>
              <a:t>12</a:t>
            </a:r>
            <a:r>
              <a:rPr lang="pt-BR" sz="1600" dirty="0"/>
              <a:t> COLUNAS – REPRESENTA 90,51% DO TOTAL                                      </a:t>
            </a:r>
            <a:r>
              <a:rPr lang="pt-BR" sz="1600" b="1" dirty="0"/>
              <a:t>1211</a:t>
            </a:r>
            <a:r>
              <a:rPr lang="pt-BR" sz="1600" dirty="0"/>
              <a:t> Matriculas distintas</a:t>
            </a:r>
          </a:p>
        </p:txBody>
      </p:sp>
      <p:graphicFrame>
        <p:nvGraphicFramePr>
          <p:cNvPr id="10" name="Tabela 11">
            <a:extLst>
              <a:ext uri="{FF2B5EF4-FFF2-40B4-BE49-F238E27FC236}">
                <a16:creationId xmlns:a16="http://schemas.microsoft.com/office/drawing/2014/main" id="{9074D8AF-AC94-AABD-BA4A-4CC150842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114252"/>
              </p:ext>
            </p:extLst>
          </p:nvPr>
        </p:nvGraphicFramePr>
        <p:xfrm>
          <a:off x="9505406" y="3992099"/>
          <a:ext cx="2551610" cy="264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267">
                  <a:extLst>
                    <a:ext uri="{9D8B030D-6E8A-4147-A177-3AD203B41FA5}">
                      <a16:colId xmlns:a16="http://schemas.microsoft.com/office/drawing/2014/main" val="1094617185"/>
                    </a:ext>
                  </a:extLst>
                </a:gridCol>
                <a:gridCol w="1110343">
                  <a:extLst>
                    <a:ext uri="{9D8B030D-6E8A-4147-A177-3AD203B41FA5}">
                      <a16:colId xmlns:a16="http://schemas.microsoft.com/office/drawing/2014/main" val="4174097607"/>
                    </a:ext>
                  </a:extLst>
                </a:gridCol>
              </a:tblGrid>
              <a:tr h="37717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4004.36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99658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19501.66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0234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4805.83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999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Mediana 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2795.39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7521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1433.36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72730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697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3881"/>
                  </a:ext>
                </a:extLst>
              </a:tr>
            </a:tbl>
          </a:graphicData>
        </a:graphic>
      </p:graphicFrame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97D6B30-1A47-F772-9000-1C62BB714656}"/>
              </a:ext>
            </a:extLst>
          </p:cNvPr>
          <p:cNvCxnSpPr>
            <a:cxnSpLocks/>
          </p:cNvCxnSpPr>
          <p:nvPr/>
        </p:nvCxnSpPr>
        <p:spPr>
          <a:xfrm>
            <a:off x="6096000" y="1188956"/>
            <a:ext cx="0" cy="5023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ela 11">
            <a:extLst>
              <a:ext uri="{FF2B5EF4-FFF2-40B4-BE49-F238E27FC236}">
                <a16:creationId xmlns:a16="http://schemas.microsoft.com/office/drawing/2014/main" id="{71DFD807-FC48-093E-D140-1EEC6C86B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8293588"/>
              </p:ext>
            </p:extLst>
          </p:nvPr>
        </p:nvGraphicFramePr>
        <p:xfrm>
          <a:off x="3380040" y="4006278"/>
          <a:ext cx="2320866" cy="264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089">
                  <a:extLst>
                    <a:ext uri="{9D8B030D-6E8A-4147-A177-3AD203B41FA5}">
                      <a16:colId xmlns:a16="http://schemas.microsoft.com/office/drawing/2014/main" val="1094617185"/>
                    </a:ext>
                  </a:extLst>
                </a:gridCol>
                <a:gridCol w="922777">
                  <a:extLst>
                    <a:ext uri="{9D8B030D-6E8A-4147-A177-3AD203B41FA5}">
                      <a16:colId xmlns:a16="http://schemas.microsoft.com/office/drawing/2014/main" val="4174097607"/>
                    </a:ext>
                  </a:extLst>
                </a:gridCol>
              </a:tblGrid>
              <a:tr h="37717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30.71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99658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53.13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0234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34.79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999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Mediana 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30.5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7521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26.31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72730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15.96</a:t>
                      </a: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697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3881"/>
                  </a:ext>
                </a:extLst>
              </a:tr>
            </a:tbl>
          </a:graphicData>
        </a:graphic>
      </p:graphicFrame>
      <p:pic>
        <p:nvPicPr>
          <p:cNvPr id="19" name="Imagem 18">
            <a:extLst>
              <a:ext uri="{FF2B5EF4-FFF2-40B4-BE49-F238E27FC236}">
                <a16:creationId xmlns:a16="http://schemas.microsoft.com/office/drawing/2014/main" id="{4D988FB5-5755-3941-FD57-462CC350A4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" y="1702024"/>
            <a:ext cx="2911356" cy="3695595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1D1EADF6-A2D2-F26A-656B-BEB5B2ACA5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512" y="1323862"/>
            <a:ext cx="2986401" cy="2351791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AD5909C6-A11D-079E-5389-B9EC6980E6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1148" y="1702024"/>
            <a:ext cx="3095234" cy="369293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D0198A1-AF12-491C-81E8-D273131E89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56382" y="1323862"/>
            <a:ext cx="2913298" cy="2143002"/>
          </a:xfrm>
          <a:prstGeom prst="rect">
            <a:avLst/>
          </a:prstGeom>
        </p:spPr>
      </p:pic>
      <p:pic>
        <p:nvPicPr>
          <p:cNvPr id="12" name="Gráfico 11" descr="Gráfico de barras estrutura de tópicos">
            <a:extLst>
              <a:ext uri="{FF2B5EF4-FFF2-40B4-BE49-F238E27FC236}">
                <a16:creationId xmlns:a16="http://schemas.microsoft.com/office/drawing/2014/main" id="{25ADC3FE-6086-A011-D589-E83ACB7127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144017" y="310555"/>
            <a:ext cx="593715" cy="5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0264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13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4C4C563-3089-46C1-3212-343C9336B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1111" y="672736"/>
            <a:ext cx="7469777" cy="6142353"/>
          </a:xfrm>
          <a:prstGeom prst="rect">
            <a:avLst/>
          </a:prstGeom>
        </p:spPr>
      </p:pic>
      <p:sp>
        <p:nvSpPr>
          <p:cNvPr id="7" name="Título 10">
            <a:extLst>
              <a:ext uri="{FF2B5EF4-FFF2-40B4-BE49-F238E27FC236}">
                <a16:creationId xmlns:a16="http://schemas.microsoft.com/office/drawing/2014/main" id="{E67FDACA-885A-4386-9B86-A421E94E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62"/>
            <a:ext cx="10515600" cy="549274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Correlação dos dados</a:t>
            </a:r>
          </a:p>
        </p:txBody>
      </p:sp>
    </p:spTree>
    <p:extLst>
      <p:ext uri="{BB962C8B-B14F-4D97-AF65-F5344CB8AC3E}">
        <p14:creationId xmlns:p14="http://schemas.microsoft.com/office/powerpoint/2010/main" val="1317087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14</a:t>
            </a:fld>
            <a:endParaRPr lang="pt-BR"/>
          </a:p>
        </p:txBody>
      </p:sp>
      <p:pic>
        <p:nvPicPr>
          <p:cNvPr id="57" name="Imagem 56">
            <a:extLst>
              <a:ext uri="{FF2B5EF4-FFF2-40B4-BE49-F238E27FC236}">
                <a16:creationId xmlns:a16="http://schemas.microsoft.com/office/drawing/2014/main" id="{2F8981B7-A30F-5D22-E023-02A908D3CA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4963" y="1298360"/>
            <a:ext cx="5762074" cy="4432365"/>
          </a:xfrm>
          <a:prstGeom prst="rect">
            <a:avLst/>
          </a:prstGeom>
        </p:spPr>
      </p:pic>
      <p:sp>
        <p:nvSpPr>
          <p:cNvPr id="2" name="Título 10">
            <a:extLst>
              <a:ext uri="{FF2B5EF4-FFF2-40B4-BE49-F238E27FC236}">
                <a16:creationId xmlns:a16="http://schemas.microsoft.com/office/drawing/2014/main" id="{B96EC518-19A5-43FE-80DE-A06E72171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62"/>
            <a:ext cx="10515600" cy="549274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Seleção de </a:t>
            </a:r>
            <a:r>
              <a:rPr lang="pt-BR" dirty="0" err="1"/>
              <a:t>features</a:t>
            </a:r>
            <a:r>
              <a:rPr lang="pt-BR" dirty="0"/>
              <a:t> - </a:t>
            </a:r>
            <a:r>
              <a:rPr lang="pt-BR" dirty="0" err="1"/>
              <a:t>Feature</a:t>
            </a:r>
            <a:r>
              <a:rPr lang="pt-BR" dirty="0"/>
              <a:t> </a:t>
            </a:r>
            <a:r>
              <a:rPr lang="pt-BR" dirty="0" err="1"/>
              <a:t>importance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85613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15</a:t>
            </a:fld>
            <a:endParaRPr lang="pt-BR"/>
          </a:p>
        </p:txBody>
      </p:sp>
      <p:pic>
        <p:nvPicPr>
          <p:cNvPr id="59" name="Imagem 58">
            <a:extLst>
              <a:ext uri="{FF2B5EF4-FFF2-40B4-BE49-F238E27FC236}">
                <a16:creationId xmlns:a16="http://schemas.microsoft.com/office/drawing/2014/main" id="{D49E120F-FC51-24B7-680D-1A53DAF3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982" y="1005402"/>
            <a:ext cx="8558036" cy="5533510"/>
          </a:xfrm>
          <a:prstGeom prst="rect">
            <a:avLst/>
          </a:prstGeom>
        </p:spPr>
      </p:pic>
      <p:sp>
        <p:nvSpPr>
          <p:cNvPr id="60" name="Título 10">
            <a:extLst>
              <a:ext uri="{FF2B5EF4-FFF2-40B4-BE49-F238E27FC236}">
                <a16:creationId xmlns:a16="http://schemas.microsoft.com/office/drawing/2014/main" id="{6A379811-AEF0-BB99-A1EB-9FD608607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62"/>
            <a:ext cx="10515600" cy="549274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Seleção de </a:t>
            </a:r>
            <a:r>
              <a:rPr lang="pt-BR" dirty="0" err="1"/>
              <a:t>features</a:t>
            </a:r>
            <a:r>
              <a:rPr lang="pt-BR" dirty="0"/>
              <a:t> - </a:t>
            </a:r>
            <a:r>
              <a:rPr lang="pt-BR" dirty="0" err="1"/>
              <a:t>Shap</a:t>
            </a:r>
            <a:r>
              <a:rPr lang="pt-BR" dirty="0"/>
              <a:t> </a:t>
            </a:r>
            <a:r>
              <a:rPr lang="pt-BR" dirty="0" err="1"/>
              <a:t>values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4530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2F9CC1F-102C-49CC-B646-8E6826368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808A03-6EC3-48BE-9D18-5A746D092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46868410-BE8A-4C98-9C72-20D0A2A6A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16</a:t>
            </a:fld>
            <a:endParaRPr lang="pt-BR"/>
          </a:p>
        </p:txBody>
      </p:sp>
      <p:sp>
        <p:nvSpPr>
          <p:cNvPr id="41" name="Título 1">
            <a:extLst>
              <a:ext uri="{FF2B5EF4-FFF2-40B4-BE49-F238E27FC236}">
                <a16:creationId xmlns:a16="http://schemas.microsoft.com/office/drawing/2014/main" id="{5A3D0FA8-D48C-623D-4918-14175D53CE4C}"/>
              </a:ext>
            </a:extLst>
          </p:cNvPr>
          <p:cNvSpPr txBox="1">
            <a:spLocks/>
          </p:cNvSpPr>
          <p:nvPr/>
        </p:nvSpPr>
        <p:spPr>
          <a:xfrm>
            <a:off x="771422" y="717508"/>
            <a:ext cx="2465386" cy="567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MODELAGEM</a:t>
            </a:r>
          </a:p>
        </p:txBody>
      </p:sp>
      <p:sp>
        <p:nvSpPr>
          <p:cNvPr id="42" name="Espaço Reservado para Texto 20">
            <a:extLst>
              <a:ext uri="{FF2B5EF4-FFF2-40B4-BE49-F238E27FC236}">
                <a16:creationId xmlns:a16="http://schemas.microsoft.com/office/drawing/2014/main" id="{400D44B8-490E-5E3F-9BDC-AA8676B4B866}"/>
              </a:ext>
            </a:extLst>
          </p:cNvPr>
          <p:cNvSpPr txBox="1">
            <a:spLocks/>
          </p:cNvSpPr>
          <p:nvPr/>
        </p:nvSpPr>
        <p:spPr>
          <a:xfrm>
            <a:off x="4520805" y="351323"/>
            <a:ext cx="5433204" cy="387736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Dados dividos em 70% treino e 30% Teste</a:t>
            </a:r>
            <a:endParaRPr lang="pt-BR" dirty="0"/>
          </a:p>
        </p:txBody>
      </p:sp>
      <p:sp>
        <p:nvSpPr>
          <p:cNvPr id="44" name="Espaço Reservado para Texto 28">
            <a:extLst>
              <a:ext uri="{FF2B5EF4-FFF2-40B4-BE49-F238E27FC236}">
                <a16:creationId xmlns:a16="http://schemas.microsoft.com/office/drawing/2014/main" id="{D74E0F0B-AF21-171A-DE6F-0FA180B2133A}"/>
              </a:ext>
            </a:extLst>
          </p:cNvPr>
          <p:cNvSpPr txBox="1">
            <a:spLocks/>
          </p:cNvSpPr>
          <p:nvPr/>
        </p:nvSpPr>
        <p:spPr>
          <a:xfrm>
            <a:off x="4494824" y="2683395"/>
            <a:ext cx="5433204" cy="365125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PRÉ-PROCESSAMENTO DADOS categóricos</a:t>
            </a:r>
          </a:p>
          <a:p>
            <a:endParaRPr lang="pt-BR" dirty="0"/>
          </a:p>
        </p:txBody>
      </p:sp>
      <p:sp>
        <p:nvSpPr>
          <p:cNvPr id="46" name="Espaço Reservado para Texto 32">
            <a:extLst>
              <a:ext uri="{FF2B5EF4-FFF2-40B4-BE49-F238E27FC236}">
                <a16:creationId xmlns:a16="http://schemas.microsoft.com/office/drawing/2014/main" id="{C8D107A8-79EF-757A-9A27-B5E98C6B556C}"/>
              </a:ext>
            </a:extLst>
          </p:cNvPr>
          <p:cNvSpPr txBox="1">
            <a:spLocks/>
          </p:cNvSpPr>
          <p:nvPr/>
        </p:nvSpPr>
        <p:spPr>
          <a:xfrm>
            <a:off x="4520379" y="4074670"/>
            <a:ext cx="7006126" cy="365125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/>
              <a:t>Pré-processamento dados numéricos e categóricos</a:t>
            </a:r>
            <a:endParaRPr lang="pt-BR" dirty="0"/>
          </a:p>
        </p:txBody>
      </p:sp>
      <p:pic>
        <p:nvPicPr>
          <p:cNvPr id="48" name="Imagem 47">
            <a:extLst>
              <a:ext uri="{FF2B5EF4-FFF2-40B4-BE49-F238E27FC236}">
                <a16:creationId xmlns:a16="http://schemas.microsoft.com/office/drawing/2014/main" id="{01C7DABA-7A82-399A-27EF-B07DF43DB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4824" y="605782"/>
            <a:ext cx="5658640" cy="790685"/>
          </a:xfrm>
          <a:prstGeom prst="rect">
            <a:avLst/>
          </a:prstGeom>
        </p:spPr>
      </p:pic>
      <p:sp>
        <p:nvSpPr>
          <p:cNvPr id="49" name="CaixaDeTexto 48">
            <a:extLst>
              <a:ext uri="{FF2B5EF4-FFF2-40B4-BE49-F238E27FC236}">
                <a16:creationId xmlns:a16="http://schemas.microsoft.com/office/drawing/2014/main" id="{BB926CE0-ACBA-17A8-3B8E-95C4D5BF5868}"/>
              </a:ext>
            </a:extLst>
          </p:cNvPr>
          <p:cNvSpPr txBox="1"/>
          <p:nvPr/>
        </p:nvSpPr>
        <p:spPr>
          <a:xfrm>
            <a:off x="4494824" y="1396432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PRÉ-PROCESSAMENTO DADOS NUMÉRICOS</a:t>
            </a:r>
          </a:p>
        </p:txBody>
      </p:sp>
      <p:pic>
        <p:nvPicPr>
          <p:cNvPr id="50" name="Imagem 49">
            <a:extLst>
              <a:ext uri="{FF2B5EF4-FFF2-40B4-BE49-F238E27FC236}">
                <a16:creationId xmlns:a16="http://schemas.microsoft.com/office/drawing/2014/main" id="{741121E8-8293-F368-D027-CEC0010EF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0379" y="3009588"/>
            <a:ext cx="5134692" cy="885949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12768277-9C30-F49E-4F6F-0B288E5DFA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4824" y="1758152"/>
            <a:ext cx="5058481" cy="828791"/>
          </a:xfrm>
          <a:prstGeom prst="rect">
            <a:avLst/>
          </a:prstGeom>
        </p:spPr>
      </p:pic>
      <p:pic>
        <p:nvPicPr>
          <p:cNvPr id="52" name="Imagem 51">
            <a:extLst>
              <a:ext uri="{FF2B5EF4-FFF2-40B4-BE49-F238E27FC236}">
                <a16:creationId xmlns:a16="http://schemas.microsoft.com/office/drawing/2014/main" id="{4CEED79E-4BB6-BB39-ABAF-1745D73F35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726" y="4417539"/>
            <a:ext cx="7697274" cy="790685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id="{C01877C0-189D-E1F6-3895-32F21A3F3A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4726" y="5730737"/>
            <a:ext cx="6697010" cy="990738"/>
          </a:xfrm>
          <a:prstGeom prst="rect">
            <a:avLst/>
          </a:prstGeom>
        </p:spPr>
      </p:pic>
      <p:sp>
        <p:nvSpPr>
          <p:cNvPr id="54" name="CaixaDeTexto 53">
            <a:extLst>
              <a:ext uri="{FF2B5EF4-FFF2-40B4-BE49-F238E27FC236}">
                <a16:creationId xmlns:a16="http://schemas.microsoft.com/office/drawing/2014/main" id="{877F66C8-A2B8-FC5B-42CB-09095E5DA481}"/>
              </a:ext>
            </a:extLst>
          </p:cNvPr>
          <p:cNvSpPr txBox="1"/>
          <p:nvPr/>
        </p:nvSpPr>
        <p:spPr>
          <a:xfrm>
            <a:off x="4494726" y="5421713"/>
            <a:ext cx="6093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PIPELINE</a:t>
            </a: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99791A23-FC5B-8C0C-1AEA-D266F7D395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930" y="2266699"/>
            <a:ext cx="3648075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952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ítulo 56">
            <a:extLst>
              <a:ext uri="{FF2B5EF4-FFF2-40B4-BE49-F238E27FC236}">
                <a16:creationId xmlns:a16="http://schemas.microsoft.com/office/drawing/2014/main" id="{358A73BA-1EC8-C669-3190-439AEEEC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89" y="1152771"/>
            <a:ext cx="7903026" cy="582073"/>
          </a:xfrm>
        </p:spPr>
        <p:txBody>
          <a:bodyPr>
            <a:normAutofit/>
          </a:bodyPr>
          <a:lstStyle/>
          <a:p>
            <a:r>
              <a:rPr lang="pt-BR" dirty="0"/>
              <a:t>Avaliação do modelo – base </a:t>
            </a:r>
            <a:r>
              <a:rPr lang="pt-BR" b="1" dirty="0"/>
              <a:t>treino</a:t>
            </a:r>
          </a:p>
        </p:txBody>
      </p:sp>
      <p:sp>
        <p:nvSpPr>
          <p:cNvPr id="59" name="Espaço Reservado para Texto 58">
            <a:extLst>
              <a:ext uri="{FF2B5EF4-FFF2-40B4-BE49-F238E27FC236}">
                <a16:creationId xmlns:a16="http://schemas.microsoft.com/office/drawing/2014/main" id="{55516E3B-37B0-A6DC-E9EF-7B27BAD68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7211" y="1927266"/>
            <a:ext cx="6609805" cy="1155568"/>
          </a:xfrm>
        </p:spPr>
        <p:txBody>
          <a:bodyPr>
            <a:normAutofit/>
          </a:bodyPr>
          <a:lstStyle/>
          <a:p>
            <a:r>
              <a:rPr lang="pt-BR" b="1" dirty="0"/>
              <a:t>R2 score</a:t>
            </a:r>
            <a:r>
              <a:rPr lang="pt-BR" dirty="0"/>
              <a:t> – representa a proporção de variância de y – melhor valor é 1 </a:t>
            </a:r>
          </a:p>
          <a:p>
            <a:r>
              <a:rPr lang="pt-BR" b="1" dirty="0"/>
              <a:t>0.80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A0642C29-DACE-2951-2B1B-0E336FC9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47210" y="3644708"/>
            <a:ext cx="6609805" cy="914230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Erro médio absoluto</a:t>
            </a:r>
            <a:r>
              <a:rPr lang="pt-BR" dirty="0"/>
              <a:t> – </a:t>
            </a:r>
            <a:r>
              <a:rPr lang="pt-BR" b="1" dirty="0"/>
              <a:t>mae</a:t>
            </a:r>
            <a:r>
              <a:rPr lang="pt-BR" dirty="0"/>
              <a:t> – média dos erros</a:t>
            </a:r>
          </a:p>
          <a:p>
            <a:r>
              <a:rPr lang="pt-BR" b="1" dirty="0"/>
              <a:t>857,38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C7489FDA-8399-8648-9947-0A0C118E31B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47210" y="5255500"/>
            <a:ext cx="6609805" cy="1368449"/>
          </a:xfrm>
        </p:spPr>
        <p:txBody>
          <a:bodyPr>
            <a:normAutofit/>
          </a:bodyPr>
          <a:lstStyle/>
          <a:p>
            <a:r>
              <a:rPr lang="pt-BR" b="1" dirty="0"/>
              <a:t>Erro médio quadrático </a:t>
            </a:r>
            <a:r>
              <a:rPr lang="pt-BR" dirty="0"/>
              <a:t>– </a:t>
            </a:r>
            <a:r>
              <a:rPr lang="pt-BR" b="1" dirty="0"/>
              <a:t>mse</a:t>
            </a:r>
            <a:r>
              <a:rPr lang="pt-BR" dirty="0"/>
              <a:t> - média dos erros ao quadrado</a:t>
            </a:r>
          </a:p>
          <a:p>
            <a:r>
              <a:rPr lang="pt-BR" b="1" dirty="0"/>
              <a:t>2.524.682,57</a:t>
            </a:r>
          </a:p>
        </p:txBody>
      </p:sp>
    </p:spTree>
    <p:extLst>
      <p:ext uri="{BB962C8B-B14F-4D97-AF65-F5344CB8AC3E}">
        <p14:creationId xmlns:p14="http://schemas.microsoft.com/office/powerpoint/2010/main" val="955300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ítulo 56">
            <a:extLst>
              <a:ext uri="{FF2B5EF4-FFF2-40B4-BE49-F238E27FC236}">
                <a16:creationId xmlns:a16="http://schemas.microsoft.com/office/drawing/2014/main" id="{358A73BA-1EC8-C669-3190-439AEEEC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89" y="1152771"/>
            <a:ext cx="7903026" cy="582073"/>
          </a:xfrm>
        </p:spPr>
        <p:txBody>
          <a:bodyPr>
            <a:normAutofit/>
          </a:bodyPr>
          <a:lstStyle/>
          <a:p>
            <a:r>
              <a:rPr lang="pt-BR" dirty="0"/>
              <a:t>Avaliação do modelo – base </a:t>
            </a:r>
            <a:r>
              <a:rPr lang="pt-BR" b="1" dirty="0"/>
              <a:t>teste</a:t>
            </a:r>
          </a:p>
        </p:txBody>
      </p:sp>
      <p:sp>
        <p:nvSpPr>
          <p:cNvPr id="59" name="Espaço Reservado para Texto 58">
            <a:extLst>
              <a:ext uri="{FF2B5EF4-FFF2-40B4-BE49-F238E27FC236}">
                <a16:creationId xmlns:a16="http://schemas.microsoft.com/office/drawing/2014/main" id="{55516E3B-37B0-A6DC-E9EF-7B27BAD68F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447211" y="1927266"/>
            <a:ext cx="6609805" cy="1155568"/>
          </a:xfrm>
        </p:spPr>
        <p:txBody>
          <a:bodyPr>
            <a:normAutofit/>
          </a:bodyPr>
          <a:lstStyle/>
          <a:p>
            <a:r>
              <a:rPr lang="pt-BR" b="1" dirty="0"/>
              <a:t>R2 score </a:t>
            </a:r>
            <a:r>
              <a:rPr lang="pt-BR" dirty="0"/>
              <a:t>– representa a proporção de variância de y – melhor valor é 1 </a:t>
            </a:r>
          </a:p>
          <a:p>
            <a:r>
              <a:rPr lang="pt-BR" b="1" dirty="0"/>
              <a:t>0.78</a:t>
            </a:r>
          </a:p>
        </p:txBody>
      </p:sp>
      <p:sp>
        <p:nvSpPr>
          <p:cNvPr id="61" name="Espaço Reservado para Texto 60">
            <a:extLst>
              <a:ext uri="{FF2B5EF4-FFF2-40B4-BE49-F238E27FC236}">
                <a16:creationId xmlns:a16="http://schemas.microsoft.com/office/drawing/2014/main" id="{A0642C29-DACE-2951-2B1B-0E336FC98FC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447210" y="3644708"/>
            <a:ext cx="6609805" cy="914230"/>
          </a:xfrm>
        </p:spPr>
        <p:txBody>
          <a:bodyPr>
            <a:normAutofit fontScale="92500"/>
          </a:bodyPr>
          <a:lstStyle/>
          <a:p>
            <a:r>
              <a:rPr lang="pt-BR" b="1" dirty="0"/>
              <a:t>Erro médio absoluto</a:t>
            </a:r>
            <a:r>
              <a:rPr lang="pt-BR" dirty="0"/>
              <a:t> - </a:t>
            </a:r>
            <a:r>
              <a:rPr lang="pt-BR" b="1" dirty="0"/>
              <a:t>mae</a:t>
            </a:r>
            <a:r>
              <a:rPr lang="pt-BR" dirty="0"/>
              <a:t> – média dos erros</a:t>
            </a:r>
          </a:p>
          <a:p>
            <a:r>
              <a:rPr lang="pt-BR" b="1" dirty="0"/>
              <a:t>944,94</a:t>
            </a:r>
          </a:p>
        </p:txBody>
      </p:sp>
      <p:sp>
        <p:nvSpPr>
          <p:cNvPr id="63" name="Espaço Reservado para Texto 62">
            <a:extLst>
              <a:ext uri="{FF2B5EF4-FFF2-40B4-BE49-F238E27FC236}">
                <a16:creationId xmlns:a16="http://schemas.microsoft.com/office/drawing/2014/main" id="{C7489FDA-8399-8648-9947-0A0C118E31B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5447210" y="5255500"/>
            <a:ext cx="6609805" cy="1368449"/>
          </a:xfrm>
        </p:spPr>
        <p:txBody>
          <a:bodyPr>
            <a:normAutofit/>
          </a:bodyPr>
          <a:lstStyle/>
          <a:p>
            <a:r>
              <a:rPr lang="pt-BR" b="1" dirty="0"/>
              <a:t>Erro médio quadrático </a:t>
            </a:r>
            <a:r>
              <a:rPr lang="pt-BR" dirty="0"/>
              <a:t>- </a:t>
            </a:r>
            <a:r>
              <a:rPr lang="pt-BR" b="1" dirty="0"/>
              <a:t>mse</a:t>
            </a:r>
            <a:r>
              <a:rPr lang="pt-BR" dirty="0"/>
              <a:t> – média dos erros ao quadrado</a:t>
            </a:r>
          </a:p>
          <a:p>
            <a:r>
              <a:rPr lang="pt-BR" b="1" dirty="0"/>
              <a:t>2.968.479,81</a:t>
            </a:r>
          </a:p>
        </p:txBody>
      </p:sp>
    </p:spTree>
    <p:extLst>
      <p:ext uri="{BB962C8B-B14F-4D97-AF65-F5344CB8AC3E}">
        <p14:creationId xmlns:p14="http://schemas.microsoft.com/office/powerpoint/2010/main" val="1472106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3695" y="546835"/>
            <a:ext cx="5431970" cy="557950"/>
          </a:xfrm>
        </p:spPr>
        <p:txBody>
          <a:bodyPr rtlCol="0"/>
          <a:lstStyle/>
          <a:p>
            <a:pPr algn="ctr" rtl="0"/>
            <a:r>
              <a:rPr lang="pt-BR" dirty="0"/>
              <a:t>Problema em questão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A2EB3F-4D60-451F-8F45-7D6654D2FC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45568" y="3548005"/>
            <a:ext cx="7148223" cy="36512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rtl="0"/>
            <a:r>
              <a:rPr lang="pt-BR" dirty="0"/>
              <a:t>ESTIMAR O CUSTO MEDIO ANUAL GASTO POR CLIENTE</a:t>
            </a:r>
          </a:p>
        </p:txBody>
      </p:sp>
      <p:sp>
        <p:nvSpPr>
          <p:cNvPr id="20" name="Espaço Reservado para Data 19">
            <a:extLst>
              <a:ext uri="{FF2B5EF4-FFF2-40B4-BE49-F238E27FC236}">
                <a16:creationId xmlns:a16="http://schemas.microsoft.com/office/drawing/2014/main" id="{A74D661B-510C-4CF2-BF77-3EAFB649883D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21" name="Espaço Reservado para Rodapé 20">
            <a:extLst>
              <a:ext uri="{FF2B5EF4-FFF2-40B4-BE49-F238E27FC236}">
                <a16:creationId xmlns:a16="http://schemas.microsoft.com/office/drawing/2014/main" id="{7E44CAC0-3B5A-49F6-A2CB-0BC80D111A87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22" name="Espaço Reservado para o Número do Slide 21">
            <a:extLst>
              <a:ext uri="{FF2B5EF4-FFF2-40B4-BE49-F238E27FC236}">
                <a16:creationId xmlns:a16="http://schemas.microsoft.com/office/drawing/2014/main" id="{5D1BD041-3428-4D62-934F-F3FF6D36F90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2</a:t>
            </a:fld>
            <a:endParaRPr lang="pt-BR"/>
          </a:p>
        </p:txBody>
      </p:sp>
      <p:pic>
        <p:nvPicPr>
          <p:cNvPr id="29" name="Gráfico 28" descr="Ponto de interrogação estrutura de tópicos">
            <a:extLst>
              <a:ext uri="{FF2B5EF4-FFF2-40B4-BE49-F238E27FC236}">
                <a16:creationId xmlns:a16="http://schemas.microsoft.com/office/drawing/2014/main" id="{C9820863-6D36-B000-7EB5-A6478BA5CD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74663" y="1709286"/>
            <a:ext cx="914400" cy="914400"/>
          </a:xfrm>
          <a:prstGeom prst="rect">
            <a:avLst/>
          </a:prstGeom>
        </p:spPr>
      </p:pic>
      <p:pic>
        <p:nvPicPr>
          <p:cNvPr id="31" name="Gráfico 30" descr="Ponto de interrogação com preenchimento sólido">
            <a:extLst>
              <a:ext uri="{FF2B5EF4-FFF2-40B4-BE49-F238E27FC236}">
                <a16:creationId xmlns:a16="http://schemas.microsoft.com/office/drawing/2014/main" id="{B2DF581B-CF80-BFEB-15CF-E7BDEC0586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4663" y="185928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94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7E1C88-627C-4655-A4FB-0BB02EDB0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075" y="1671639"/>
            <a:ext cx="5111750" cy="1204912"/>
          </a:xfrm>
        </p:spPr>
        <p:txBody>
          <a:bodyPr rtlCol="0"/>
          <a:lstStyle/>
          <a:p>
            <a:pPr rtl="0"/>
            <a:r>
              <a:rPr lang="pt-BR" dirty="0"/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3634FE-ADF0-4BC3-A0A9-447EA9DD0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660774"/>
            <a:ext cx="7548153" cy="728346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pt-BR" sz="2000" dirty="0"/>
              <a:t>CONSTRUIR UM MODELO PREDITIVO QUE ESTIMA O CUSTO MÉDIO ANUAL POR CLIENTE</a:t>
            </a:r>
            <a:endParaRPr lang="pt-BR" sz="2000" noProof="1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C2ACA2A-6BBE-47CF-B76F-F56C9DBF77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6A095E-DB05-47EC-A2D5-47398A4A0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224463" y="6356350"/>
            <a:ext cx="1743075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C23C3221-5F04-4CA7-A86A-EEA8566A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9" name="Gráfico 8" descr="Laptop com telefone e calculadora">
            <a:extLst>
              <a:ext uri="{FF2B5EF4-FFF2-40B4-BE49-F238E27FC236}">
                <a16:creationId xmlns:a16="http://schemas.microsoft.com/office/drawing/2014/main" id="{8DEACCA4-B3F1-94E7-E490-99036ED4B5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16888" y="2455817"/>
            <a:ext cx="4504509" cy="4504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37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4E0A63-A388-49B1-A04E-27CE9BD6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6066" y="702505"/>
            <a:ext cx="5834744" cy="976475"/>
          </a:xfrm>
        </p:spPr>
        <p:txBody>
          <a:bodyPr rtlCol="0">
            <a:normAutofit fontScale="90000"/>
          </a:bodyPr>
          <a:lstStyle/>
          <a:p>
            <a:pPr algn="ctr" rtl="0"/>
            <a:r>
              <a:rPr lang="pt-BR" dirty="0"/>
              <a:t>Visão geral dos dados</a:t>
            </a:r>
            <a:br>
              <a:rPr lang="pt-BR" dirty="0"/>
            </a:br>
            <a:br>
              <a:rPr lang="pt-BR" dirty="0"/>
            </a:br>
            <a:r>
              <a:rPr lang="pt-BR" sz="1400" dirty="0"/>
              <a:t>Dicionário de dados</a:t>
            </a:r>
            <a:endParaRPr lang="pt-BR" dirty="0"/>
          </a:p>
        </p:txBody>
      </p:sp>
      <p:sp>
        <p:nvSpPr>
          <p:cNvPr id="32" name="Espaço Reservado para Data 31">
            <a:extLst>
              <a:ext uri="{FF2B5EF4-FFF2-40B4-BE49-F238E27FC236}">
                <a16:creationId xmlns:a16="http://schemas.microsoft.com/office/drawing/2014/main" id="{D5DB19F8-B538-4965-BA90-ED372B99F5DC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05C44B1-BA82-483C-BD91-F89067442F9E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9ED4A67-3A46-4F54-A12A-EAE1B53E6457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/>
          <a:p>
            <a:pPr rtl="0"/>
            <a:fld id="{19B51A1E-902D-48AF-9020-955120F399B6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DDFCABCC-A6EA-0EE1-0209-81B7ED3977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265" y="1773450"/>
            <a:ext cx="6305550" cy="399097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94AE8E4-0613-1264-C775-237DB8230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3926" y="2614101"/>
            <a:ext cx="2054708" cy="2309672"/>
          </a:xfrm>
          <a:prstGeom prst="rect">
            <a:avLst/>
          </a:prstGeom>
        </p:spPr>
      </p:pic>
      <p:pic>
        <p:nvPicPr>
          <p:cNvPr id="6" name="Gráfico 5" descr="Banco de dados estrutura de tópicos">
            <a:extLst>
              <a:ext uri="{FF2B5EF4-FFF2-40B4-BE49-F238E27FC236}">
                <a16:creationId xmlns:a16="http://schemas.microsoft.com/office/drawing/2014/main" id="{A47039A6-3269-57B7-CFD1-48F27D4A9F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81434" y="195076"/>
            <a:ext cx="914400" cy="914400"/>
          </a:xfrm>
          <a:prstGeom prst="rect">
            <a:avLst/>
          </a:prstGeom>
        </p:spPr>
      </p:pic>
      <p:pic>
        <p:nvPicPr>
          <p:cNvPr id="8" name="Gráfico 7" descr="Tabela com preenchimento sólido">
            <a:extLst>
              <a:ext uri="{FF2B5EF4-FFF2-40B4-BE49-F238E27FC236}">
                <a16:creationId xmlns:a16="http://schemas.microsoft.com/office/drawing/2014/main" id="{6B9DCE44-FACC-6CD8-9828-ED4576BFA2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19965" y="195076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93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tângulo 39">
            <a:extLst>
              <a:ext uri="{FF2B5EF4-FFF2-40B4-BE49-F238E27FC236}">
                <a16:creationId xmlns:a16="http://schemas.microsoft.com/office/drawing/2014/main" id="{0AAEFCAB-3B39-63B9-5074-4C8711847BF1}"/>
              </a:ext>
            </a:extLst>
          </p:cNvPr>
          <p:cNvSpPr/>
          <p:nvPr/>
        </p:nvSpPr>
        <p:spPr>
          <a:xfrm>
            <a:off x="1005591" y="5562153"/>
            <a:ext cx="9210651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53E06DD9-1384-DEF7-9328-5737B44713BB}"/>
              </a:ext>
            </a:extLst>
          </p:cNvPr>
          <p:cNvSpPr/>
          <p:nvPr/>
        </p:nvSpPr>
        <p:spPr>
          <a:xfrm>
            <a:off x="991688" y="2044446"/>
            <a:ext cx="9210651" cy="365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8348" y="127354"/>
            <a:ext cx="4017328" cy="610052"/>
          </a:xfrm>
        </p:spPr>
        <p:txBody>
          <a:bodyPr rtlCol="0"/>
          <a:lstStyle/>
          <a:p>
            <a:pPr rtl="0"/>
            <a:r>
              <a:rPr lang="pt-BR" dirty="0"/>
              <a:t>Coleta dos dados</a:t>
            </a: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28" name="Imagem 27">
            <a:extLst>
              <a:ext uri="{FF2B5EF4-FFF2-40B4-BE49-F238E27FC236}">
                <a16:creationId xmlns:a16="http://schemas.microsoft.com/office/drawing/2014/main" id="{28F078E9-2BC1-041C-7BB2-B64A1349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981" y="35174"/>
            <a:ext cx="2965417" cy="1985770"/>
          </a:xfrm>
          <a:prstGeom prst="rect">
            <a:avLst/>
          </a:prstGeom>
        </p:spPr>
      </p:pic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5585ED-8321-E91B-923B-E5005C39CC84}"/>
              </a:ext>
            </a:extLst>
          </p:cNvPr>
          <p:cNvSpPr txBox="1"/>
          <p:nvPr/>
        </p:nvSpPr>
        <p:spPr>
          <a:xfrm>
            <a:off x="984736" y="2035425"/>
            <a:ext cx="92245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df = pd.read_excel('/Seguro Sade - Modelagem.xlsx', sheet_name='MODELAGEM')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1DC342F8-518A-AE9C-322F-993943BD37D5}"/>
              </a:ext>
            </a:extLst>
          </p:cNvPr>
          <p:cNvSpPr txBox="1"/>
          <p:nvPr/>
        </p:nvSpPr>
        <p:spPr>
          <a:xfrm>
            <a:off x="991689" y="1467786"/>
            <a:ext cx="6093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MODELAGEM</a:t>
            </a:r>
            <a:endParaRPr lang="pt-BR" dirty="0"/>
          </a:p>
        </p:txBody>
      </p:sp>
      <p:pic>
        <p:nvPicPr>
          <p:cNvPr id="35" name="Imagem 34">
            <a:extLst>
              <a:ext uri="{FF2B5EF4-FFF2-40B4-BE49-F238E27FC236}">
                <a16:creationId xmlns:a16="http://schemas.microsoft.com/office/drawing/2014/main" id="{64159BFF-1EDF-4FEF-A043-AB7BA1AA38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06424" y="3542347"/>
            <a:ext cx="3148533" cy="1996304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3949F8A7-F115-DAAF-8842-13BFC6E4D859}"/>
              </a:ext>
            </a:extLst>
          </p:cNvPr>
          <p:cNvSpPr txBox="1"/>
          <p:nvPr/>
        </p:nvSpPr>
        <p:spPr>
          <a:xfrm>
            <a:off x="991689" y="5527168"/>
            <a:ext cx="103621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df_test = pd.read_excel('/Seguro Sade - Teste Final.xlsx', sheet_name= 'Gabarito')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A6348381-B537-9CF3-B83D-C3BF4186C7B1}"/>
              </a:ext>
            </a:extLst>
          </p:cNvPr>
          <p:cNvSpPr txBox="1"/>
          <p:nvPr/>
        </p:nvSpPr>
        <p:spPr>
          <a:xfrm>
            <a:off x="1005591" y="4963477"/>
            <a:ext cx="789239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BASE DE TESTE PARA AVALIAÇÃO DE PERFORMANCE DA MODELAGEM</a:t>
            </a:r>
            <a:endParaRPr lang="pt-BR" dirty="0"/>
          </a:p>
        </p:txBody>
      </p:sp>
      <p:pic>
        <p:nvPicPr>
          <p:cNvPr id="42" name="Gráfico 41" descr="Disco estrutura de tópicos">
            <a:extLst>
              <a:ext uri="{FF2B5EF4-FFF2-40B4-BE49-F238E27FC236}">
                <a16:creationId xmlns:a16="http://schemas.microsoft.com/office/drawing/2014/main" id="{1B45D9B7-C14B-3A43-74B1-9B4FE298A83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448" y="95593"/>
            <a:ext cx="696686" cy="696686"/>
          </a:xfrm>
          <a:prstGeom prst="rect">
            <a:avLst/>
          </a:prstGeom>
        </p:spPr>
      </p:pic>
      <p:pic>
        <p:nvPicPr>
          <p:cNvPr id="44" name="Gráfico 43" descr="Disco óptico com preenchimento sólido">
            <a:extLst>
              <a:ext uri="{FF2B5EF4-FFF2-40B4-BE49-F238E27FC236}">
                <a16:creationId xmlns:a16="http://schemas.microsoft.com/office/drawing/2014/main" id="{1637167D-3AC6-6645-2564-A550B0CF32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4221" y="866646"/>
            <a:ext cx="601140" cy="601140"/>
          </a:xfrm>
          <a:prstGeom prst="rect">
            <a:avLst/>
          </a:prstGeom>
        </p:spPr>
      </p:pic>
      <p:sp>
        <p:nvSpPr>
          <p:cNvPr id="46" name="CaixaDeTexto 45">
            <a:extLst>
              <a:ext uri="{FF2B5EF4-FFF2-40B4-BE49-F238E27FC236}">
                <a16:creationId xmlns:a16="http://schemas.microsoft.com/office/drawing/2014/main" id="{241C8AA2-3B0E-49CF-172E-7D26CCF38AEB}"/>
              </a:ext>
            </a:extLst>
          </p:cNvPr>
          <p:cNvSpPr txBox="1"/>
          <p:nvPr/>
        </p:nvSpPr>
        <p:spPr>
          <a:xfrm>
            <a:off x="984736" y="2434943"/>
            <a:ext cx="71686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1211</a:t>
            </a:r>
            <a:r>
              <a:rPr lang="pt-BR" sz="1600" dirty="0"/>
              <a:t> LINHAS X </a:t>
            </a:r>
            <a:r>
              <a:rPr lang="pt-BR" sz="1600" b="1" dirty="0"/>
              <a:t>12</a:t>
            </a:r>
            <a:r>
              <a:rPr lang="pt-BR" sz="1600" dirty="0"/>
              <a:t> COLUNAS – REPRESENTA 90,51% DO TOTAL</a:t>
            </a:r>
          </a:p>
          <a:p>
            <a:endParaRPr lang="pt-BR" sz="1600" dirty="0"/>
          </a:p>
          <a:p>
            <a:r>
              <a:rPr lang="pt-BR" sz="1600" b="1" dirty="0"/>
              <a:t>1211</a:t>
            </a:r>
            <a:r>
              <a:rPr lang="pt-BR" sz="1600" dirty="0"/>
              <a:t> Matriculas distintas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D392EE8-C9AD-15C0-3FFA-F33B5EEB8F86}"/>
              </a:ext>
            </a:extLst>
          </p:cNvPr>
          <p:cNvSpPr txBox="1"/>
          <p:nvPr/>
        </p:nvSpPr>
        <p:spPr>
          <a:xfrm>
            <a:off x="1005590" y="5964622"/>
            <a:ext cx="6593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119</a:t>
            </a:r>
            <a:r>
              <a:rPr lang="pt-BR" sz="1600" dirty="0"/>
              <a:t> LINHAS X </a:t>
            </a:r>
            <a:r>
              <a:rPr lang="pt-BR" sz="1600" b="1" dirty="0"/>
              <a:t>12</a:t>
            </a:r>
            <a:r>
              <a:rPr lang="pt-BR" sz="1600" dirty="0"/>
              <a:t> COLUNAS – RESPRESENTA 9.49% DO TOTAL</a:t>
            </a:r>
          </a:p>
        </p:txBody>
      </p:sp>
    </p:spTree>
    <p:extLst>
      <p:ext uri="{BB962C8B-B14F-4D97-AF65-F5344CB8AC3E}">
        <p14:creationId xmlns:p14="http://schemas.microsoft.com/office/powerpoint/2010/main" val="2121178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54ABB-4929-4810-950B-2DAEA0A5B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156" y="136525"/>
            <a:ext cx="8421688" cy="610052"/>
          </a:xfrm>
        </p:spPr>
        <p:txBody>
          <a:bodyPr rtlCol="0"/>
          <a:lstStyle/>
          <a:p>
            <a:pPr rtl="0"/>
            <a:r>
              <a:rPr lang="pt-BR" dirty="0"/>
              <a:t>LIMPEZA dos dados</a:t>
            </a:r>
          </a:p>
        </p:txBody>
      </p:sp>
      <p:sp>
        <p:nvSpPr>
          <p:cNvPr id="9" name="Espaço Reservado para Data 8">
            <a:extLst>
              <a:ext uri="{FF2B5EF4-FFF2-40B4-BE49-F238E27FC236}">
                <a16:creationId xmlns:a16="http://schemas.microsoft.com/office/drawing/2014/main" id="{7B78F7A0-88C5-4940-B21C-099F472F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20XX</a:t>
            </a:r>
          </a:p>
        </p:txBody>
      </p:sp>
      <p:sp>
        <p:nvSpPr>
          <p:cNvPr id="10" name="Espaço Reservado para Rodapé 9">
            <a:extLst>
              <a:ext uri="{FF2B5EF4-FFF2-40B4-BE49-F238E27FC236}">
                <a16:creationId xmlns:a16="http://schemas.microsoft.com/office/drawing/2014/main" id="{D2186069-FC8E-433D-9BB4-942220CE8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 dirty="0"/>
              <a:t>Apresentação</a:t>
            </a:r>
          </a:p>
        </p:txBody>
      </p:sp>
      <p:sp>
        <p:nvSpPr>
          <p:cNvPr id="11" name="Espaço Reservado para o Número do Slide 10">
            <a:extLst>
              <a:ext uri="{FF2B5EF4-FFF2-40B4-BE49-F238E27FC236}">
                <a16:creationId xmlns:a16="http://schemas.microsoft.com/office/drawing/2014/main" id="{BAD5B6F4-0A90-447A-A1AE-D75C934B6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6</a:t>
            </a:fld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DBDBBF3E-EA48-E736-3D9B-FD70C3AA1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4657793"/>
              </p:ext>
            </p:extLst>
          </p:nvPr>
        </p:nvGraphicFramePr>
        <p:xfrm>
          <a:off x="9275714" y="2128552"/>
          <a:ext cx="2245360" cy="2454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3395">
                  <a:extLst>
                    <a:ext uri="{9D8B030D-6E8A-4147-A177-3AD203B41FA5}">
                      <a16:colId xmlns:a16="http://schemas.microsoft.com/office/drawing/2014/main" val="1081212703"/>
                    </a:ext>
                  </a:extLst>
                </a:gridCol>
                <a:gridCol w="1031965">
                  <a:extLst>
                    <a:ext uri="{9D8B030D-6E8A-4147-A177-3AD203B41FA5}">
                      <a16:colId xmlns:a16="http://schemas.microsoft.com/office/drawing/2014/main" val="2270995467"/>
                    </a:ext>
                  </a:extLst>
                </a:gridCol>
              </a:tblGrid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5466039"/>
                  </a:ext>
                </a:extLst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NASCIMENTO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526368"/>
                  </a:ext>
                </a:extLst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SEXO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79149"/>
                  </a:ext>
                </a:extLst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IMC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491605"/>
                  </a:ext>
                </a:extLst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FILHOS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030535"/>
                  </a:ext>
                </a:extLst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FUMANTE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5569978"/>
                  </a:ext>
                </a:extLst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SIGNO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8699012"/>
                  </a:ext>
                </a:extLst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REGIÃO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52830"/>
                  </a:ext>
                </a:extLst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FACEBOOK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81810"/>
                  </a:ext>
                </a:extLst>
              </a:tr>
              <a:tr h="245461">
                <a:tc>
                  <a:txBody>
                    <a:bodyPr/>
                    <a:lstStyle/>
                    <a:p>
                      <a:pPr algn="l" fontAlgn="b"/>
                      <a:r>
                        <a:rPr lang="pt-BR" sz="1400" b="0" i="0" u="none" strike="noStrike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CLASSE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818317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772D74D3-C533-4411-5C83-7BCAAAD23E22}"/>
              </a:ext>
            </a:extLst>
          </p:cNvPr>
          <p:cNvSpPr txBox="1"/>
          <p:nvPr/>
        </p:nvSpPr>
        <p:spPr>
          <a:xfrm>
            <a:off x="9275714" y="1720840"/>
            <a:ext cx="236147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/>
              <a:t>DADOS FALTANTES</a:t>
            </a:r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654FF25-D1AF-F2D2-E279-16FE61743265}"/>
              </a:ext>
            </a:extLst>
          </p:cNvPr>
          <p:cNvSpPr txBox="1"/>
          <p:nvPr/>
        </p:nvSpPr>
        <p:spPr>
          <a:xfrm>
            <a:off x="554811" y="1720840"/>
            <a:ext cx="8523877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b="1" i="0" dirty="0">
                <a:effectLst/>
                <a:latin typeface="-apple-system"/>
              </a:rPr>
              <a:t>Reposição de dados faltantes</a:t>
            </a:r>
          </a:p>
          <a:p>
            <a:pPr algn="l"/>
            <a:r>
              <a:rPr lang="pt-BR" b="0" i="0" dirty="0">
                <a:effectLst/>
                <a:latin typeface="-apple-system"/>
              </a:rPr>
              <a:t>No caso deste problema, como a quantidade de dados de dados </a:t>
            </a:r>
            <a:r>
              <a:rPr lang="pt-BR" b="1" i="0" dirty="0">
                <a:effectLst/>
                <a:latin typeface="-apple-system"/>
              </a:rPr>
              <a:t>totais é pouco</a:t>
            </a:r>
            <a:r>
              <a:rPr lang="pt-BR" b="0" i="0" dirty="0">
                <a:effectLst/>
                <a:latin typeface="-apple-system"/>
              </a:rPr>
              <a:t> para o </a:t>
            </a:r>
            <a:r>
              <a:rPr lang="pt-BR" b="1" i="0" dirty="0">
                <a:effectLst/>
                <a:latin typeface="-apple-system"/>
              </a:rPr>
              <a:t>treinamento</a:t>
            </a:r>
            <a:r>
              <a:rPr lang="pt-BR" b="0" i="0" dirty="0">
                <a:effectLst/>
                <a:latin typeface="-apple-system"/>
              </a:rPr>
              <a:t> e a quantidade faltantes é </a:t>
            </a:r>
            <a:r>
              <a:rPr lang="pt-BR" b="1" i="0" dirty="0">
                <a:effectLst/>
                <a:latin typeface="-apple-system"/>
              </a:rPr>
              <a:t>pouco</a:t>
            </a:r>
            <a:r>
              <a:rPr lang="pt-BR" b="0" i="0" dirty="0">
                <a:effectLst/>
                <a:latin typeface="-apple-system"/>
              </a:rPr>
              <a:t> com relação ao total, optei por </a:t>
            </a:r>
            <a:r>
              <a:rPr lang="pt-BR" b="1" i="0" dirty="0">
                <a:effectLst/>
                <a:latin typeface="-apple-system"/>
              </a:rPr>
              <a:t>não perder mais dados</a:t>
            </a:r>
            <a:r>
              <a:rPr lang="pt-BR" b="0" i="0" dirty="0">
                <a:effectLst/>
                <a:latin typeface="-apple-system"/>
              </a:rPr>
              <a:t> e </a:t>
            </a:r>
            <a:r>
              <a:rPr lang="pt-BR" b="1" i="0" dirty="0">
                <a:effectLst/>
                <a:latin typeface="-apple-system"/>
              </a:rPr>
              <a:t>imputar os valores ausentes</a:t>
            </a:r>
            <a:r>
              <a:rPr lang="pt-BR" b="0" i="0" dirty="0">
                <a:effectLst/>
                <a:latin typeface="-apple-system"/>
              </a:rPr>
              <a:t> usando: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Previsão (KNN)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atributos discretos (o valor mais frequente entre os k vizinhos mais próximos)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atributos contínuos (a média entre os k vizinhos mais próximos)</a:t>
            </a:r>
          </a:p>
          <a:p>
            <a:pPr algn="l"/>
            <a:endParaRPr lang="pt-BR" b="0" i="0" dirty="0">
              <a:effectLst/>
              <a:latin typeface="-apple-system"/>
            </a:endParaRPr>
          </a:p>
          <a:p>
            <a:pPr algn="l"/>
            <a:endParaRPr lang="pt-BR" b="0" i="0" dirty="0">
              <a:effectLst/>
              <a:latin typeface="-apple-system"/>
            </a:endParaRPr>
          </a:p>
          <a:p>
            <a:pPr algn="l"/>
            <a:r>
              <a:rPr lang="pt-BR" b="1" dirty="0">
                <a:latin typeface="-apple-system"/>
              </a:rPr>
              <a:t>Outras opções sobre dados faltantes</a:t>
            </a:r>
            <a:endParaRPr lang="pt-BR" b="1" i="0" dirty="0">
              <a:effectLst/>
              <a:latin typeface="-apple-system"/>
            </a:endParaRPr>
          </a:p>
          <a:p>
            <a:pPr algn="l"/>
            <a:r>
              <a:rPr lang="pt-BR" b="0" i="0" dirty="0">
                <a:effectLst/>
                <a:latin typeface="-apple-system"/>
              </a:rPr>
              <a:t>O </a:t>
            </a:r>
            <a:r>
              <a:rPr lang="pt-BR" b="1" i="0" dirty="0">
                <a:effectLst/>
                <a:latin typeface="-apple-system"/>
              </a:rPr>
              <a:t>cenário ideal</a:t>
            </a:r>
            <a:r>
              <a:rPr lang="pt-BR" b="0" i="0" dirty="0">
                <a:effectLst/>
                <a:latin typeface="-apple-system"/>
              </a:rPr>
              <a:t> é averiguar o motivo dos dados faltantes, e se mesmo assim persistir a falta, uma das opções é </a:t>
            </a:r>
            <a:r>
              <a:rPr lang="pt-BR" dirty="0">
                <a:latin typeface="-apple-system"/>
              </a:rPr>
              <a:t>dar </a:t>
            </a:r>
            <a:r>
              <a:rPr lang="pt-BR" b="0" i="0" dirty="0">
                <a:effectLst/>
                <a:latin typeface="-apple-system"/>
              </a:rPr>
              <a:t>Fill nos dados faltantes com: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Valores fixos, usando SimpleImputer</a:t>
            </a:r>
            <a:r>
              <a:rPr lang="pt-BR" dirty="0">
                <a:latin typeface="-apple-system"/>
              </a:rPr>
              <a:t>, com </a:t>
            </a:r>
            <a:r>
              <a:rPr lang="pt-BR" b="0" i="0" dirty="0">
                <a:effectLst/>
                <a:latin typeface="-apple-system"/>
              </a:rPr>
              <a:t>Valores Média, Mediana e Moda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-apple-system"/>
              </a:rPr>
              <a:t>reduz a variação no conjunto de dados</a:t>
            </a:r>
          </a:p>
          <a:p>
            <a:pPr marL="730250" lvl="2" indent="-285750">
              <a:buFont typeface="Arial" panose="020B0604020202020204" pitchFamily="34" charset="0"/>
              <a:buChar char="•"/>
            </a:pPr>
            <a:r>
              <a:rPr lang="pt-BR" dirty="0">
                <a:latin typeface="-apple-system"/>
              </a:rPr>
              <a:t>Apagar dados, caso possível</a:t>
            </a:r>
            <a:endParaRPr lang="pt-BR" b="0" i="0" dirty="0">
              <a:effectLst/>
              <a:latin typeface="-apple-system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pt-BR" b="0" i="0" dirty="0">
              <a:effectLst/>
              <a:latin typeface="-apple-system"/>
            </a:endParaRPr>
          </a:p>
        </p:txBody>
      </p:sp>
      <p:pic>
        <p:nvPicPr>
          <p:cNvPr id="5" name="Gráfico 4" descr="Pesquisa de Pasta estrutura de tópicos">
            <a:extLst>
              <a:ext uri="{FF2B5EF4-FFF2-40B4-BE49-F238E27FC236}">
                <a16:creationId xmlns:a16="http://schemas.microsoft.com/office/drawing/2014/main" id="{33B7AAFD-70CC-C580-06E8-C3F89909B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611" y="1169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56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62"/>
            <a:ext cx="10515600" cy="549274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Exploração dos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7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01CAA1-1C1C-E4D1-6D02-00EC1CB85538}"/>
              </a:ext>
            </a:extLst>
          </p:cNvPr>
          <p:cNvSpPr txBox="1"/>
          <p:nvPr/>
        </p:nvSpPr>
        <p:spPr>
          <a:xfrm>
            <a:off x="454268" y="672736"/>
            <a:ext cx="111847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1211</a:t>
            </a:r>
            <a:r>
              <a:rPr lang="pt-BR" sz="1600" dirty="0"/>
              <a:t> LINHAS X </a:t>
            </a:r>
            <a:r>
              <a:rPr lang="pt-BR" sz="1600" b="1" dirty="0"/>
              <a:t>12</a:t>
            </a:r>
            <a:r>
              <a:rPr lang="pt-BR" sz="1600" dirty="0"/>
              <a:t> COLUNAS – REPRESENTA 90,51% DO TOTAL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97D6B30-1A47-F772-9000-1C62BB714656}"/>
              </a:ext>
            </a:extLst>
          </p:cNvPr>
          <p:cNvCxnSpPr>
            <a:cxnSpLocks/>
          </p:cNvCxnSpPr>
          <p:nvPr/>
        </p:nvCxnSpPr>
        <p:spPr>
          <a:xfrm>
            <a:off x="6096000" y="1188956"/>
            <a:ext cx="0" cy="5023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DB69DEDE-99A4-EEF8-4A4E-3FD624E62C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268" y="2736223"/>
            <a:ext cx="5277175" cy="277865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4FFE6CFB-82D0-D8DF-4B7E-664F0E1EDFB6}"/>
              </a:ext>
            </a:extLst>
          </p:cNvPr>
          <p:cNvSpPr txBox="1"/>
          <p:nvPr/>
        </p:nvSpPr>
        <p:spPr>
          <a:xfrm>
            <a:off x="2498272" y="2053878"/>
            <a:ext cx="98951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SEXO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83F31AFF-CADD-1AAD-BF62-D18D1129A1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903" y="2736223"/>
            <a:ext cx="5076006" cy="2784623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E938EBE5-8AF5-9608-D994-C2547A07E498}"/>
              </a:ext>
            </a:extLst>
          </p:cNvPr>
          <p:cNvSpPr txBox="1"/>
          <p:nvPr/>
        </p:nvSpPr>
        <p:spPr>
          <a:xfrm>
            <a:off x="8232368" y="2056887"/>
            <a:ext cx="1939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FUMANTE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AF94EEE5-A83B-6A82-096E-9679AADCDD63}"/>
              </a:ext>
            </a:extLst>
          </p:cNvPr>
          <p:cNvSpPr txBox="1"/>
          <p:nvPr/>
        </p:nvSpPr>
        <p:spPr>
          <a:xfrm>
            <a:off x="427265" y="1247359"/>
            <a:ext cx="35323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Das</a:t>
            </a:r>
            <a:r>
              <a:rPr lang="pt-BR" sz="1800" b="1" dirty="0"/>
              <a:t> 1211</a:t>
            </a:r>
            <a:r>
              <a:rPr lang="pt-BR" sz="1800" dirty="0"/>
              <a:t> Matriculas distintas:</a:t>
            </a:r>
            <a:endParaRPr lang="pt-BR" dirty="0"/>
          </a:p>
        </p:txBody>
      </p:sp>
      <p:pic>
        <p:nvPicPr>
          <p:cNvPr id="28" name="Gráfico 27" descr="Gráfico de barras estrutura de tópicos">
            <a:extLst>
              <a:ext uri="{FF2B5EF4-FFF2-40B4-BE49-F238E27FC236}">
                <a16:creationId xmlns:a16="http://schemas.microsoft.com/office/drawing/2014/main" id="{648D2897-DC5C-2862-B125-94A8A895E8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44017" y="310555"/>
            <a:ext cx="593715" cy="5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93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62"/>
            <a:ext cx="10515600" cy="549274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Exploração dos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8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01CAA1-1C1C-E4D1-6D02-00EC1CB85538}"/>
              </a:ext>
            </a:extLst>
          </p:cNvPr>
          <p:cNvSpPr txBox="1"/>
          <p:nvPr/>
        </p:nvSpPr>
        <p:spPr>
          <a:xfrm>
            <a:off x="454268" y="672736"/>
            <a:ext cx="111847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1211</a:t>
            </a:r>
            <a:r>
              <a:rPr lang="pt-BR" sz="1600" dirty="0"/>
              <a:t> LINHAS X </a:t>
            </a:r>
            <a:r>
              <a:rPr lang="pt-BR" sz="1600" b="1" dirty="0"/>
              <a:t>12</a:t>
            </a:r>
            <a:r>
              <a:rPr lang="pt-BR" sz="1600" dirty="0"/>
              <a:t> COLUNAS – REPRESENTA 90,51% DO TOTAL                                      </a:t>
            </a:r>
            <a:r>
              <a:rPr lang="pt-BR" sz="1600" b="1" dirty="0"/>
              <a:t>1211</a:t>
            </a:r>
            <a:r>
              <a:rPr lang="pt-BR" sz="1600" dirty="0"/>
              <a:t> Matriculas distintas</a:t>
            </a:r>
          </a:p>
        </p:txBody>
      </p: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A97D6B30-1A47-F772-9000-1C62BB714656}"/>
              </a:ext>
            </a:extLst>
          </p:cNvPr>
          <p:cNvCxnSpPr>
            <a:cxnSpLocks/>
          </p:cNvCxnSpPr>
          <p:nvPr/>
        </p:nvCxnSpPr>
        <p:spPr>
          <a:xfrm>
            <a:off x="6096000" y="1188956"/>
            <a:ext cx="0" cy="50237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FB9A2F9-1332-9500-CB08-DC7077F93354}"/>
              </a:ext>
            </a:extLst>
          </p:cNvPr>
          <p:cNvSpPr txBox="1"/>
          <p:nvPr/>
        </p:nvSpPr>
        <p:spPr>
          <a:xfrm>
            <a:off x="2636723" y="1037344"/>
            <a:ext cx="12224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SIGNO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25BAE28F-EBE0-8D98-894F-D224AF69A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78" y="1560564"/>
            <a:ext cx="3360554" cy="525428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CB048D4-D256-0BF1-F30C-8AED7D74DB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11613" y="1572661"/>
            <a:ext cx="2533724" cy="2029986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A4523B7B-3895-01BD-4A2F-3D131FB63492}"/>
              </a:ext>
            </a:extLst>
          </p:cNvPr>
          <p:cNvSpPr txBox="1"/>
          <p:nvPr/>
        </p:nvSpPr>
        <p:spPr>
          <a:xfrm>
            <a:off x="8332814" y="1016632"/>
            <a:ext cx="1939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REGIÃO</a:t>
            </a:r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7883DEE0-2851-EC3D-4942-6721816BDA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420" y="4655894"/>
            <a:ext cx="4011572" cy="2158956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F15D4956-9AAE-02DE-CBE3-C18B37C3B737}"/>
              </a:ext>
            </a:extLst>
          </p:cNvPr>
          <p:cNvSpPr txBox="1"/>
          <p:nvPr/>
        </p:nvSpPr>
        <p:spPr>
          <a:xfrm>
            <a:off x="8153400" y="4073632"/>
            <a:ext cx="193907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FACEBOOK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CED572C-951D-BFB3-30DE-7DDF6C8964DA}"/>
              </a:ext>
            </a:extLst>
          </p:cNvPr>
          <p:cNvCxnSpPr>
            <a:cxnSpLocks/>
          </p:cNvCxnSpPr>
          <p:nvPr/>
        </p:nvCxnSpPr>
        <p:spPr>
          <a:xfrm>
            <a:off x="6492240" y="3827417"/>
            <a:ext cx="542108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Gráfico 24" descr="Gráfico de barras estrutura de tópicos">
            <a:extLst>
              <a:ext uri="{FF2B5EF4-FFF2-40B4-BE49-F238E27FC236}">
                <a16:creationId xmlns:a16="http://schemas.microsoft.com/office/drawing/2014/main" id="{C99A2A7E-FF68-25D4-B77E-6C04C11FC3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44017" y="310555"/>
            <a:ext cx="593715" cy="5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0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10">
            <a:extLst>
              <a:ext uri="{FF2B5EF4-FFF2-40B4-BE49-F238E27FC236}">
                <a16:creationId xmlns:a16="http://schemas.microsoft.com/office/drawing/2014/main" id="{B1B29E87-9C2C-400B-834D-4E4BD6E9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462"/>
            <a:ext cx="10515600" cy="549274"/>
          </a:xfrm>
        </p:spPr>
        <p:txBody>
          <a:bodyPr rtlCol="0" anchor="ctr">
            <a:normAutofit/>
          </a:bodyPr>
          <a:lstStyle/>
          <a:p>
            <a:pPr rtl="0"/>
            <a:r>
              <a:rPr lang="pt-BR" dirty="0"/>
              <a:t>Exploração dos dados</a:t>
            </a:r>
          </a:p>
        </p:txBody>
      </p:sp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63B6BDC-0568-466F-91ED-52067B366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/>
          <a:p>
            <a:pPr rtl="0"/>
            <a:r>
              <a:rPr lang="pt-BR" dirty="0"/>
              <a:t>2023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7A559BE-816C-475D-9ADA-DDFDF14A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/>
          <a:p>
            <a:pPr rtl="0"/>
            <a:r>
              <a:rPr lang="pt-BR"/>
              <a:t>Apresentação</a:t>
            </a:r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8597536-70D1-46C0-A2A2-51A6BB21D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/>
          <a:p>
            <a:pPr rtl="0"/>
            <a:fld id="{B5CEABB6-07DC-46E8-9B57-56EC44A396E5}" type="slidenum">
              <a:rPr lang="pt-BR" smtClean="0"/>
              <a:pPr rtl="0"/>
              <a:t>9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C01CAA1-1C1C-E4D1-6D02-00EC1CB85538}"/>
              </a:ext>
            </a:extLst>
          </p:cNvPr>
          <p:cNvSpPr txBox="1"/>
          <p:nvPr/>
        </p:nvSpPr>
        <p:spPr>
          <a:xfrm>
            <a:off x="454268" y="672736"/>
            <a:ext cx="111847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1211</a:t>
            </a:r>
            <a:r>
              <a:rPr lang="pt-BR" sz="1600" dirty="0"/>
              <a:t> LINHAS X </a:t>
            </a:r>
            <a:r>
              <a:rPr lang="pt-BR" sz="1600" b="1" dirty="0"/>
              <a:t>12</a:t>
            </a:r>
            <a:r>
              <a:rPr lang="pt-BR" sz="1600" dirty="0"/>
              <a:t> COLUNAS – REPRESENTA 90,51% DO TOTAL                                      </a:t>
            </a:r>
            <a:r>
              <a:rPr lang="pt-BR" sz="1600" b="1" dirty="0"/>
              <a:t>1211</a:t>
            </a:r>
            <a:r>
              <a:rPr lang="pt-BR" sz="1600" dirty="0"/>
              <a:t> Matriculas distintas</a:t>
            </a:r>
          </a:p>
        </p:txBody>
      </p:sp>
      <p:graphicFrame>
        <p:nvGraphicFramePr>
          <p:cNvPr id="10" name="Tabela 11">
            <a:extLst>
              <a:ext uri="{FF2B5EF4-FFF2-40B4-BE49-F238E27FC236}">
                <a16:creationId xmlns:a16="http://schemas.microsoft.com/office/drawing/2014/main" id="{9074D8AF-AC94-AABD-BA4A-4CC1508425CD}"/>
              </a:ext>
            </a:extLst>
          </p:cNvPr>
          <p:cNvGraphicFramePr>
            <a:graphicFrameLocks noGrp="1"/>
          </p:cNvGraphicFramePr>
          <p:nvPr/>
        </p:nvGraphicFramePr>
        <p:xfrm>
          <a:off x="3887286" y="3716111"/>
          <a:ext cx="1994991" cy="2640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660">
                  <a:extLst>
                    <a:ext uri="{9D8B030D-6E8A-4147-A177-3AD203B41FA5}">
                      <a16:colId xmlns:a16="http://schemas.microsoft.com/office/drawing/2014/main" val="1094617185"/>
                    </a:ext>
                  </a:extLst>
                </a:gridCol>
                <a:gridCol w="521331">
                  <a:extLst>
                    <a:ext uri="{9D8B030D-6E8A-4147-A177-3AD203B41FA5}">
                      <a16:colId xmlns:a16="http://schemas.microsoft.com/office/drawing/2014/main" val="4174097607"/>
                    </a:ext>
                  </a:extLst>
                </a:gridCol>
              </a:tblGrid>
              <a:tr h="377177"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Média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599658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Máximo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6170234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349999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Mediana Q2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957521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Q1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172730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r>
                        <a:rPr lang="pt-BR" dirty="0"/>
                        <a:t>Mínimo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979697"/>
                  </a:ext>
                </a:extLst>
              </a:tr>
              <a:tr h="377177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513881"/>
                  </a:ext>
                </a:extLst>
              </a:tr>
            </a:tbl>
          </a:graphicData>
        </a:graphic>
      </p:graphicFrame>
      <p:pic>
        <p:nvPicPr>
          <p:cNvPr id="33" name="Imagem 32">
            <a:extLst>
              <a:ext uri="{FF2B5EF4-FFF2-40B4-BE49-F238E27FC236}">
                <a16:creationId xmlns:a16="http://schemas.microsoft.com/office/drawing/2014/main" id="{F424B1E9-9352-DEA9-2DD6-9A5773A33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70" y="1718569"/>
            <a:ext cx="3035968" cy="389845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CEFC178-1F1B-9A67-4418-29A988A67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610" y="1237686"/>
            <a:ext cx="2743200" cy="210758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F7A7AC5-747E-2A89-99A4-289F2ED5A7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8372" y="1146860"/>
            <a:ext cx="4008120" cy="5711140"/>
          </a:xfrm>
          <a:prstGeom prst="rect">
            <a:avLst/>
          </a:prstGeom>
        </p:spPr>
      </p:pic>
      <p:pic>
        <p:nvPicPr>
          <p:cNvPr id="5" name="Gráfico 4" descr="Gráfico de barras estrutura de tópicos">
            <a:extLst>
              <a:ext uri="{FF2B5EF4-FFF2-40B4-BE49-F238E27FC236}">
                <a16:creationId xmlns:a16="http://schemas.microsoft.com/office/drawing/2014/main" id="{AFE2DFD3-0698-8B71-F775-1A0DB23E1B0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44017" y="310555"/>
            <a:ext cx="593715" cy="59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81162"/>
      </p:ext>
    </p:extLst>
  </p:cSld>
  <p:clrMapOvr>
    <a:masterClrMapping/>
  </p:clrMapOvr>
</p:sld>
</file>

<file path=ppt/theme/theme1.xml><?xml version="1.0" encoding="utf-8"?>
<a:theme xmlns:a="http://schemas.openxmlformats.org/drawingml/2006/main" name="Linha única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3418898_TF22318419_Win32" id="{39789813-3D1F-4DB2-B0EB-7AB06FB22EC7}" vid="{8218E8E9-463F-47F5-9779-4296A87E01FD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1E84A1C-2814-43A7-9448-348326113A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BA3906-9696-4247-AC0D-DD5C26B2A7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D446390-8521-40A2-A462-EA068123BED9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de vendas minimalista</Template>
  <TotalTime>782</TotalTime>
  <Words>648</Words>
  <Application>Microsoft Office PowerPoint</Application>
  <PresentationFormat>Widescreen</PresentationFormat>
  <Paragraphs>214</Paragraphs>
  <Slides>18</Slides>
  <Notes>18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-apple-system</vt:lpstr>
      <vt:lpstr>Arial</vt:lpstr>
      <vt:lpstr>Calibri</vt:lpstr>
      <vt:lpstr>Tenorite</vt:lpstr>
      <vt:lpstr>Linha única</vt:lpstr>
      <vt:lpstr>Seguro saúde - accenture</vt:lpstr>
      <vt:lpstr>Problema em questão</vt:lpstr>
      <vt:lpstr>OBJETIVO DO PROJETO</vt:lpstr>
      <vt:lpstr>Visão geral dos dados  Dicionário de dados</vt:lpstr>
      <vt:lpstr>Coleta dos dados</vt:lpstr>
      <vt:lpstr>LIMPEZA dos dados</vt:lpstr>
      <vt:lpstr>Exploração dos dados</vt:lpstr>
      <vt:lpstr>Exploração dos dados</vt:lpstr>
      <vt:lpstr>Exploração dos dados</vt:lpstr>
      <vt:lpstr>Exploração dos dados</vt:lpstr>
      <vt:lpstr>Exploração dos dados</vt:lpstr>
      <vt:lpstr>Exploração dos dados</vt:lpstr>
      <vt:lpstr>Correlação dos dados</vt:lpstr>
      <vt:lpstr>Seleção de features - Feature importance</vt:lpstr>
      <vt:lpstr>Seleção de features - Shap values</vt:lpstr>
      <vt:lpstr>Apresentação do PowerPoint</vt:lpstr>
      <vt:lpstr>Avaliação do modelo – base treino</vt:lpstr>
      <vt:lpstr>Avaliação do modelo – base teste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Seguro saúde - accenture</dc:title>
  <dc:creator>Daniel Rezende</dc:creator>
  <cp:lastModifiedBy>Daniel Rezende</cp:lastModifiedBy>
  <cp:revision>25</cp:revision>
  <dcterms:created xsi:type="dcterms:W3CDTF">2023-06-01T18:48:03Z</dcterms:created>
  <dcterms:modified xsi:type="dcterms:W3CDTF">2023-06-05T17:48:02Z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