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60" r:id="rId5"/>
    <p:sldId id="264" r:id="rId6"/>
    <p:sldId id="261" r:id="rId7"/>
    <p:sldId id="265" r:id="rId8"/>
    <p:sldId id="262" r:id="rId9"/>
    <p:sldId id="266" r:id="rId10"/>
    <p:sldId id="263" r:id="rId11"/>
    <p:sldId id="267" r:id="rId12"/>
    <p:sldId id="268" r:id="rId13"/>
    <p:sldId id="269" r:id="rId14"/>
    <p:sldId id="270" r:id="rId15"/>
    <p:sldId id="274" r:id="rId16"/>
    <p:sldId id="271" r:id="rId17"/>
    <p:sldId id="272" r:id="rId18"/>
    <p:sldId id="273" r:id="rId19"/>
    <p:sldId id="276" r:id="rId20"/>
    <p:sldId id="275" r:id="rId21"/>
    <p:sldId id="277" r:id="rId22"/>
    <p:sldId id="278"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713" autoAdjust="0"/>
  </p:normalViewPr>
  <p:slideViewPr>
    <p:cSldViewPr>
      <p:cViewPr varScale="1">
        <p:scale>
          <a:sx n="110" d="100"/>
          <a:sy n="110" d="100"/>
        </p:scale>
        <p:origin x="-16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269473AD-16A9-41E1-8C7E-C9BC8DF433F0}" type="datetimeFigureOut">
              <a:rPr lang="pt-BR" smtClean="0"/>
              <a:pPr/>
              <a:t>25/03/2019</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45C1384D-0703-4F5E-8FFA-A55FAE94EA96}"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69473AD-16A9-41E1-8C7E-C9BC8DF433F0}" type="datetimeFigureOut">
              <a:rPr lang="pt-BR" smtClean="0"/>
              <a:pPr/>
              <a:t>25/03/2019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45C1384D-0703-4F5E-8FFA-A55FAE94EA96}"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69473AD-16A9-41E1-8C7E-C9BC8DF433F0}" type="datetimeFigureOut">
              <a:rPr lang="pt-BR" smtClean="0"/>
              <a:pPr/>
              <a:t>25/03/2019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45C1384D-0703-4F5E-8FFA-A55FAE94EA96}"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69473AD-16A9-41E1-8C7E-C9BC8DF433F0}" type="datetimeFigureOut">
              <a:rPr lang="pt-BR" smtClean="0"/>
              <a:pPr/>
              <a:t>25/03/2019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45C1384D-0703-4F5E-8FFA-A55FAE94EA96}" type="slidenum">
              <a:rPr lang="pt-BR" smtClean="0"/>
              <a:pPr/>
              <a:t>‹nº›</a:t>
            </a:fld>
            <a:endParaRPr lang="pt-BR"/>
          </a:p>
        </p:txBody>
      </p:sp>
      <p:sp>
        <p:nvSpPr>
          <p:cNvPr id="7" name="Título 6"/>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extLst/>
          </a:lstStyle>
          <a:p>
            <a:fld id="{269473AD-16A9-41E1-8C7E-C9BC8DF433F0}" type="datetimeFigureOut">
              <a:rPr lang="pt-BR" smtClean="0"/>
              <a:pPr/>
              <a:t>25/03/2019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45C1384D-0703-4F5E-8FFA-A55FAE94EA96}"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269473AD-16A9-41E1-8C7E-C9BC8DF433F0}" type="datetimeFigureOut">
              <a:rPr lang="pt-BR" smtClean="0"/>
              <a:pPr/>
              <a:t>25/03/2019</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45C1384D-0703-4F5E-8FFA-A55FAE94EA96}" type="slidenum">
              <a:rPr lang="pt-BR" smtClean="0"/>
              <a:pPr/>
              <a:t>‹nº›</a:t>
            </a:fld>
            <a:endParaRPr lang="pt-BR"/>
          </a:p>
        </p:txBody>
      </p:sp>
      <p:sp>
        <p:nvSpPr>
          <p:cNvPr id="8" name="Título 7"/>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269473AD-16A9-41E1-8C7E-C9BC8DF433F0}" type="datetimeFigureOut">
              <a:rPr lang="pt-BR" smtClean="0"/>
              <a:pPr/>
              <a:t>25/03/2019</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45C1384D-0703-4F5E-8FFA-A55FAE94EA96}"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extLst/>
          </a:lstStyle>
          <a:p>
            <a:fld id="{269473AD-16A9-41E1-8C7E-C9BC8DF433F0}" type="datetimeFigureOut">
              <a:rPr lang="pt-BR" smtClean="0"/>
              <a:pPr/>
              <a:t>25/03/2019</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45C1384D-0703-4F5E-8FFA-A55FAE94EA96}" type="slidenum">
              <a:rPr lang="pt-BR" smtClean="0"/>
              <a:pPr/>
              <a:t>‹nº›</a:t>
            </a:fld>
            <a:endParaRPr lang="pt-BR"/>
          </a:p>
        </p:txBody>
      </p:sp>
      <p:sp>
        <p:nvSpPr>
          <p:cNvPr id="6" name="Título 5"/>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269473AD-16A9-41E1-8C7E-C9BC8DF433F0}" type="datetimeFigureOut">
              <a:rPr lang="pt-BR" smtClean="0"/>
              <a:pPr/>
              <a:t>25/03/2019</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45C1384D-0703-4F5E-8FFA-A55FAE94EA96}"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extLst/>
          </a:lstStyle>
          <a:p>
            <a:fld id="{269473AD-16A9-41E1-8C7E-C9BC8DF433F0}" type="datetimeFigureOut">
              <a:rPr lang="pt-BR" smtClean="0"/>
              <a:pPr/>
              <a:t>25/03/2019</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45C1384D-0703-4F5E-8FFA-A55FAE94EA96}"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smtClean="0"/>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269473AD-16A9-41E1-8C7E-C9BC8DF433F0}" type="datetimeFigureOut">
              <a:rPr lang="pt-BR" smtClean="0"/>
              <a:pPr/>
              <a:t>25/03/2019</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45C1384D-0703-4F5E-8FFA-A55FAE94EA96}"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smtClean="0"/>
              <a:t>Clique para editar o estilo do título mestre</a:t>
            </a:r>
            <a:endParaRPr kumimoji="0" lang="en-US"/>
          </a:p>
        </p:txBody>
      </p:sp>
      <p:sp>
        <p:nvSpPr>
          <p:cNvPr id="8" name="Forma liv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a liv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a liv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69473AD-16A9-41E1-8C7E-C9BC8DF433F0}" type="datetimeFigureOut">
              <a:rPr lang="pt-BR" smtClean="0"/>
              <a:pPr/>
              <a:t>25/03/2019</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5C1384D-0703-4F5E-8FFA-A55FAE94EA96}"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Tragédia de Brumadinho</a:t>
            </a:r>
            <a:br>
              <a:rPr lang="pt-BR" dirty="0" smtClean="0"/>
            </a:br>
            <a:r>
              <a:rPr lang="pt-BR" sz="1800" dirty="0" smtClean="0"/>
              <a:t>Análise dos dados e previsões de categorias de risco, danos associados e classe</a:t>
            </a:r>
            <a:endParaRPr lang="pt-BR" dirty="0"/>
          </a:p>
        </p:txBody>
      </p:sp>
      <p:sp>
        <p:nvSpPr>
          <p:cNvPr id="3" name="Subtítulo 2"/>
          <p:cNvSpPr>
            <a:spLocks noGrp="1"/>
          </p:cNvSpPr>
          <p:nvPr>
            <p:ph type="subTitle" idx="1"/>
          </p:nvPr>
        </p:nvSpPr>
        <p:spPr/>
        <p:txBody>
          <a:bodyPr/>
          <a:lstStyle/>
          <a:p>
            <a:endParaRPr lang="pt-BR" dirty="0" smtClean="0"/>
          </a:p>
          <a:p>
            <a:r>
              <a:rPr lang="pt-BR" dirty="0" smtClean="0"/>
              <a:t>Daniel Rodrigues de Rezende</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Fazer </a:t>
            </a:r>
            <a:r>
              <a:rPr lang="pt-BR" sz="1700" dirty="0" err="1" smtClean="0"/>
              <a:t>one</a:t>
            </a:r>
            <a:r>
              <a:rPr lang="pt-BR" sz="1700" dirty="0" smtClean="0"/>
              <a:t> hot </a:t>
            </a:r>
            <a:r>
              <a:rPr lang="pt-BR" sz="1700" dirty="0" err="1" smtClean="0"/>
              <a:t>encoding</a:t>
            </a:r>
            <a:r>
              <a:rPr lang="pt-BR" sz="1700" dirty="0" smtClean="0"/>
              <a:t> nos dados 'DANO_POTENCIAL_ASSOCIADO' , 'CLASSE ' e 'MINERIO_PRINCIPAL' para que o algoritmo possa ser treinado. Neste caso transforma valores (e.g. Sim, não em 1, 0).</a:t>
            </a:r>
          </a:p>
          <a:p>
            <a:r>
              <a:rPr lang="pt-BR" sz="1700" dirty="0" smtClean="0"/>
              <a:t>Exemplo prático. A coluna CATEGORIA_DE_RISCO de ambos dados </a:t>
            </a:r>
            <a:r>
              <a:rPr lang="pt-BR" sz="1700" dirty="0" err="1" smtClean="0"/>
              <a:t>train</a:t>
            </a:r>
            <a:r>
              <a:rPr lang="pt-BR" sz="1700" dirty="0" smtClean="0"/>
              <a:t> e </a:t>
            </a:r>
            <a:r>
              <a:rPr lang="pt-BR" sz="1700" dirty="0" err="1" smtClean="0"/>
              <a:t>test</a:t>
            </a:r>
            <a:r>
              <a:rPr lang="pt-BR" sz="1700" dirty="0" smtClean="0"/>
              <a:t>, que antes era apenas uma coluna com dados Alta, Média e Baixa, foi </a:t>
            </a:r>
            <a:r>
              <a:rPr lang="pt-BR" sz="1700" dirty="0" err="1" smtClean="0"/>
              <a:t>criano</a:t>
            </a:r>
            <a:r>
              <a:rPr lang="pt-BR" sz="1700" dirty="0" smtClean="0"/>
              <a:t> um novo DF com 3 colunas com os mesmos Alta, Média e Baixa</a:t>
            </a:r>
            <a:endParaRPr lang="pt-BR" sz="1700"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Tratamento dos dados - </a:t>
            </a:r>
            <a:r>
              <a:rPr lang="pt-BR" dirty="0" err="1" smtClean="0"/>
              <a:t>One</a:t>
            </a:r>
            <a:r>
              <a:rPr lang="pt-BR" dirty="0" smtClean="0"/>
              <a:t> hot </a:t>
            </a:r>
            <a:r>
              <a:rPr lang="pt-BR" dirty="0" err="1" smtClean="0"/>
              <a:t>encoding</a:t>
            </a:r>
            <a:endParaRPr lang="pt-BR" dirty="0"/>
          </a:p>
        </p:txBody>
      </p:sp>
      <p:pic>
        <p:nvPicPr>
          <p:cNvPr id="6" name="Picture 1"/>
          <p:cNvPicPr>
            <a:picLocks noChangeAspect="1" noChangeArrowheads="1"/>
          </p:cNvPicPr>
          <p:nvPr/>
        </p:nvPicPr>
        <p:blipFill>
          <a:blip r:embed="rId2" cstate="print"/>
          <a:srcRect/>
          <a:stretch>
            <a:fillRect/>
          </a:stretch>
        </p:blipFill>
        <p:spPr bwMode="auto">
          <a:xfrm>
            <a:off x="6156176" y="3356992"/>
            <a:ext cx="2105025" cy="33147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771800" y="3171825"/>
            <a:ext cx="1495425" cy="3686175"/>
          </a:xfrm>
          <a:prstGeom prst="rect">
            <a:avLst/>
          </a:prstGeom>
          <a:noFill/>
          <a:ln w="9525">
            <a:noFill/>
            <a:miter lim="800000"/>
            <a:headEnd/>
            <a:tailEnd/>
          </a:ln>
        </p:spPr>
      </p:pic>
      <p:sp>
        <p:nvSpPr>
          <p:cNvPr id="9" name="Seta para a direita 8"/>
          <p:cNvSpPr/>
          <p:nvPr/>
        </p:nvSpPr>
        <p:spPr>
          <a:xfrm>
            <a:off x="4860032" y="46531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A coluna 'MINERIO_PRINCIPAL’ possui muitas colunas, sendo que muitas delas não afetam em nada o modelo de treinamento, sendo assim eu usei a função ‘</a:t>
            </a:r>
            <a:r>
              <a:rPr lang="pt-BR" sz="1700" dirty="0" err="1" smtClean="0"/>
              <a:t>PermutationImportance</a:t>
            </a:r>
            <a:r>
              <a:rPr lang="pt-BR" sz="1700" dirty="0" smtClean="0"/>
              <a:t>()’ para classificar as </a:t>
            </a:r>
            <a:r>
              <a:rPr lang="pt-BR" sz="1700" dirty="0" err="1" smtClean="0"/>
              <a:t>features</a:t>
            </a:r>
            <a:r>
              <a:rPr lang="pt-BR" sz="1700" dirty="0" smtClean="0"/>
              <a:t> mais importantes de acordo com a função para melhorar a eficiência das </a:t>
            </a:r>
            <a:r>
              <a:rPr lang="pt-BR" sz="1700" dirty="0" err="1" smtClean="0"/>
              <a:t>features</a:t>
            </a:r>
            <a:r>
              <a:rPr lang="pt-BR" sz="1700" dirty="0" smtClean="0"/>
              <a:t>.</a:t>
            </a:r>
          </a:p>
          <a:p>
            <a:endParaRPr lang="pt-BR" sz="1700" dirty="0" smtClean="0"/>
          </a:p>
          <a:p>
            <a:endParaRPr lang="pt-BR" sz="1700" dirty="0" smtClean="0"/>
          </a:p>
          <a:p>
            <a:endParaRPr lang="pt-BR" sz="1700" dirty="0" smtClean="0"/>
          </a:p>
          <a:p>
            <a:endParaRPr lang="pt-BR" sz="1700" dirty="0" smtClean="0"/>
          </a:p>
          <a:p>
            <a:endParaRPr lang="pt-BR" sz="1700" dirty="0" smtClean="0"/>
          </a:p>
          <a:p>
            <a:endParaRPr lang="pt-BR" sz="1700" dirty="0" smtClean="0"/>
          </a:p>
          <a:p>
            <a:endParaRPr lang="pt-BR" sz="1700" dirty="0" smtClean="0"/>
          </a:p>
          <a:p>
            <a:endParaRPr lang="pt-BR" sz="1700" dirty="0" smtClean="0"/>
          </a:p>
          <a:p>
            <a:r>
              <a:rPr lang="pt-BR" sz="1700" dirty="0" smtClean="0"/>
              <a:t>Também foram retirados minérios não presentes nos dados a serem previstos.</a:t>
            </a:r>
            <a:endParaRPr lang="pt-BR" sz="1700"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a:t>
            </a:r>
            <a:r>
              <a:rPr lang="pt-BR" dirty="0" err="1" smtClean="0"/>
              <a:t>Target</a:t>
            </a:r>
            <a:r>
              <a:rPr lang="pt-BR" dirty="0" smtClean="0"/>
              <a:t> </a:t>
            </a:r>
            <a:r>
              <a:rPr lang="pt-BR" dirty="0" err="1" smtClean="0"/>
              <a:t>and</a:t>
            </a:r>
            <a:r>
              <a:rPr lang="pt-BR" dirty="0" smtClean="0"/>
              <a:t> </a:t>
            </a:r>
            <a:r>
              <a:rPr lang="pt-BR" dirty="0" err="1" smtClean="0"/>
              <a:t>Features</a:t>
            </a:r>
            <a:r>
              <a:rPr lang="pt-BR" dirty="0" smtClean="0"/>
              <a:t> </a:t>
            </a:r>
            <a:r>
              <a:rPr lang="pt-BR" dirty="0" err="1" smtClean="0"/>
              <a:t>creation</a:t>
            </a:r>
            <a:r>
              <a:rPr lang="pt-BR" dirty="0" smtClean="0"/>
              <a:t> – </a:t>
            </a:r>
            <a:r>
              <a:rPr lang="pt-BR" dirty="0" err="1" smtClean="0"/>
              <a:t>Permutation</a:t>
            </a:r>
            <a:r>
              <a:rPr lang="pt-BR" dirty="0" smtClean="0"/>
              <a:t> </a:t>
            </a:r>
            <a:r>
              <a:rPr lang="pt-BR" dirty="0" err="1" smtClean="0"/>
              <a:t>Importance</a:t>
            </a:r>
            <a:endParaRPr lang="pt-BR" dirty="0"/>
          </a:p>
        </p:txBody>
      </p:sp>
      <p:pic>
        <p:nvPicPr>
          <p:cNvPr id="22530" name="Picture 2"/>
          <p:cNvPicPr>
            <a:picLocks noChangeAspect="1" noChangeArrowheads="1"/>
          </p:cNvPicPr>
          <p:nvPr/>
        </p:nvPicPr>
        <p:blipFill>
          <a:blip r:embed="rId2" cstate="print"/>
          <a:srcRect/>
          <a:stretch>
            <a:fillRect/>
          </a:stretch>
        </p:blipFill>
        <p:spPr bwMode="auto">
          <a:xfrm>
            <a:off x="3059832" y="2924944"/>
            <a:ext cx="2743200" cy="20193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pt-BR" sz="1700" dirty="0" smtClean="0"/>
              <a:t>O motivo das escolhas foram citadas no começo desta. Usou-se 25% para a criação dos dados de teste (</a:t>
            </a:r>
            <a:r>
              <a:rPr lang="pt-BR" sz="1700" dirty="0" err="1" smtClean="0"/>
              <a:t>X_test</a:t>
            </a:r>
            <a:r>
              <a:rPr lang="pt-BR" sz="1700" dirty="0" smtClean="0"/>
              <a:t>, </a:t>
            </a:r>
            <a:r>
              <a:rPr lang="pt-BR" sz="1700" dirty="0" err="1" smtClean="0"/>
              <a:t>y_test</a:t>
            </a:r>
            <a:r>
              <a:rPr lang="pt-BR" sz="1700" dirty="0" smtClean="0"/>
              <a:t>) e 75% para os de treino (</a:t>
            </a:r>
            <a:r>
              <a:rPr lang="pt-BR" sz="1700" dirty="0" err="1" smtClean="0"/>
              <a:t>X_train</a:t>
            </a:r>
            <a:r>
              <a:rPr lang="pt-BR" sz="1700" dirty="0" smtClean="0"/>
              <a:t>, </a:t>
            </a:r>
            <a:r>
              <a:rPr lang="pt-BR" sz="1700" dirty="0" err="1" smtClean="0"/>
              <a:t>y_train</a:t>
            </a:r>
            <a:r>
              <a:rPr lang="pt-BR" sz="1700" dirty="0" smtClean="0"/>
              <a:t>)</a:t>
            </a:r>
          </a:p>
          <a:p>
            <a:endParaRPr lang="pt-BR" sz="1700" dirty="0" smtClean="0"/>
          </a:p>
          <a:p>
            <a:r>
              <a:rPr lang="pt-BR" sz="1700" dirty="0" err="1" smtClean="0"/>
              <a:t>Features</a:t>
            </a:r>
            <a:r>
              <a:rPr lang="pt-BR" sz="1700" dirty="0" smtClean="0"/>
              <a:t> (X):</a:t>
            </a:r>
          </a:p>
          <a:p>
            <a:endParaRPr lang="pt-BR" sz="1700" dirty="0" smtClean="0"/>
          </a:p>
          <a:p>
            <a:r>
              <a:rPr lang="pt-BR" sz="1700" dirty="0" smtClean="0"/>
              <a:t>'</a:t>
            </a:r>
            <a:r>
              <a:rPr lang="pt-BR" sz="1700" dirty="0" err="1" smtClean="0"/>
              <a:t>ALTURA_ATUAL_metros</a:t>
            </a:r>
            <a:r>
              <a:rPr lang="pt-BR" sz="1700" dirty="0" smtClean="0"/>
              <a:t>‘</a:t>
            </a:r>
          </a:p>
          <a:p>
            <a:r>
              <a:rPr lang="pt-BR" sz="1700" dirty="0" smtClean="0"/>
              <a:t>'VOLUME_ATUAL_m3‘</a:t>
            </a:r>
          </a:p>
          <a:p>
            <a:r>
              <a:rPr lang="pt-BR" sz="1700" dirty="0" err="1" smtClean="0"/>
              <a:t>train_MINERIO_PRINCIPAL</a:t>
            </a:r>
            <a:r>
              <a:rPr lang="pt-BR" sz="1700" dirty="0" smtClean="0"/>
              <a:t>[['Aluvião </a:t>
            </a:r>
            <a:r>
              <a:rPr lang="pt-BR" sz="1700" dirty="0" err="1" smtClean="0"/>
              <a:t>Estanífero</a:t>
            </a:r>
            <a:r>
              <a:rPr lang="pt-BR" sz="1700" dirty="0" smtClean="0"/>
              <a:t>', 'Argila', 'Minério de Ouro Primário', 'Rocha Aurífera', 'Bauxita Grau Não Metalúrgico', 'Cascalho']</a:t>
            </a:r>
          </a:p>
          <a:p>
            <a:endParaRPr lang="pt-BR" sz="1700" dirty="0" smtClean="0"/>
          </a:p>
          <a:p>
            <a:r>
              <a:rPr lang="pt-BR" sz="1700" dirty="0" err="1" smtClean="0"/>
              <a:t>Targets</a:t>
            </a:r>
            <a:r>
              <a:rPr lang="pt-BR" sz="1700" dirty="0" smtClean="0"/>
              <a:t> (y):</a:t>
            </a:r>
          </a:p>
          <a:p>
            <a:endParaRPr lang="pt-BR" sz="1700" dirty="0" smtClean="0"/>
          </a:p>
          <a:p>
            <a:r>
              <a:rPr lang="pt-BR" sz="1700" dirty="0" err="1" smtClean="0"/>
              <a:t>train_CATEGORIA_DE_RISCO</a:t>
            </a:r>
            <a:r>
              <a:rPr lang="pt-BR" sz="1700" dirty="0" smtClean="0"/>
              <a:t>, </a:t>
            </a:r>
          </a:p>
          <a:p>
            <a:r>
              <a:rPr lang="pt-BR" sz="1700" dirty="0" err="1" smtClean="0"/>
              <a:t>train_DANO_POTENCIAL_ASSOCIADO</a:t>
            </a:r>
            <a:r>
              <a:rPr lang="pt-BR" sz="1700" dirty="0" smtClean="0"/>
              <a:t>, </a:t>
            </a:r>
          </a:p>
          <a:p>
            <a:r>
              <a:rPr lang="pt-BR" sz="1700" dirty="0" err="1" smtClean="0"/>
              <a:t>train_CLASSE</a:t>
            </a:r>
            <a:endParaRPr lang="pt-BR" sz="1700"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a:t>
            </a:r>
            <a:r>
              <a:rPr lang="pt-BR" dirty="0" err="1" smtClean="0"/>
              <a:t>Target</a:t>
            </a:r>
            <a:r>
              <a:rPr lang="pt-BR" dirty="0" smtClean="0"/>
              <a:t> </a:t>
            </a:r>
            <a:r>
              <a:rPr lang="pt-BR" dirty="0" err="1" smtClean="0"/>
              <a:t>and</a:t>
            </a:r>
            <a:r>
              <a:rPr lang="pt-BR" dirty="0" smtClean="0"/>
              <a:t> </a:t>
            </a:r>
            <a:r>
              <a:rPr lang="pt-BR" dirty="0" err="1" smtClean="0"/>
              <a:t>Features</a:t>
            </a:r>
            <a:r>
              <a:rPr lang="pt-BR" dirty="0" smtClean="0"/>
              <a:t> </a:t>
            </a:r>
            <a:r>
              <a:rPr lang="pt-BR" dirty="0" err="1" smtClean="0"/>
              <a:t>creation</a:t>
            </a:r>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O modelo de treinamento foi escolhido o </a:t>
            </a:r>
            <a:r>
              <a:rPr lang="pt-BR" sz="1700" dirty="0" err="1" smtClean="0"/>
              <a:t>random</a:t>
            </a:r>
            <a:r>
              <a:rPr lang="pt-BR" sz="1700" dirty="0" smtClean="0"/>
              <a:t> </a:t>
            </a:r>
            <a:r>
              <a:rPr lang="pt-BR" sz="1700" dirty="0" err="1" smtClean="0"/>
              <a:t>forest</a:t>
            </a:r>
            <a:r>
              <a:rPr lang="pt-BR" sz="1700" dirty="0" smtClean="0"/>
              <a:t>, que treinará em todos os dados de treinamento. Poderia ter escolhido o </a:t>
            </a:r>
            <a:r>
              <a:rPr lang="pt-BR" sz="1700" dirty="0" err="1" smtClean="0"/>
              <a:t>XGBoost</a:t>
            </a:r>
            <a:r>
              <a:rPr lang="pt-BR" sz="1700" dirty="0" smtClean="0"/>
              <a:t>, mas o mesmo não trabalha com mais de um </a:t>
            </a:r>
            <a:r>
              <a:rPr lang="pt-BR" sz="1700" dirty="0" err="1" smtClean="0"/>
              <a:t>target</a:t>
            </a:r>
            <a:r>
              <a:rPr lang="pt-BR" sz="1700" dirty="0" smtClean="0"/>
              <a:t>. No mesmo modelo foi usado </a:t>
            </a:r>
            <a:r>
              <a:rPr lang="pt-BR" sz="1700" dirty="0" err="1" smtClean="0"/>
              <a:t>pipeline</a:t>
            </a:r>
            <a:r>
              <a:rPr lang="pt-BR" sz="1700" dirty="0" smtClean="0"/>
              <a:t> de </a:t>
            </a:r>
            <a:r>
              <a:rPr lang="pt-BR" sz="1700" dirty="0" err="1" smtClean="0"/>
              <a:t>Imputation</a:t>
            </a:r>
            <a:r>
              <a:rPr lang="pt-BR" sz="1700" dirty="0" smtClean="0"/>
              <a:t> com </a:t>
            </a:r>
            <a:r>
              <a:rPr lang="pt-BR" sz="1700" dirty="0" err="1" smtClean="0"/>
              <a:t>Random</a:t>
            </a:r>
            <a:r>
              <a:rPr lang="pt-BR" sz="1700" dirty="0" smtClean="0"/>
              <a:t> Forest com objetivo de simplificar a construção do mesmo, a validação de modelos e a implantação de modelos. Em seguida foi feito o </a:t>
            </a:r>
            <a:r>
              <a:rPr lang="pt-BR" sz="1700" b="1" dirty="0" err="1" smtClean="0"/>
              <a:t>fit</a:t>
            </a:r>
            <a:r>
              <a:rPr lang="pt-BR" sz="1700" dirty="0" smtClean="0"/>
              <a:t>.</a:t>
            </a:r>
          </a:p>
          <a:p>
            <a:endParaRPr lang="pt-BR" sz="1700" dirty="0" smtClean="0"/>
          </a:p>
          <a:p>
            <a:endParaRPr lang="pt-BR" sz="1700" dirty="0" smtClean="0"/>
          </a:p>
          <a:p>
            <a:endParaRPr lang="pt-BR" sz="1700" dirty="0" smtClean="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a:t>
            </a:r>
            <a:r>
              <a:rPr lang="pt-BR" dirty="0" err="1" smtClean="0"/>
              <a:t>Target</a:t>
            </a:r>
            <a:r>
              <a:rPr lang="pt-BR" dirty="0" smtClean="0"/>
              <a:t> </a:t>
            </a:r>
            <a:r>
              <a:rPr lang="pt-BR" dirty="0" err="1" smtClean="0"/>
              <a:t>and</a:t>
            </a:r>
            <a:r>
              <a:rPr lang="pt-BR" dirty="0" smtClean="0"/>
              <a:t> </a:t>
            </a:r>
            <a:r>
              <a:rPr lang="pt-BR" dirty="0" err="1" smtClean="0"/>
              <a:t>Features</a:t>
            </a:r>
            <a:r>
              <a:rPr lang="pt-BR" dirty="0" smtClean="0"/>
              <a:t> </a:t>
            </a:r>
            <a:r>
              <a:rPr lang="pt-BR" dirty="0" err="1" smtClean="0"/>
              <a:t>creation</a:t>
            </a:r>
            <a:endParaRPr lang="pt-BR" dirty="0"/>
          </a:p>
        </p:txBody>
      </p:sp>
      <p:pic>
        <p:nvPicPr>
          <p:cNvPr id="23557" name="Picture 5"/>
          <p:cNvPicPr>
            <a:picLocks noChangeAspect="1" noChangeArrowheads="1"/>
          </p:cNvPicPr>
          <p:nvPr/>
        </p:nvPicPr>
        <p:blipFill>
          <a:blip r:embed="rId2" cstate="print"/>
          <a:srcRect/>
          <a:stretch>
            <a:fillRect/>
          </a:stretch>
        </p:blipFill>
        <p:spPr bwMode="auto">
          <a:xfrm>
            <a:off x="1547664" y="3789040"/>
            <a:ext cx="6276975" cy="504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endParaRPr lang="pt-BR" sz="1700" dirty="0" smtClean="0"/>
          </a:p>
          <a:p>
            <a:r>
              <a:rPr lang="pt-BR" sz="1700" dirty="0" smtClean="0"/>
              <a:t>Predição.</a:t>
            </a:r>
          </a:p>
          <a:p>
            <a:endParaRPr lang="pt-BR" sz="1700" dirty="0" smtClean="0"/>
          </a:p>
          <a:p>
            <a:r>
              <a:rPr lang="pt-BR" sz="1700" dirty="0" smtClean="0"/>
              <a:t>Validação com </a:t>
            </a:r>
            <a:r>
              <a:rPr lang="pt-BR" sz="1700" dirty="0" err="1" smtClean="0"/>
              <a:t>cross-validation</a:t>
            </a:r>
            <a:r>
              <a:rPr lang="pt-BR" sz="1700" dirty="0" smtClean="0"/>
              <a:t>: executa processo de modelagem em diferentes subconjuntos dos dados para obter várias medidas de qualidade do modelo. </a:t>
            </a:r>
          </a:p>
          <a:p>
            <a:endParaRPr lang="pt-BR" sz="1700" dirty="0" smtClean="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a:t>
            </a:r>
            <a:r>
              <a:rPr lang="pt-BR" dirty="0" err="1" smtClean="0"/>
              <a:t>Target</a:t>
            </a:r>
            <a:r>
              <a:rPr lang="pt-BR" dirty="0" smtClean="0"/>
              <a:t> </a:t>
            </a:r>
            <a:r>
              <a:rPr lang="pt-BR" dirty="0" err="1" smtClean="0"/>
              <a:t>and</a:t>
            </a:r>
            <a:r>
              <a:rPr lang="pt-BR" dirty="0" smtClean="0"/>
              <a:t> </a:t>
            </a:r>
            <a:r>
              <a:rPr lang="pt-BR" dirty="0" err="1" smtClean="0"/>
              <a:t>Features</a:t>
            </a:r>
            <a:r>
              <a:rPr lang="pt-BR" dirty="0" smtClean="0"/>
              <a:t> </a:t>
            </a:r>
            <a:r>
              <a:rPr lang="pt-BR" dirty="0" err="1" smtClean="0"/>
              <a:t>creation</a:t>
            </a:r>
            <a:r>
              <a:rPr lang="pt-BR" dirty="0" smtClean="0"/>
              <a:t> – Validação do </a:t>
            </a:r>
            <a:r>
              <a:rPr lang="pt-BR" dirty="0" err="1" smtClean="0"/>
              <a:t>train</a:t>
            </a:r>
            <a:r>
              <a:rPr lang="pt-BR" dirty="0" smtClean="0"/>
              <a:t> data</a:t>
            </a:r>
            <a:endParaRPr lang="pt-BR" dirty="0"/>
          </a:p>
        </p:txBody>
      </p:sp>
      <p:pic>
        <p:nvPicPr>
          <p:cNvPr id="24579" name="Picture 3"/>
          <p:cNvPicPr>
            <a:picLocks noChangeAspect="1" noChangeArrowheads="1"/>
          </p:cNvPicPr>
          <p:nvPr/>
        </p:nvPicPr>
        <p:blipFill>
          <a:blip r:embed="rId2" cstate="print"/>
          <a:srcRect/>
          <a:stretch>
            <a:fillRect/>
          </a:stretch>
        </p:blipFill>
        <p:spPr bwMode="auto">
          <a:xfrm>
            <a:off x="2267744" y="1628800"/>
            <a:ext cx="3952875" cy="495300"/>
          </a:xfrm>
          <a:prstGeom prst="rect">
            <a:avLst/>
          </a:prstGeom>
          <a:noFill/>
          <a:ln w="9525">
            <a:noFill/>
            <a:miter lim="800000"/>
            <a:headEnd/>
            <a:tailEnd/>
          </a:ln>
        </p:spPr>
      </p:pic>
      <p:pic>
        <p:nvPicPr>
          <p:cNvPr id="24580" name="Picture 4"/>
          <p:cNvPicPr>
            <a:picLocks noChangeAspect="1" noChangeArrowheads="1"/>
          </p:cNvPicPr>
          <p:nvPr/>
        </p:nvPicPr>
        <p:blipFill>
          <a:blip r:embed="rId3" cstate="print"/>
          <a:srcRect/>
          <a:stretch>
            <a:fillRect/>
          </a:stretch>
        </p:blipFill>
        <p:spPr bwMode="auto">
          <a:xfrm>
            <a:off x="1475656" y="3573016"/>
            <a:ext cx="6305550" cy="495300"/>
          </a:xfrm>
          <a:prstGeom prst="rect">
            <a:avLst/>
          </a:prstGeom>
          <a:noFill/>
          <a:ln w="9525">
            <a:noFill/>
            <a:miter lim="800000"/>
            <a:headEnd/>
            <a:tailEnd/>
          </a:ln>
        </p:spPr>
      </p:pic>
      <p:pic>
        <p:nvPicPr>
          <p:cNvPr id="24581" name="Picture 5"/>
          <p:cNvPicPr>
            <a:picLocks noChangeAspect="1" noChangeArrowheads="1"/>
          </p:cNvPicPr>
          <p:nvPr/>
        </p:nvPicPr>
        <p:blipFill>
          <a:blip r:embed="rId4" cstate="print"/>
          <a:srcRect/>
          <a:stretch>
            <a:fillRect/>
          </a:stretch>
        </p:blipFill>
        <p:spPr bwMode="auto">
          <a:xfrm>
            <a:off x="1475656" y="4221088"/>
            <a:ext cx="3105150" cy="457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Agora com o algoritmo treinado, será feita a geração dos novos dados faltantes.</a:t>
            </a:r>
          </a:p>
          <a:p>
            <a:endParaRPr lang="pt-BR" sz="1700" dirty="0" smtClean="0"/>
          </a:p>
          <a:p>
            <a:endParaRPr lang="pt-BR" sz="1700" dirty="0" smtClean="0"/>
          </a:p>
          <a:p>
            <a:endParaRPr lang="pt-BR" sz="1700" dirty="0" smtClean="0"/>
          </a:p>
          <a:p>
            <a:endParaRPr lang="pt-BR" sz="1700" dirty="0" smtClean="0"/>
          </a:p>
          <a:p>
            <a:endParaRPr lang="pt-BR" sz="1700" dirty="0" smtClean="0"/>
          </a:p>
          <a:p>
            <a:endParaRPr lang="pt-BR" sz="1700" dirty="0" smtClean="0"/>
          </a:p>
          <a:p>
            <a:r>
              <a:rPr lang="pt-BR" sz="1700" dirty="0" smtClean="0"/>
              <a:t>O novos dados faltantes do </a:t>
            </a:r>
            <a:r>
              <a:rPr lang="pt-BR" sz="1700" dirty="0" err="1" smtClean="0"/>
              <a:t>target</a:t>
            </a:r>
            <a:r>
              <a:rPr lang="pt-BR" sz="1700" dirty="0" smtClean="0"/>
              <a:t> y para a base de dados </a:t>
            </a:r>
            <a:r>
              <a:rPr lang="pt-BR" sz="1700" b="1" dirty="0" err="1" smtClean="0"/>
              <a:t>test</a:t>
            </a:r>
            <a:r>
              <a:rPr lang="pt-BR" sz="1700" dirty="0" smtClean="0"/>
              <a:t> foram gerados com sucesso na variável </a:t>
            </a:r>
            <a:r>
              <a:rPr lang="pt-BR" sz="1700" b="1" dirty="0" err="1" smtClean="0"/>
              <a:t>test_preds</a:t>
            </a:r>
            <a:r>
              <a:rPr lang="pt-BR" sz="1700" dirty="0" smtClean="0"/>
              <a:t>, porém estes estão em dados binários, será feita a conversão para melhor entendimento.</a:t>
            </a:r>
            <a:endParaRPr lang="pt-BR" sz="1700" b="1"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a:t>
            </a:r>
            <a:r>
              <a:rPr lang="pt-BR" dirty="0" err="1" smtClean="0"/>
              <a:t>Target</a:t>
            </a:r>
            <a:r>
              <a:rPr lang="pt-BR" dirty="0" smtClean="0"/>
              <a:t> </a:t>
            </a:r>
            <a:r>
              <a:rPr lang="pt-BR" dirty="0" err="1" smtClean="0"/>
              <a:t>and</a:t>
            </a:r>
            <a:r>
              <a:rPr lang="pt-BR" dirty="0" smtClean="0"/>
              <a:t> </a:t>
            </a:r>
            <a:r>
              <a:rPr lang="pt-BR" dirty="0" err="1" smtClean="0"/>
              <a:t>Features</a:t>
            </a:r>
            <a:r>
              <a:rPr lang="pt-BR" dirty="0" smtClean="0"/>
              <a:t> </a:t>
            </a:r>
            <a:r>
              <a:rPr lang="pt-BR" dirty="0" err="1" smtClean="0"/>
              <a:t>creation</a:t>
            </a:r>
            <a:r>
              <a:rPr lang="pt-BR" dirty="0" smtClean="0"/>
              <a:t> – Previsão dos dados</a:t>
            </a:r>
            <a:endParaRPr lang="pt-BR" dirty="0"/>
          </a:p>
        </p:txBody>
      </p:sp>
      <p:pic>
        <p:nvPicPr>
          <p:cNvPr id="25602" name="Picture 2"/>
          <p:cNvPicPr>
            <a:picLocks noChangeAspect="1" noChangeArrowheads="1"/>
          </p:cNvPicPr>
          <p:nvPr/>
        </p:nvPicPr>
        <p:blipFill>
          <a:blip r:embed="rId2" cstate="print"/>
          <a:srcRect/>
          <a:stretch>
            <a:fillRect/>
          </a:stretch>
        </p:blipFill>
        <p:spPr bwMode="auto">
          <a:xfrm>
            <a:off x="0" y="2348880"/>
            <a:ext cx="9144000" cy="108073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Agora com os dados já previstos, é preciso pegar os dados previstos, que estão em modelo </a:t>
            </a:r>
            <a:r>
              <a:rPr lang="pt-BR" sz="1700" b="1" dirty="0" err="1" smtClean="0"/>
              <a:t>one</a:t>
            </a:r>
            <a:r>
              <a:rPr lang="pt-BR" sz="1700" b="1" dirty="0" smtClean="0"/>
              <a:t> hot </a:t>
            </a:r>
            <a:r>
              <a:rPr lang="pt-BR" sz="1700" b="1" dirty="0" err="1" smtClean="0"/>
              <a:t>encoding</a:t>
            </a:r>
            <a:r>
              <a:rPr lang="pt-BR" sz="1700" dirty="0" smtClean="0"/>
              <a:t>, ou seja, em dados binários, e transforma-los de volta da maneira inicial, para melhor entendimento.</a:t>
            </a:r>
            <a:endParaRPr lang="pt-BR" sz="1700" b="1"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Invertendo </a:t>
            </a:r>
            <a:r>
              <a:rPr lang="pt-BR" dirty="0" err="1" smtClean="0"/>
              <a:t>One</a:t>
            </a:r>
            <a:r>
              <a:rPr lang="pt-BR" dirty="0" smtClean="0"/>
              <a:t> hot </a:t>
            </a:r>
            <a:r>
              <a:rPr lang="pt-BR" dirty="0" err="1" smtClean="0"/>
              <a:t>encoding</a:t>
            </a:r>
            <a:endParaRPr lang="pt-BR" dirty="0"/>
          </a:p>
        </p:txBody>
      </p:sp>
      <p:pic>
        <p:nvPicPr>
          <p:cNvPr id="4" name="Picture 1"/>
          <p:cNvPicPr>
            <a:picLocks noChangeAspect="1" noChangeArrowheads="1"/>
          </p:cNvPicPr>
          <p:nvPr/>
        </p:nvPicPr>
        <p:blipFill>
          <a:blip r:embed="rId2" cstate="print"/>
          <a:srcRect/>
          <a:stretch>
            <a:fillRect/>
          </a:stretch>
        </p:blipFill>
        <p:spPr bwMode="auto">
          <a:xfrm>
            <a:off x="1835696" y="2924944"/>
            <a:ext cx="2105025" cy="33147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868144" y="2852936"/>
            <a:ext cx="1495425" cy="3686175"/>
          </a:xfrm>
          <a:prstGeom prst="rect">
            <a:avLst/>
          </a:prstGeom>
          <a:noFill/>
          <a:ln w="9525">
            <a:noFill/>
            <a:miter lim="800000"/>
            <a:headEnd/>
            <a:tailEnd/>
          </a:ln>
        </p:spPr>
      </p:pic>
      <p:sp>
        <p:nvSpPr>
          <p:cNvPr id="6" name="Seta para a direita 5"/>
          <p:cNvSpPr/>
          <p:nvPr/>
        </p:nvSpPr>
        <p:spPr>
          <a:xfrm>
            <a:off x="4499992" y="41490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Finalmente, a fim de se gerar um output completo, com todos os dados, tanto os que já estavam preenchidos quanto com os novos dados previstos, foi feito um merge entre os dados treino (</a:t>
            </a:r>
            <a:r>
              <a:rPr lang="pt-BR" sz="1700" dirty="0" err="1" smtClean="0"/>
              <a:t>train</a:t>
            </a:r>
            <a:r>
              <a:rPr lang="pt-BR" sz="1700" dirty="0" smtClean="0"/>
              <a:t>) e teste (</a:t>
            </a:r>
            <a:r>
              <a:rPr lang="pt-BR" sz="1700" dirty="0" err="1" smtClean="0"/>
              <a:t>test</a:t>
            </a:r>
            <a:r>
              <a:rPr lang="pt-BR" sz="1700" dirty="0" smtClean="0"/>
              <a:t>), separados inicialmente. </a:t>
            </a:r>
          </a:p>
          <a:p>
            <a:r>
              <a:rPr lang="pt-BR" sz="1700" dirty="0" smtClean="0"/>
              <a:t>Foi gerado um </a:t>
            </a:r>
            <a:r>
              <a:rPr lang="pt-BR" sz="1700" b="1" dirty="0" err="1" smtClean="0"/>
              <a:t>new_data</a:t>
            </a:r>
            <a:r>
              <a:rPr lang="pt-BR" sz="1700" dirty="0" smtClean="0"/>
              <a:t> e o mesmo gerado um novo arquivo CSV.</a:t>
            </a:r>
            <a:endParaRPr lang="pt-BR" sz="1700" b="1" dirty="0"/>
          </a:p>
        </p:txBody>
      </p:sp>
      <p:sp>
        <p:nvSpPr>
          <p:cNvPr id="3" name="Título 2"/>
          <p:cNvSpPr>
            <a:spLocks noGrp="1"/>
          </p:cNvSpPr>
          <p:nvPr>
            <p:ph type="title"/>
          </p:nvPr>
        </p:nvSpPr>
        <p:spPr/>
        <p:txBody>
          <a:bodyPr/>
          <a:lstStyle/>
          <a:p>
            <a:r>
              <a:rPr lang="pt-BR" dirty="0" err="1" smtClean="0"/>
              <a:t>Storytelling</a:t>
            </a:r>
            <a:r>
              <a:rPr lang="pt-BR" dirty="0" smtClean="0"/>
              <a:t> – Output file</a:t>
            </a:r>
            <a:endParaRPr lang="pt-BR" dirty="0"/>
          </a:p>
        </p:txBody>
      </p:sp>
      <p:pic>
        <p:nvPicPr>
          <p:cNvPr id="26626" name="Picture 2"/>
          <p:cNvPicPr>
            <a:picLocks noChangeAspect="1" noChangeArrowheads="1"/>
          </p:cNvPicPr>
          <p:nvPr/>
        </p:nvPicPr>
        <p:blipFill>
          <a:blip r:embed="rId2" cstate="print"/>
          <a:srcRect/>
          <a:stretch>
            <a:fillRect/>
          </a:stretch>
        </p:blipFill>
        <p:spPr bwMode="auto">
          <a:xfrm>
            <a:off x="1331640" y="2924944"/>
            <a:ext cx="7000875" cy="38481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Minas Gerais é disparado o estado com mais barragens construídas no Brasil. Sendo assim, somado a tragédia de Brumadinho, as análises foram feitas em cima no geral do pais e concentradas no estado de MG. </a:t>
            </a:r>
          </a:p>
          <a:p>
            <a:r>
              <a:rPr lang="pt-BR" sz="1700" dirty="0" smtClean="0"/>
              <a:t>Listo abaixo os estados que concentram a maior quantidade de barragens no país.</a:t>
            </a:r>
          </a:p>
          <a:p>
            <a:endParaRPr lang="pt-BR" sz="1700" dirty="0" smtClean="0"/>
          </a:p>
          <a:p>
            <a:endParaRPr lang="pt-BR" sz="1700" dirty="0" smtClean="0"/>
          </a:p>
          <a:p>
            <a:endParaRPr lang="pt-BR" sz="1700" dirty="0" smtClean="0"/>
          </a:p>
          <a:p>
            <a:endParaRPr lang="pt-BR" sz="1700" dirty="0"/>
          </a:p>
        </p:txBody>
      </p:sp>
      <p:sp>
        <p:nvSpPr>
          <p:cNvPr id="3" name="Título 2"/>
          <p:cNvSpPr>
            <a:spLocks noGrp="1"/>
          </p:cNvSpPr>
          <p:nvPr>
            <p:ph type="title"/>
          </p:nvPr>
        </p:nvSpPr>
        <p:spPr/>
        <p:txBody>
          <a:bodyPr/>
          <a:lstStyle/>
          <a:p>
            <a:r>
              <a:rPr lang="pt-BR" dirty="0" err="1" smtClean="0"/>
              <a:t>Storytelling</a:t>
            </a:r>
            <a:r>
              <a:rPr lang="pt-BR" dirty="0" smtClean="0"/>
              <a:t> - Conclusões</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7524328" y="2852936"/>
            <a:ext cx="942975" cy="12382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843808" y="2924944"/>
            <a:ext cx="4248150" cy="35909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Autofit/>
          </a:bodyPr>
          <a:lstStyle/>
          <a:p>
            <a:r>
              <a:rPr lang="pt-BR" sz="1700" dirty="0" smtClean="0"/>
              <a:t>A seguir um panorama sobre as barragens nas categorias de RISCO, DANO ASSOCIADO e CLASSE:</a:t>
            </a:r>
            <a:endParaRPr lang="pt-BR" sz="1700"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a:t>
            </a:r>
            <a:r>
              <a:rPr lang="pt-BR" dirty="0" smtClean="0"/>
              <a:t>– Conclusões Nível Brasil</a:t>
            </a:r>
            <a:endParaRPr lang="pt-BR" dirty="0"/>
          </a:p>
        </p:txBody>
      </p:sp>
      <p:pic>
        <p:nvPicPr>
          <p:cNvPr id="2051" name="Picture 3"/>
          <p:cNvPicPr>
            <a:picLocks noChangeAspect="1" noChangeArrowheads="1"/>
          </p:cNvPicPr>
          <p:nvPr/>
        </p:nvPicPr>
        <p:blipFill>
          <a:blip r:embed="rId2" cstate="print"/>
          <a:srcRect/>
          <a:stretch>
            <a:fillRect/>
          </a:stretch>
        </p:blipFill>
        <p:spPr bwMode="auto">
          <a:xfrm>
            <a:off x="0" y="2276873"/>
            <a:ext cx="9144000" cy="2608506"/>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11560" y="5085184"/>
            <a:ext cx="1066800" cy="695325"/>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139952" y="5085184"/>
            <a:ext cx="1047750" cy="666750"/>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7452320" y="5085184"/>
            <a:ext cx="771525" cy="11620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sz="1700" dirty="0" smtClean="0"/>
              <a:t>A cidade de Brumadinho foi vítima da tragédia com o rompimento da barragem de minério recentemente.</a:t>
            </a:r>
          </a:p>
          <a:p>
            <a:endParaRPr lang="pt-BR" sz="1700" dirty="0" smtClean="0"/>
          </a:p>
          <a:p>
            <a:r>
              <a:rPr lang="pt-BR" sz="1700" dirty="0" smtClean="0"/>
              <a:t>A ideia é avaliar os riscos baseado em alguns dados disponíveis em sites públicos, como IBGE e ANM.</a:t>
            </a:r>
          </a:p>
          <a:p>
            <a:endParaRPr lang="pt-BR" sz="1700" dirty="0" smtClean="0"/>
          </a:p>
          <a:p>
            <a:r>
              <a:rPr lang="pt-BR" sz="1700" dirty="0" smtClean="0"/>
              <a:t>Nos slides a seguir há informações de como foram coletado os dados, como estes foram tratados antes de serem treinados pelo algoritmo, o treinamento e as conclusões.</a:t>
            </a:r>
          </a:p>
        </p:txBody>
      </p:sp>
      <p:sp>
        <p:nvSpPr>
          <p:cNvPr id="2" name="Título 1"/>
          <p:cNvSpPr>
            <a:spLocks noGrp="1"/>
          </p:cNvSpPr>
          <p:nvPr>
            <p:ph type="title"/>
          </p:nvPr>
        </p:nvSpPr>
        <p:spPr/>
        <p:txBody>
          <a:bodyPr/>
          <a:lstStyle/>
          <a:p>
            <a:r>
              <a:rPr lang="pt-BR" dirty="0" smtClean="0"/>
              <a:t>Contexto</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1700" dirty="0" smtClean="0"/>
              <a:t>A seguir um panorama sobre </a:t>
            </a:r>
            <a:r>
              <a:rPr lang="pt-BR" sz="1700" dirty="0" smtClean="0"/>
              <a:t>os 5 municípios com maior quantidade de barragens </a:t>
            </a:r>
            <a:r>
              <a:rPr lang="pt-BR" sz="1700" dirty="0" smtClean="0"/>
              <a:t>nas categorias de </a:t>
            </a:r>
            <a:r>
              <a:rPr lang="pt-BR" sz="1700" dirty="0" smtClean="0"/>
              <a:t>RISCO:</a:t>
            </a:r>
            <a:endParaRPr lang="pt-BR" sz="1700" dirty="0" smtClean="0"/>
          </a:p>
          <a:p>
            <a:endParaRPr lang="pt-BR"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Conclusões Nível </a:t>
            </a:r>
            <a:r>
              <a:rPr lang="pt-BR" dirty="0" smtClean="0"/>
              <a:t>Minas Gerais</a:t>
            </a:r>
            <a:endParaRPr lang="pt-BR" dirty="0"/>
          </a:p>
        </p:txBody>
      </p:sp>
      <p:pic>
        <p:nvPicPr>
          <p:cNvPr id="3077" name="Picture 5"/>
          <p:cNvPicPr>
            <a:picLocks noChangeAspect="1" noChangeArrowheads="1"/>
          </p:cNvPicPr>
          <p:nvPr/>
        </p:nvPicPr>
        <p:blipFill>
          <a:blip r:embed="rId2" cstate="print"/>
          <a:srcRect/>
          <a:stretch>
            <a:fillRect/>
          </a:stretch>
        </p:blipFill>
        <p:spPr bwMode="auto">
          <a:xfrm>
            <a:off x="395536" y="2708920"/>
            <a:ext cx="1571625" cy="51435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2195736" y="2708920"/>
            <a:ext cx="1571625" cy="1381125"/>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3995936" y="2708920"/>
            <a:ext cx="1590675" cy="1323975"/>
          </a:xfrm>
          <a:prstGeom prst="rect">
            <a:avLst/>
          </a:prstGeom>
          <a:noFill/>
          <a:ln w="9525">
            <a:noFill/>
            <a:miter lim="800000"/>
            <a:headEnd/>
            <a:tailEnd/>
          </a:ln>
        </p:spPr>
      </p:pic>
      <p:pic>
        <p:nvPicPr>
          <p:cNvPr id="3080" name="Picture 8"/>
          <p:cNvPicPr>
            <a:picLocks noChangeAspect="1" noChangeArrowheads="1"/>
          </p:cNvPicPr>
          <p:nvPr/>
        </p:nvPicPr>
        <p:blipFill>
          <a:blip r:embed="rId5" cstate="print"/>
          <a:srcRect/>
          <a:stretch>
            <a:fillRect/>
          </a:stretch>
        </p:blipFill>
        <p:spPr bwMode="auto">
          <a:xfrm>
            <a:off x="5868144" y="2780928"/>
            <a:ext cx="3019425" cy="2552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1700" dirty="0" smtClean="0"/>
              <a:t>A seguir um panorama sobre os 5 municípios com maior quantidade de barragens nas categorias de </a:t>
            </a:r>
            <a:r>
              <a:rPr lang="pt-BR" sz="1700" dirty="0" smtClean="0"/>
              <a:t>DANO ASSOCIADO:</a:t>
            </a:r>
            <a:endParaRPr lang="pt-BR" sz="1700" dirty="0" smtClean="0"/>
          </a:p>
          <a:p>
            <a:endParaRPr lang="pt-BR"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Conclusões Nível </a:t>
            </a:r>
            <a:r>
              <a:rPr lang="pt-BR" dirty="0" smtClean="0"/>
              <a:t>Minas Gerais</a:t>
            </a:r>
            <a:endParaRPr lang="pt-BR" dirty="0"/>
          </a:p>
        </p:txBody>
      </p:sp>
      <p:pic>
        <p:nvPicPr>
          <p:cNvPr id="4098" name="Picture 2"/>
          <p:cNvPicPr>
            <a:picLocks noChangeAspect="1" noChangeArrowheads="1"/>
          </p:cNvPicPr>
          <p:nvPr/>
        </p:nvPicPr>
        <p:blipFill>
          <a:blip r:embed="rId2" cstate="print"/>
          <a:srcRect/>
          <a:stretch>
            <a:fillRect/>
          </a:stretch>
        </p:blipFill>
        <p:spPr bwMode="auto">
          <a:xfrm>
            <a:off x="467544" y="2636912"/>
            <a:ext cx="1447800" cy="12763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195736" y="2636912"/>
            <a:ext cx="1466850" cy="131445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3995936" y="2636912"/>
            <a:ext cx="1343025" cy="1333500"/>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5940152" y="2708920"/>
            <a:ext cx="2895600" cy="24669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1700" dirty="0" smtClean="0"/>
              <a:t>A seguir um panorama sobre os 5 municípios com maior quantidade de barragens nas categorias de </a:t>
            </a:r>
            <a:r>
              <a:rPr lang="pt-BR" sz="1700" dirty="0" smtClean="0"/>
              <a:t>CLASSE</a:t>
            </a:r>
            <a:r>
              <a:rPr lang="pt-BR" sz="1700" dirty="0" smtClean="0"/>
              <a:t>:</a:t>
            </a:r>
          </a:p>
          <a:p>
            <a:endParaRPr lang="pt-BR"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Conclusões Nível </a:t>
            </a:r>
            <a:r>
              <a:rPr lang="pt-BR" dirty="0" smtClean="0"/>
              <a:t>Minas Gerais</a:t>
            </a:r>
            <a:endParaRPr lang="pt-BR" dirty="0"/>
          </a:p>
        </p:txBody>
      </p:sp>
      <p:pic>
        <p:nvPicPr>
          <p:cNvPr id="5122" name="Picture 2"/>
          <p:cNvPicPr>
            <a:picLocks noChangeAspect="1" noChangeArrowheads="1"/>
          </p:cNvPicPr>
          <p:nvPr/>
        </p:nvPicPr>
        <p:blipFill>
          <a:blip r:embed="rId2" cstate="print"/>
          <a:srcRect/>
          <a:stretch>
            <a:fillRect/>
          </a:stretch>
        </p:blipFill>
        <p:spPr bwMode="auto">
          <a:xfrm>
            <a:off x="539552" y="2204864"/>
            <a:ext cx="1524000" cy="4191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39552" y="2708920"/>
            <a:ext cx="1552575" cy="128587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39552" y="4077072"/>
            <a:ext cx="1552575" cy="1400175"/>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2195736" y="2780928"/>
            <a:ext cx="1552575" cy="466725"/>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2195736" y="3356992"/>
            <a:ext cx="1533525" cy="1276350"/>
          </a:xfrm>
          <a:prstGeom prst="rect">
            <a:avLst/>
          </a:prstGeom>
          <a:noFill/>
          <a:ln w="9525">
            <a:noFill/>
            <a:miter lim="800000"/>
            <a:headEnd/>
            <a:tailEnd/>
          </a:ln>
        </p:spPr>
      </p:pic>
      <p:pic>
        <p:nvPicPr>
          <p:cNvPr id="5127" name="Picture 7"/>
          <p:cNvPicPr>
            <a:picLocks noChangeAspect="1" noChangeArrowheads="1"/>
          </p:cNvPicPr>
          <p:nvPr/>
        </p:nvPicPr>
        <p:blipFill>
          <a:blip r:embed="rId7" cstate="print"/>
          <a:srcRect/>
          <a:stretch>
            <a:fillRect/>
          </a:stretch>
        </p:blipFill>
        <p:spPr bwMode="auto">
          <a:xfrm>
            <a:off x="6228184" y="2636912"/>
            <a:ext cx="2447925" cy="25717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579296" cy="4525963"/>
          </a:xfrm>
        </p:spPr>
        <p:txBody>
          <a:bodyPr>
            <a:normAutofit fontScale="92500" lnSpcReduction="20000"/>
          </a:bodyPr>
          <a:lstStyle/>
          <a:p>
            <a:r>
              <a:rPr lang="pt-BR" sz="1800" dirty="0" smtClean="0"/>
              <a:t>Como a ideia avaliar os riscos, o ponto de observação (TARGET) são as colunas 'CATEGORIA_DE_RISCO', DANO_POTENCIAL_ASSOCIADO' e  'CLASSE', mas as mesmas estão incompletas, com apenas 390 linhas preenchidas, sendo que o total de linhas com as informações são 714.</a:t>
            </a:r>
          </a:p>
          <a:p>
            <a:endParaRPr lang="pt-BR" sz="1800" dirty="0" smtClean="0"/>
          </a:p>
          <a:p>
            <a:r>
              <a:rPr lang="pt-BR" sz="1800" dirty="0" smtClean="0"/>
              <a:t>O objetivo aqui neste caso é fazer a predição do restante dos dados destas colunas, que serão o nosso TARGET (y). As 390 linhas já preenchidas de todas as colunas serão usadas para treinar o algoritmo para que este faça a predição do restante das 324 linhas faltantes.</a:t>
            </a:r>
          </a:p>
          <a:p>
            <a:endParaRPr lang="pt-BR" sz="1800" dirty="0" smtClean="0"/>
          </a:p>
          <a:p>
            <a:endParaRPr lang="pt-BR" sz="1800" dirty="0" smtClean="0"/>
          </a:p>
          <a:p>
            <a:r>
              <a:rPr lang="pt-BR" sz="1800" dirty="0" err="1" smtClean="0"/>
              <a:t>Target</a:t>
            </a:r>
            <a:r>
              <a:rPr lang="pt-BR" sz="1800" dirty="0" smtClean="0"/>
              <a:t>: No caso, iremos fazer as predições dos 3 itens abaixo (avaliar)</a:t>
            </a:r>
          </a:p>
          <a:p>
            <a:endParaRPr lang="pt-BR" sz="1800" dirty="0" smtClean="0"/>
          </a:p>
          <a:p>
            <a:r>
              <a:rPr lang="pt-BR" sz="1800" dirty="0" smtClean="0"/>
              <a:t>- CATEGORIA_DE_RISCO</a:t>
            </a:r>
          </a:p>
          <a:p>
            <a:endParaRPr lang="pt-BR" sz="1800" dirty="0" smtClean="0"/>
          </a:p>
          <a:p>
            <a:r>
              <a:rPr lang="pt-BR" sz="1800" dirty="0" smtClean="0"/>
              <a:t>- 'DANO_POTENCIAL_ASSOCIADO': </a:t>
            </a:r>
          </a:p>
          <a:p>
            <a:endParaRPr lang="pt-BR" sz="1800" dirty="0" smtClean="0"/>
          </a:p>
          <a:p>
            <a:r>
              <a:rPr lang="pt-BR" sz="1800" dirty="0" smtClean="0"/>
              <a:t>- 'CLASSE':</a:t>
            </a:r>
            <a:endParaRPr lang="pt-BR" sz="1800"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Análise dos dados – </a:t>
            </a:r>
            <a:r>
              <a:rPr lang="pt-BR" dirty="0" err="1" smtClean="0"/>
              <a:t>Target</a:t>
            </a:r>
            <a:r>
              <a:rPr lang="pt-BR" dirty="0" smtClean="0"/>
              <a:t> (y)</a:t>
            </a:r>
            <a:endParaRPr lang="pt-BR" dirty="0"/>
          </a:p>
        </p:txBody>
      </p:sp>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rgbClr val="FFFFFF"/>
                </a:solidFill>
                <a:effectLst/>
                <a:latin typeface="Roboto Mono"/>
                <a:cs typeface="Arial" pitchFamily="34" charset="0"/>
              </a:rPr>
              <a:t>Dados com NaN: CATEGORIA_DE_RISCO 324 DANO_POTENCIAL_ASSOCIADO 324 CLASSE 324 dtype: int64</a:t>
            </a:r>
            <a:r>
              <a:rPr kumimoji="0" lang="pt-BR" sz="600" b="0" i="0" u="none" strike="noStrike" cap="none" normalizeH="0" baseline="0" smtClean="0">
                <a:ln>
                  <a:noFill/>
                </a:ln>
                <a:solidFill>
                  <a:schemeClr val="tx1"/>
                </a:solidFill>
                <a:effectLst/>
                <a:latin typeface="Arial" pitchFamily="34" charset="0"/>
                <a:cs typeface="Arial" pitchFamily="34" charset="0"/>
              </a:rPr>
              <a:t> </a:t>
            </a: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5652120" y="4725144"/>
            <a:ext cx="2600325" cy="13620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pt-BR" sz="1700" dirty="0" smtClean="0"/>
              <a:t>A seguir foi escolhido como FEATURES as colunas 'MINERIO_PRINCIPAL', '</a:t>
            </a:r>
            <a:r>
              <a:rPr lang="pt-BR" sz="1700" dirty="0" err="1" smtClean="0"/>
              <a:t>ALTURA_ATUAL_metros</a:t>
            </a:r>
            <a:r>
              <a:rPr lang="pt-BR" sz="1700" dirty="0" smtClean="0"/>
              <a:t>', 'VOLUME_ATUAL_m3', pelo fato de conter dados que provoquem algum efeito sensato da predição dos dados restantes. </a:t>
            </a:r>
          </a:p>
          <a:p>
            <a:endParaRPr lang="pt-BR" sz="1700" dirty="0" smtClean="0"/>
          </a:p>
          <a:p>
            <a:r>
              <a:rPr lang="pt-BR" sz="1700" dirty="0" err="1" smtClean="0"/>
              <a:t>Feature</a:t>
            </a:r>
            <a:r>
              <a:rPr lang="pt-BR" sz="1700" dirty="0" smtClean="0"/>
              <a:t>:</a:t>
            </a:r>
          </a:p>
          <a:p>
            <a:endParaRPr lang="pt-BR" sz="1700" dirty="0" smtClean="0"/>
          </a:p>
          <a:p>
            <a:r>
              <a:rPr lang="pt-BR" sz="1700" dirty="0" smtClean="0"/>
              <a:t>- MINERIO_PRINCIPAL: o tipo de minério pode afetar o peso da barragem, pra um mesmo volume ocupado, o peso varia de acordo com o tipo de minério </a:t>
            </a:r>
            <a:r>
              <a:rPr lang="pt-BR" sz="1700" dirty="0" err="1" smtClean="0"/>
              <a:t>sedentado</a:t>
            </a:r>
            <a:r>
              <a:rPr lang="pt-BR" sz="1700" dirty="0" smtClean="0"/>
              <a:t>.</a:t>
            </a:r>
          </a:p>
          <a:p>
            <a:endParaRPr lang="pt-BR" sz="1700" dirty="0" smtClean="0"/>
          </a:p>
          <a:p>
            <a:r>
              <a:rPr lang="pt-BR" sz="1700" dirty="0" smtClean="0"/>
              <a:t>- '</a:t>
            </a:r>
            <a:r>
              <a:rPr lang="pt-BR" sz="1700" dirty="0" err="1" smtClean="0"/>
              <a:t>ALTURA_ATUAL_metros</a:t>
            </a:r>
            <a:r>
              <a:rPr lang="pt-BR" sz="1700" dirty="0" smtClean="0"/>
              <a:t>': a altura da barragem pode influenciar nos dados, visto que quanto maior estiver, maior o risco de rompimento, </a:t>
            </a:r>
          </a:p>
          <a:p>
            <a:endParaRPr lang="pt-BR" sz="1700" dirty="0" smtClean="0"/>
          </a:p>
          <a:p>
            <a:r>
              <a:rPr lang="pt-BR" sz="1700" dirty="0" smtClean="0"/>
              <a:t>- 'VOLUME_ATUAL_m3': volume da barragem pode influenciar nos dados, visto que quanto maior estiver, maior o risco de rompimento, </a:t>
            </a:r>
            <a:endParaRPr lang="pt-BR" sz="1700"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Análise dos dados – </a:t>
            </a:r>
            <a:r>
              <a:rPr lang="pt-BR" dirty="0" err="1" smtClean="0"/>
              <a:t>Features</a:t>
            </a:r>
            <a:r>
              <a:rPr lang="pt-BR" dirty="0" smtClean="0"/>
              <a:t> (X)</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Para tal, deve-se primeiro analisar os dados contidos nestas coluna em busca de inconsistências e dados faltantes.</a:t>
            </a:r>
          </a:p>
          <a:p>
            <a:endParaRPr lang="pt-BR" sz="1700" dirty="0" smtClean="0"/>
          </a:p>
          <a:p>
            <a:r>
              <a:rPr lang="pt-BR" sz="1700" dirty="0" smtClean="0"/>
              <a:t>A ordem da analise dos dados foi a seguinte:</a:t>
            </a:r>
          </a:p>
          <a:p>
            <a:endParaRPr lang="pt-BR" sz="1700" dirty="0" smtClean="0"/>
          </a:p>
          <a:p>
            <a:r>
              <a:rPr lang="pt-BR" sz="1700" dirty="0" smtClean="0"/>
              <a:t>1) Criar 2 bancos de dados, um com dados de treino (</a:t>
            </a:r>
            <a:r>
              <a:rPr lang="pt-BR" sz="1700" dirty="0" err="1" smtClean="0"/>
              <a:t>train</a:t>
            </a:r>
            <a:r>
              <a:rPr lang="pt-BR" sz="1700" dirty="0" smtClean="0"/>
              <a:t>) e outro com os dados a serem dados a serem previstos (</a:t>
            </a:r>
            <a:r>
              <a:rPr lang="pt-BR" sz="1700" dirty="0" err="1" smtClean="0"/>
              <a:t>test</a:t>
            </a:r>
            <a:r>
              <a:rPr lang="pt-BR" sz="1700" dirty="0" smtClean="0"/>
              <a:t>).</a:t>
            </a:r>
          </a:p>
          <a:p>
            <a:pPr>
              <a:buNone/>
            </a:pPr>
            <a:endParaRPr lang="pt-BR" sz="1700" dirty="0" smtClean="0"/>
          </a:p>
          <a:p>
            <a:pPr>
              <a:buNone/>
            </a:pPr>
            <a:r>
              <a:rPr lang="pt-BR" sz="1700" dirty="0" err="1" smtClean="0"/>
              <a:t>train</a:t>
            </a:r>
            <a:r>
              <a:rPr lang="pt-BR" sz="1700" dirty="0" smtClean="0"/>
              <a:t> = data[0:390]</a:t>
            </a:r>
          </a:p>
          <a:p>
            <a:pPr>
              <a:buNone/>
            </a:pPr>
            <a:r>
              <a:rPr lang="pt-BR" sz="1700" dirty="0" err="1" smtClean="0"/>
              <a:t>test</a:t>
            </a:r>
            <a:r>
              <a:rPr lang="pt-BR" sz="1700" dirty="0" smtClean="0"/>
              <a:t> = data[390:714].</a:t>
            </a:r>
            <a:r>
              <a:rPr lang="pt-BR" sz="1700" dirty="0" err="1" smtClean="0"/>
              <a:t>reset_index</a:t>
            </a:r>
            <a:r>
              <a:rPr lang="pt-BR" sz="1700" dirty="0" smtClean="0"/>
              <a:t>()</a:t>
            </a:r>
          </a:p>
          <a:p>
            <a:endParaRPr lang="pt-BR" sz="1700" dirty="0" smtClean="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Tratamento dos dados</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2) Checar o tipo de dados das </a:t>
            </a:r>
            <a:r>
              <a:rPr lang="pt-BR" sz="1700" dirty="0" err="1" smtClean="0"/>
              <a:t>features</a:t>
            </a:r>
            <a:r>
              <a:rPr lang="pt-BR" sz="1700" dirty="0" smtClean="0"/>
              <a:t> e dos </a:t>
            </a:r>
            <a:r>
              <a:rPr lang="pt-BR" sz="1700" dirty="0" err="1" smtClean="0"/>
              <a:t>targets</a:t>
            </a:r>
            <a:r>
              <a:rPr lang="pt-BR" sz="1700" dirty="0" smtClean="0"/>
              <a:t>:</a:t>
            </a:r>
          </a:p>
          <a:p>
            <a:endParaRPr lang="pt-BR" sz="1700" dirty="0" smtClean="0"/>
          </a:p>
          <a:p>
            <a:pPr>
              <a:buNone/>
            </a:pPr>
            <a:r>
              <a:rPr lang="pt-BR" sz="1700" dirty="0" err="1" smtClean="0"/>
              <a:t>Features</a:t>
            </a:r>
            <a:r>
              <a:rPr lang="pt-BR" sz="1700" dirty="0" smtClean="0"/>
              <a:t> (</a:t>
            </a:r>
            <a:r>
              <a:rPr lang="pt-BR" sz="1700" dirty="0" err="1" smtClean="0"/>
              <a:t>train</a:t>
            </a:r>
            <a:r>
              <a:rPr lang="pt-BR" sz="1700" dirty="0" smtClean="0"/>
              <a:t>)                                        </a:t>
            </a:r>
            <a:r>
              <a:rPr lang="pt-BR" sz="1700" dirty="0" err="1" smtClean="0"/>
              <a:t>Target</a:t>
            </a:r>
            <a:r>
              <a:rPr lang="pt-BR" sz="1700" dirty="0" smtClean="0"/>
              <a:t> (</a:t>
            </a:r>
            <a:r>
              <a:rPr lang="pt-BR" sz="1700" dirty="0" err="1" smtClean="0"/>
              <a:t>train</a:t>
            </a:r>
            <a:r>
              <a:rPr lang="pt-BR" sz="1700" dirty="0" smtClean="0"/>
              <a:t>)</a:t>
            </a:r>
          </a:p>
          <a:p>
            <a:endParaRPr lang="pt-BR" sz="2800" dirty="0" smtClean="0"/>
          </a:p>
          <a:p>
            <a:endParaRPr lang="pt-BR" dirty="0" smtClean="0"/>
          </a:p>
          <a:p>
            <a:endParaRPr lang="pt-BR" sz="1700" dirty="0" smtClean="0"/>
          </a:p>
          <a:p>
            <a:pPr>
              <a:buNone/>
            </a:pPr>
            <a:r>
              <a:rPr lang="pt-BR" sz="1700" dirty="0" err="1" smtClean="0"/>
              <a:t>Features</a:t>
            </a:r>
            <a:r>
              <a:rPr lang="pt-BR" sz="1700" dirty="0" smtClean="0"/>
              <a:t> (</a:t>
            </a:r>
            <a:r>
              <a:rPr lang="pt-BR" sz="1700" dirty="0" err="1" smtClean="0"/>
              <a:t>test</a:t>
            </a:r>
            <a:r>
              <a:rPr lang="pt-BR" sz="1700" dirty="0" smtClean="0"/>
              <a:t>)                                          </a:t>
            </a:r>
            <a:r>
              <a:rPr lang="pt-BR" sz="1700" dirty="0" err="1" smtClean="0"/>
              <a:t>Target</a:t>
            </a:r>
            <a:r>
              <a:rPr lang="pt-BR" sz="1700" dirty="0" smtClean="0"/>
              <a:t> (</a:t>
            </a:r>
            <a:r>
              <a:rPr lang="pt-BR" sz="1700" dirty="0" err="1" smtClean="0"/>
              <a:t>test</a:t>
            </a:r>
            <a:r>
              <a:rPr lang="pt-BR" sz="1700" dirty="0" smtClean="0"/>
              <a:t>)</a:t>
            </a:r>
          </a:p>
          <a:p>
            <a:pPr>
              <a:buNone/>
            </a:pPr>
            <a:endParaRPr lang="pt-BR" sz="1700" dirty="0" smtClean="0"/>
          </a:p>
          <a:p>
            <a:pPr>
              <a:buNone/>
            </a:pPr>
            <a:endParaRPr lang="pt-BR" sz="1700" dirty="0" smtClean="0"/>
          </a:p>
          <a:p>
            <a:pPr>
              <a:buNone/>
            </a:pPr>
            <a:endParaRPr lang="pt-BR" sz="1700" dirty="0" smtClean="0"/>
          </a:p>
          <a:p>
            <a:pPr>
              <a:buNone/>
            </a:pPr>
            <a:endParaRPr lang="pt-BR" sz="1700" dirty="0" smtClean="0"/>
          </a:p>
          <a:p>
            <a:pPr>
              <a:buNone/>
            </a:pPr>
            <a:r>
              <a:rPr lang="pt-BR" sz="1700" dirty="0" smtClean="0"/>
              <a:t>  Neste caso, faz-se necessário converte-los de string para float64 para as</a:t>
            </a:r>
          </a:p>
          <a:p>
            <a:pPr>
              <a:buNone/>
            </a:pPr>
            <a:r>
              <a:rPr lang="pt-BR" sz="1700" dirty="0" smtClean="0"/>
              <a:t>predições. Nos próximos slides será mostrado que foi feita a conversão</a:t>
            </a:r>
            <a:endParaRPr lang="pt-BR" sz="1700"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Tratamento dos dados</a:t>
            </a:r>
            <a:endParaRPr lang="pt-BR" dirty="0"/>
          </a:p>
        </p:txBody>
      </p:sp>
      <p:pic>
        <p:nvPicPr>
          <p:cNvPr id="3075" name="Picture 3"/>
          <p:cNvPicPr>
            <a:picLocks noChangeAspect="1" noChangeArrowheads="1"/>
          </p:cNvPicPr>
          <p:nvPr/>
        </p:nvPicPr>
        <p:blipFill>
          <a:blip r:embed="rId2" cstate="print"/>
          <a:srcRect/>
          <a:stretch>
            <a:fillRect/>
          </a:stretch>
        </p:blipFill>
        <p:spPr bwMode="auto">
          <a:xfrm>
            <a:off x="539552" y="2564904"/>
            <a:ext cx="3886200" cy="67627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932040" y="2564904"/>
            <a:ext cx="3867150" cy="647700"/>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539552" y="4149080"/>
            <a:ext cx="3848100" cy="676275"/>
          </a:xfrm>
          <a:prstGeom prst="rect">
            <a:avLst/>
          </a:prstGeom>
          <a:noFill/>
          <a:ln w="9525">
            <a:noFill/>
            <a:miter lim="800000"/>
            <a:headEnd/>
            <a:tailEnd/>
          </a:ln>
        </p:spPr>
      </p:pic>
      <p:pic>
        <p:nvPicPr>
          <p:cNvPr id="3079" name="Picture 7"/>
          <p:cNvPicPr>
            <a:picLocks noChangeAspect="1" noChangeArrowheads="1"/>
          </p:cNvPicPr>
          <p:nvPr/>
        </p:nvPicPr>
        <p:blipFill>
          <a:blip r:embed="rId5" cstate="print"/>
          <a:srcRect/>
          <a:stretch>
            <a:fillRect/>
          </a:stretch>
        </p:blipFill>
        <p:spPr bwMode="auto">
          <a:xfrm>
            <a:off x="4932040" y="4149080"/>
            <a:ext cx="3676650" cy="6667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1700" dirty="0" smtClean="0"/>
              <a:t>2) Se existem dados inconsistentes ou faltantes nas seguintes colunas:</a:t>
            </a:r>
          </a:p>
          <a:p>
            <a:endParaRPr lang="pt-BR" sz="2800" dirty="0" smtClean="0"/>
          </a:p>
          <a:p>
            <a:endParaRPr lang="pt-BR"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Tratamento dos dados</a:t>
            </a:r>
            <a:endParaRPr lang="pt-BR" dirty="0"/>
          </a:p>
        </p:txBody>
      </p:sp>
      <p:pic>
        <p:nvPicPr>
          <p:cNvPr id="3073" name="Picture 1"/>
          <p:cNvPicPr>
            <a:picLocks noChangeAspect="1" noChangeArrowheads="1"/>
          </p:cNvPicPr>
          <p:nvPr/>
        </p:nvPicPr>
        <p:blipFill>
          <a:blip r:embed="rId2" cstate="print"/>
          <a:srcRect/>
          <a:stretch>
            <a:fillRect/>
          </a:stretch>
        </p:blipFill>
        <p:spPr bwMode="auto">
          <a:xfrm>
            <a:off x="1691680" y="2204864"/>
            <a:ext cx="6076950" cy="31432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1700" dirty="0" smtClean="0"/>
              <a:t>3) Transformar os dados </a:t>
            </a:r>
            <a:r>
              <a:rPr lang="pt-BR" sz="1700" dirty="0" err="1" smtClean="0"/>
              <a:t>object</a:t>
            </a:r>
            <a:r>
              <a:rPr lang="pt-BR" sz="1700" dirty="0" smtClean="0"/>
              <a:t>  '</a:t>
            </a:r>
            <a:r>
              <a:rPr lang="pt-BR" sz="1700" dirty="0" err="1" smtClean="0"/>
              <a:t>ALTURA_ATUAL_metros</a:t>
            </a:r>
            <a:r>
              <a:rPr lang="pt-BR" sz="1700" dirty="0" smtClean="0"/>
              <a:t>' e 'VOLUME_ATUAL_m3' em float64, pois estão como string e devem trabalhar como float64;</a:t>
            </a:r>
          </a:p>
          <a:p>
            <a:endParaRPr lang="pt-BR" sz="1700" dirty="0" smtClean="0"/>
          </a:p>
          <a:p>
            <a:r>
              <a:rPr lang="pt-BR" sz="1700" dirty="0" smtClean="0"/>
              <a:t>- Os dados de treino </a:t>
            </a:r>
            <a:r>
              <a:rPr lang="pt-BR" sz="1700" b="1" dirty="0" smtClean="0"/>
              <a:t>(</a:t>
            </a:r>
            <a:r>
              <a:rPr lang="pt-BR" sz="1700" b="1" dirty="0" err="1" smtClean="0"/>
              <a:t>train</a:t>
            </a:r>
            <a:r>
              <a:rPr lang="pt-BR" sz="1700" b="1" dirty="0" smtClean="0"/>
              <a:t>), </a:t>
            </a:r>
            <a:r>
              <a:rPr lang="pt-BR" sz="1700" dirty="0" smtClean="0"/>
              <a:t>conforme visto no slide anterior, não possui dados inválidos, portanto já está apto a ser convertido para float64.</a:t>
            </a:r>
          </a:p>
          <a:p>
            <a:endParaRPr lang="pt-BR" sz="1700" dirty="0" smtClean="0"/>
          </a:p>
          <a:p>
            <a:r>
              <a:rPr lang="pt-BR" sz="1700" dirty="0" smtClean="0"/>
              <a:t>- Os dados de </a:t>
            </a:r>
            <a:r>
              <a:rPr lang="pt-BR" sz="1700" b="1" dirty="0" err="1" smtClean="0"/>
              <a:t>test</a:t>
            </a:r>
            <a:r>
              <a:rPr lang="pt-BR" sz="1700" b="1" dirty="0" smtClean="0"/>
              <a:t> </a:t>
            </a:r>
            <a:r>
              <a:rPr lang="pt-BR" sz="1700" dirty="0" smtClean="0"/>
              <a:t>estão com dados inválidos, precisam ser tratados para depois serem convertidos para float64, sendo assim foi feito.</a:t>
            </a:r>
          </a:p>
          <a:p>
            <a:endParaRPr lang="pt-BR" dirty="0" smtClean="0"/>
          </a:p>
          <a:p>
            <a:pPr>
              <a:buNone/>
            </a:pPr>
            <a:r>
              <a:rPr lang="pt-BR" sz="1700" dirty="0" smtClean="0"/>
              <a:t>       Os dados inválidos citados eram dados com o string ‘-’ no lugar de um número, sendo assim foi retirado esta string que no lugar ficou preenchido com ‘</a:t>
            </a:r>
            <a:r>
              <a:rPr lang="pt-BR" sz="1700" dirty="0" err="1" smtClean="0"/>
              <a:t>Nan</a:t>
            </a:r>
            <a:r>
              <a:rPr lang="pt-BR" sz="1700" dirty="0" smtClean="0"/>
              <a:t>’, sendo assim no lugar deste, foi feito o uso da função ‘</a:t>
            </a:r>
            <a:r>
              <a:rPr lang="pt-BR" sz="1700" b="1" dirty="0" err="1" smtClean="0"/>
              <a:t>Imputation</a:t>
            </a:r>
            <a:r>
              <a:rPr lang="pt-BR" sz="1700" dirty="0" smtClean="0"/>
              <a:t>’ que preenche o dado com um valor médio dos valores da coluna. Próximo slide tem-se uma nova verificação dos dados</a:t>
            </a:r>
            <a:endParaRPr lang="pt-BR" sz="1700"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Tratamento dos dados</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1700" dirty="0" smtClean="0"/>
              <a:t>2) Se existem dados inconsistentes ou faltantes nas seguintes colunas:</a:t>
            </a:r>
          </a:p>
          <a:p>
            <a:endParaRPr lang="pt-BR" sz="2800" dirty="0" smtClean="0"/>
          </a:p>
          <a:p>
            <a:endParaRPr lang="pt-BR" dirty="0"/>
          </a:p>
        </p:txBody>
      </p:sp>
      <p:sp>
        <p:nvSpPr>
          <p:cNvPr id="3" name="Título 2"/>
          <p:cNvSpPr>
            <a:spLocks noGrp="1"/>
          </p:cNvSpPr>
          <p:nvPr>
            <p:ph type="title"/>
          </p:nvPr>
        </p:nvSpPr>
        <p:spPr/>
        <p:txBody>
          <a:bodyPr>
            <a:normAutofit fontScale="90000"/>
          </a:bodyPr>
          <a:lstStyle/>
          <a:p>
            <a:r>
              <a:rPr lang="pt-BR" dirty="0" err="1" smtClean="0"/>
              <a:t>Storytelling</a:t>
            </a:r>
            <a:r>
              <a:rPr lang="pt-BR" dirty="0" smtClean="0"/>
              <a:t> – Tratamento dos dados</a:t>
            </a:r>
            <a:endParaRPr lang="pt-BR" dirty="0"/>
          </a:p>
        </p:txBody>
      </p:sp>
      <p:pic>
        <p:nvPicPr>
          <p:cNvPr id="21506" name="Picture 2"/>
          <p:cNvPicPr>
            <a:picLocks noChangeAspect="1" noChangeArrowheads="1"/>
          </p:cNvPicPr>
          <p:nvPr/>
        </p:nvPicPr>
        <p:blipFill>
          <a:blip r:embed="rId2" cstate="print"/>
          <a:srcRect/>
          <a:stretch>
            <a:fillRect/>
          </a:stretch>
        </p:blipFill>
        <p:spPr bwMode="auto">
          <a:xfrm>
            <a:off x="1691680" y="2204864"/>
            <a:ext cx="6153150" cy="31527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138</TotalTime>
  <Words>1339</Words>
  <Application>Microsoft Office PowerPoint</Application>
  <PresentationFormat>Apresentação na tela (4:3)</PresentationFormat>
  <Paragraphs>131</Paragraphs>
  <Slides>22</Slides>
  <Notes>0</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Concurso</vt:lpstr>
      <vt:lpstr>Tragédia de Brumadinho Análise dos dados e previsões de categorias de risco, danos associados e classe</vt:lpstr>
      <vt:lpstr>Contexto</vt:lpstr>
      <vt:lpstr>Storytelling – Análise dos dados – Target (y)</vt:lpstr>
      <vt:lpstr>Storytelling – Análise dos dados – Features (X)</vt:lpstr>
      <vt:lpstr>Storytelling – Tratamento dos dados</vt:lpstr>
      <vt:lpstr>Storytelling – Tratamento dos dados</vt:lpstr>
      <vt:lpstr>Storytelling – Tratamento dos dados</vt:lpstr>
      <vt:lpstr>Storytelling – Tratamento dos dados</vt:lpstr>
      <vt:lpstr>Storytelling – Tratamento dos dados</vt:lpstr>
      <vt:lpstr>Storytelling – Tratamento dos dados - One hot encoding</vt:lpstr>
      <vt:lpstr>Storytelling – Target and Features creation – Permutation Importance</vt:lpstr>
      <vt:lpstr>Storytelling – Target and Features creation</vt:lpstr>
      <vt:lpstr>Storytelling – Target and Features creation</vt:lpstr>
      <vt:lpstr>Storytelling – Target and Features creation – Validação do train data</vt:lpstr>
      <vt:lpstr>Storytelling – Target and Features creation – Previsão dos dados</vt:lpstr>
      <vt:lpstr>Storytelling – Invertendo One hot encoding</vt:lpstr>
      <vt:lpstr>Storytelling – Output file</vt:lpstr>
      <vt:lpstr>Storytelling - Conclusões</vt:lpstr>
      <vt:lpstr>Storytelling – Conclusões Nível Brasil</vt:lpstr>
      <vt:lpstr>Storytelling – Conclusões Nível Minas Gerais</vt:lpstr>
      <vt:lpstr>Storytelling – Conclusões Nível Minas Gerais</vt:lpstr>
      <vt:lpstr>Storytelling – Conclusões Nível Minas Gerais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Tragédia de Brumadinho Análise dos dados e previsões de categorias de risco, danos associados e classe</dc:title>
  <dc:creator>Admin</dc:creator>
  <cp:lastModifiedBy>Admin</cp:lastModifiedBy>
  <cp:revision>18</cp:revision>
  <dcterms:created xsi:type="dcterms:W3CDTF">2019-03-25T11:42:42Z</dcterms:created>
  <dcterms:modified xsi:type="dcterms:W3CDTF">2019-03-25T14:14:26Z</dcterms:modified>
</cp:coreProperties>
</file>