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0"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10058400" cx="7772400"/>
  <p:notesSz cx="6858000" cy="9144000"/>
  <p:embeddedFontLst>
    <p:embeddedFont>
      <p:font typeface="Helvetica Neue"/>
      <p:regular r:id="rId30"/>
      <p:bold r:id="rId31"/>
      <p:italic r:id="rId32"/>
      <p:boldItalic r:id="rId33"/>
    </p:embeddedFont>
    <p:embeddedFont>
      <p:font typeface="Open Sans Light"/>
      <p:regular r:id="rId34"/>
      <p:bold r:id="rId35"/>
      <p:italic r:id="rId36"/>
      <p:boldItalic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2" roundtripDataSignature="AMtx7mh33LFVNxiwtqumSF2le8y7/FXJ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4.xml"/><Relationship Id="rId42" Type="http://customschemas.google.com/relationships/presentationmetadata" Target="metadata"/><Relationship Id="rId41" Type="http://schemas.openxmlformats.org/officeDocument/2006/relationships/font" Target="fonts/OpenSans-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bold.fntdata"/><Relationship Id="rId30" Type="http://schemas.openxmlformats.org/officeDocument/2006/relationships/font" Target="fonts/HelveticaNeue-regular.fntdata"/><Relationship Id="rId11" Type="http://schemas.openxmlformats.org/officeDocument/2006/relationships/slide" Target="slides/slide5.xml"/><Relationship Id="rId33" Type="http://schemas.openxmlformats.org/officeDocument/2006/relationships/font" Target="fonts/HelveticaNeue-boldItalic.fntdata"/><Relationship Id="rId10" Type="http://schemas.openxmlformats.org/officeDocument/2006/relationships/slide" Target="slides/slide4.xml"/><Relationship Id="rId32" Type="http://schemas.openxmlformats.org/officeDocument/2006/relationships/font" Target="fonts/HelveticaNeue-italic.fntdata"/><Relationship Id="rId13" Type="http://schemas.openxmlformats.org/officeDocument/2006/relationships/slide" Target="slides/slide7.xml"/><Relationship Id="rId35" Type="http://schemas.openxmlformats.org/officeDocument/2006/relationships/font" Target="fonts/OpenSansLight-bold.fntdata"/><Relationship Id="rId12" Type="http://schemas.openxmlformats.org/officeDocument/2006/relationships/slide" Target="slides/slide6.xml"/><Relationship Id="rId34" Type="http://schemas.openxmlformats.org/officeDocument/2006/relationships/font" Target="fonts/OpenSansLight-regular.fntdata"/><Relationship Id="rId15" Type="http://schemas.openxmlformats.org/officeDocument/2006/relationships/slide" Target="slides/slide9.xml"/><Relationship Id="rId37" Type="http://schemas.openxmlformats.org/officeDocument/2006/relationships/font" Target="fonts/OpenSansLight-boldItalic.fntdata"/><Relationship Id="rId14" Type="http://schemas.openxmlformats.org/officeDocument/2006/relationships/slide" Target="slides/slide8.xml"/><Relationship Id="rId36" Type="http://schemas.openxmlformats.org/officeDocument/2006/relationships/font" Target="fonts/OpenSansLight-italic.fntdata"/><Relationship Id="rId17" Type="http://schemas.openxmlformats.org/officeDocument/2006/relationships/slide" Target="slides/slide11.xml"/><Relationship Id="rId39" Type="http://schemas.openxmlformats.org/officeDocument/2006/relationships/font" Target="fonts/OpenSans-bold.fntdata"/><Relationship Id="rId16" Type="http://schemas.openxmlformats.org/officeDocument/2006/relationships/slide" Target="slides/slide10.xml"/><Relationship Id="rId38" Type="http://schemas.openxmlformats.org/officeDocument/2006/relationships/font" Target="fonts/OpenSans-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92" name="Google Shape;192;p13: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5" name="Google Shape;205;p15: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8: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18" name="Google Shape;218;p18: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9: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93628891ad_0_10: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93628891a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93628891ad_0_15: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93628891a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93628891ad_0_20: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93628891a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49" name="Google Shape;249;p20: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1: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60" name="Google Shape;260;p22: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3: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1" name="Google Shape;151;p6: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9: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70" name="Google Shape;170;p9: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81" name="Google Shape;181;p11: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5"/>
          <p:cNvSpPr txBox="1"/>
          <p:nvPr>
            <p:ph type="ctrTitle"/>
          </p:nvPr>
        </p:nvSpPr>
        <p:spPr>
          <a:xfrm>
            <a:off x="264952" y="1456058"/>
            <a:ext cx="7242600" cy="4014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5"/>
          <p:cNvSpPr txBox="1"/>
          <p:nvPr>
            <p:ph idx="1" type="subTitle"/>
          </p:nvPr>
        </p:nvSpPr>
        <p:spPr>
          <a:xfrm>
            <a:off x="264945" y="5542289"/>
            <a:ext cx="7242600" cy="155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6" name="Shape 36"/>
        <p:cNvGrpSpPr/>
        <p:nvPr/>
      </p:nvGrpSpPr>
      <p:grpSpPr>
        <a:xfrm>
          <a:off x="0" y="0"/>
          <a:ext cx="0" cy="0"/>
          <a:chOff x="0" y="0"/>
          <a:chExt cx="0" cy="0"/>
        </a:xfrm>
      </p:grpSpPr>
      <p:sp>
        <p:nvSpPr>
          <p:cNvPr id="37" name="Google Shape;37;p38"/>
          <p:cNvSpPr txBox="1"/>
          <p:nvPr>
            <p:ph hasCustomPrompt="1" type="title"/>
          </p:nvPr>
        </p:nvSpPr>
        <p:spPr>
          <a:xfrm>
            <a:off x="264945" y="2163089"/>
            <a:ext cx="7242600" cy="38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8" name="Google Shape;38;p38"/>
          <p:cNvSpPr txBox="1"/>
          <p:nvPr>
            <p:ph idx="1" type="body"/>
          </p:nvPr>
        </p:nvSpPr>
        <p:spPr>
          <a:xfrm>
            <a:off x="264945" y="6164351"/>
            <a:ext cx="7242600" cy="25437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4" name="Shape 44"/>
        <p:cNvGrpSpPr/>
        <p:nvPr/>
      </p:nvGrpSpPr>
      <p:grpSpPr>
        <a:xfrm>
          <a:off x="0" y="0"/>
          <a:ext cx="0" cy="0"/>
          <a:chOff x="0" y="0"/>
          <a:chExt cx="0" cy="0"/>
        </a:xfrm>
      </p:grpSpPr>
      <p:sp>
        <p:nvSpPr>
          <p:cNvPr id="45" name="Google Shape;45;p27"/>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6" name="Google Shape;46;p27"/>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419100" lvl="0" marL="457200" algn="l">
              <a:lnSpc>
                <a:spcPct val="115000"/>
              </a:lnSpc>
              <a:spcBef>
                <a:spcPts val="0"/>
              </a:spcBef>
              <a:spcAft>
                <a:spcPts val="0"/>
              </a:spcAft>
              <a:buSzPts val="3000"/>
              <a:buChar char="●"/>
              <a:defRPr sz="3000"/>
            </a:lvl1pPr>
            <a:lvl2pPr indent="-381000" lvl="1" marL="914400" algn="l">
              <a:lnSpc>
                <a:spcPct val="115000"/>
              </a:lnSpc>
              <a:spcBef>
                <a:spcPts val="1600"/>
              </a:spcBef>
              <a:spcAft>
                <a:spcPts val="0"/>
              </a:spcAft>
              <a:buSzPts val="2400"/>
              <a:buChar char="○"/>
              <a:defRPr sz="2400"/>
            </a:lvl2pPr>
            <a:lvl3pPr indent="-342900" lvl="2" marL="1371600" algn="l">
              <a:lnSpc>
                <a:spcPct val="115000"/>
              </a:lnSpc>
              <a:spcBef>
                <a:spcPts val="1600"/>
              </a:spcBef>
              <a:spcAft>
                <a:spcPts val="0"/>
              </a:spcAft>
              <a:buSzPts val="1800"/>
              <a:buChar char="■"/>
              <a:defRPr sz="1800"/>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7" name="Shape 47"/>
        <p:cNvGrpSpPr/>
        <p:nvPr/>
      </p:nvGrpSpPr>
      <p:grpSpPr>
        <a:xfrm>
          <a:off x="0" y="0"/>
          <a:ext cx="0" cy="0"/>
          <a:chOff x="0" y="0"/>
          <a:chExt cx="0" cy="0"/>
        </a:xfrm>
      </p:grpSpPr>
      <p:sp>
        <p:nvSpPr>
          <p:cNvPr id="48" name="Google Shape;48;p40"/>
          <p:cNvSpPr txBox="1"/>
          <p:nvPr>
            <p:ph type="ctrTitle"/>
          </p:nvPr>
        </p:nvSpPr>
        <p:spPr>
          <a:xfrm>
            <a:off x="264952" y="1456058"/>
            <a:ext cx="7242600" cy="4014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9" name="Google Shape;49;p40"/>
          <p:cNvSpPr txBox="1"/>
          <p:nvPr>
            <p:ph idx="1" type="subTitle"/>
          </p:nvPr>
        </p:nvSpPr>
        <p:spPr>
          <a:xfrm>
            <a:off x="264945" y="5542289"/>
            <a:ext cx="7242600" cy="155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0" name="Shape 50"/>
        <p:cNvGrpSpPr/>
        <p:nvPr/>
      </p:nvGrpSpPr>
      <p:grpSpPr>
        <a:xfrm>
          <a:off x="0" y="0"/>
          <a:ext cx="0" cy="0"/>
          <a:chOff x="0" y="0"/>
          <a:chExt cx="0" cy="0"/>
        </a:xfrm>
      </p:grpSpPr>
      <p:sp>
        <p:nvSpPr>
          <p:cNvPr id="51" name="Google Shape;51;p41"/>
          <p:cNvSpPr txBox="1"/>
          <p:nvPr>
            <p:ph type="title"/>
          </p:nvPr>
        </p:nvSpPr>
        <p:spPr>
          <a:xfrm>
            <a:off x="264945" y="4206107"/>
            <a:ext cx="72426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2" name="Shape 52"/>
        <p:cNvGrpSpPr/>
        <p:nvPr/>
      </p:nvGrpSpPr>
      <p:grpSpPr>
        <a:xfrm>
          <a:off x="0" y="0"/>
          <a:ext cx="0" cy="0"/>
          <a:chOff x="0" y="0"/>
          <a:chExt cx="0" cy="0"/>
        </a:xfrm>
      </p:grpSpPr>
      <p:sp>
        <p:nvSpPr>
          <p:cNvPr id="53" name="Google Shape;53;p42"/>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42"/>
          <p:cNvSpPr txBox="1"/>
          <p:nvPr>
            <p:ph idx="1" type="body"/>
          </p:nvPr>
        </p:nvSpPr>
        <p:spPr>
          <a:xfrm>
            <a:off x="264945"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5" name="Google Shape;55;p42"/>
          <p:cNvSpPr txBox="1"/>
          <p:nvPr>
            <p:ph idx="2" type="body"/>
          </p:nvPr>
        </p:nvSpPr>
        <p:spPr>
          <a:xfrm>
            <a:off x="4107540"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43"/>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8" name="Shape 58"/>
        <p:cNvGrpSpPr/>
        <p:nvPr/>
      </p:nvGrpSpPr>
      <p:grpSpPr>
        <a:xfrm>
          <a:off x="0" y="0"/>
          <a:ext cx="0" cy="0"/>
          <a:chOff x="0" y="0"/>
          <a:chExt cx="0" cy="0"/>
        </a:xfrm>
      </p:grpSpPr>
      <p:sp>
        <p:nvSpPr>
          <p:cNvPr id="59" name="Google Shape;59;p44"/>
          <p:cNvSpPr txBox="1"/>
          <p:nvPr>
            <p:ph type="title"/>
          </p:nvPr>
        </p:nvSpPr>
        <p:spPr>
          <a:xfrm>
            <a:off x="264945" y="1086507"/>
            <a:ext cx="2386800" cy="14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0" name="Google Shape;60;p44"/>
          <p:cNvSpPr txBox="1"/>
          <p:nvPr>
            <p:ph idx="1" type="body"/>
          </p:nvPr>
        </p:nvSpPr>
        <p:spPr>
          <a:xfrm>
            <a:off x="264945" y="2717440"/>
            <a:ext cx="2386800" cy="6217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1" name="Shape 61"/>
        <p:cNvGrpSpPr/>
        <p:nvPr/>
      </p:nvGrpSpPr>
      <p:grpSpPr>
        <a:xfrm>
          <a:off x="0" y="0"/>
          <a:ext cx="0" cy="0"/>
          <a:chOff x="0" y="0"/>
          <a:chExt cx="0" cy="0"/>
        </a:xfrm>
      </p:grpSpPr>
      <p:sp>
        <p:nvSpPr>
          <p:cNvPr id="62" name="Google Shape;62;p45"/>
          <p:cNvSpPr txBox="1"/>
          <p:nvPr>
            <p:ph type="title"/>
          </p:nvPr>
        </p:nvSpPr>
        <p:spPr>
          <a:xfrm>
            <a:off x="416713" y="880293"/>
            <a:ext cx="5412600" cy="799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46"/>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6"/>
          <p:cNvSpPr txBox="1"/>
          <p:nvPr>
            <p:ph type="title"/>
          </p:nvPr>
        </p:nvSpPr>
        <p:spPr>
          <a:xfrm>
            <a:off x="225675" y="2411542"/>
            <a:ext cx="3438300" cy="2898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6" name="Google Shape;66;p46"/>
          <p:cNvSpPr txBox="1"/>
          <p:nvPr>
            <p:ph idx="1" type="subTitle"/>
          </p:nvPr>
        </p:nvSpPr>
        <p:spPr>
          <a:xfrm>
            <a:off x="225675" y="5481569"/>
            <a:ext cx="3438300" cy="2415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7" name="Google Shape;67;p46"/>
          <p:cNvSpPr txBox="1"/>
          <p:nvPr>
            <p:ph idx="2" type="body"/>
          </p:nvPr>
        </p:nvSpPr>
        <p:spPr>
          <a:xfrm>
            <a:off x="4198575" y="1415969"/>
            <a:ext cx="3261300" cy="7226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0"/>
          <p:cNvSpPr txBox="1"/>
          <p:nvPr>
            <p:ph type="title"/>
          </p:nvPr>
        </p:nvSpPr>
        <p:spPr>
          <a:xfrm>
            <a:off x="264945" y="4206107"/>
            <a:ext cx="72426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8" name="Shape 68"/>
        <p:cNvGrpSpPr/>
        <p:nvPr/>
      </p:nvGrpSpPr>
      <p:grpSpPr>
        <a:xfrm>
          <a:off x="0" y="0"/>
          <a:ext cx="0" cy="0"/>
          <a:chOff x="0" y="0"/>
          <a:chExt cx="0" cy="0"/>
        </a:xfrm>
      </p:grpSpPr>
      <p:sp>
        <p:nvSpPr>
          <p:cNvPr id="69" name="Google Shape;69;p47"/>
          <p:cNvSpPr txBox="1"/>
          <p:nvPr>
            <p:ph idx="1" type="body"/>
          </p:nvPr>
        </p:nvSpPr>
        <p:spPr>
          <a:xfrm>
            <a:off x="264945" y="8273124"/>
            <a:ext cx="5099100" cy="11832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0" name="Shape 70"/>
        <p:cNvGrpSpPr/>
        <p:nvPr/>
      </p:nvGrpSpPr>
      <p:grpSpPr>
        <a:xfrm>
          <a:off x="0" y="0"/>
          <a:ext cx="0" cy="0"/>
          <a:chOff x="0" y="0"/>
          <a:chExt cx="0" cy="0"/>
        </a:xfrm>
      </p:grpSpPr>
      <p:sp>
        <p:nvSpPr>
          <p:cNvPr id="71" name="Google Shape;71;p48"/>
          <p:cNvSpPr txBox="1"/>
          <p:nvPr>
            <p:ph hasCustomPrompt="1" type="title"/>
          </p:nvPr>
        </p:nvSpPr>
        <p:spPr>
          <a:xfrm>
            <a:off x="264945" y="2163089"/>
            <a:ext cx="7242600" cy="38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2" name="Google Shape;72;p48"/>
          <p:cNvSpPr txBox="1"/>
          <p:nvPr>
            <p:ph idx="1" type="body"/>
          </p:nvPr>
        </p:nvSpPr>
        <p:spPr>
          <a:xfrm>
            <a:off x="264945" y="6164351"/>
            <a:ext cx="7242600" cy="25437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78" name="Shape 78"/>
        <p:cNvGrpSpPr/>
        <p:nvPr/>
      </p:nvGrpSpPr>
      <p:grpSpPr>
        <a:xfrm>
          <a:off x="0" y="0"/>
          <a:ext cx="0" cy="0"/>
          <a:chOff x="0" y="0"/>
          <a:chExt cx="0" cy="0"/>
        </a:xfrm>
      </p:grpSpPr>
      <p:sp>
        <p:nvSpPr>
          <p:cNvPr id="79" name="Google Shape;79;p29"/>
          <p:cNvSpPr txBox="1"/>
          <p:nvPr>
            <p:ph type="title"/>
          </p:nvPr>
        </p:nvSpPr>
        <p:spPr>
          <a:xfrm>
            <a:off x="1540817" y="1689497"/>
            <a:ext cx="4690800" cy="3405000"/>
          </a:xfrm>
          <a:prstGeom prst="rect">
            <a:avLst/>
          </a:prstGeom>
          <a:noFill/>
          <a:ln>
            <a:noFill/>
          </a:ln>
        </p:spPr>
        <p:txBody>
          <a:bodyPr anchorCtr="0" anchor="b"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80" name="Google Shape;80;p29"/>
          <p:cNvSpPr txBox="1"/>
          <p:nvPr>
            <p:ph idx="1" type="body"/>
          </p:nvPr>
        </p:nvSpPr>
        <p:spPr>
          <a:xfrm>
            <a:off x="1540817" y="5186362"/>
            <a:ext cx="4690800" cy="11658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81" name="Google Shape;81;p29"/>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type="tx">
  <p:cSld name="TITLE_AND_BODY">
    <p:spTree>
      <p:nvGrpSpPr>
        <p:cNvPr id="82" name="Shape 82"/>
        <p:cNvGrpSpPr/>
        <p:nvPr/>
      </p:nvGrpSpPr>
      <p:grpSpPr>
        <a:xfrm>
          <a:off x="0" y="0"/>
          <a:ext cx="0" cy="0"/>
          <a:chOff x="0" y="0"/>
          <a:chExt cx="0" cy="0"/>
        </a:xfrm>
      </p:grpSpPr>
      <p:sp>
        <p:nvSpPr>
          <p:cNvPr id="83" name="Google Shape;83;p50"/>
          <p:cNvSpPr/>
          <p:nvPr>
            <p:ph idx="2" type="pic"/>
          </p:nvPr>
        </p:nvSpPr>
        <p:spPr>
          <a:xfrm>
            <a:off x="1691673" y="654843"/>
            <a:ext cx="4383300" cy="6103200"/>
          </a:xfrm>
          <a:prstGeom prst="rect">
            <a:avLst/>
          </a:prstGeom>
          <a:noFill/>
          <a:ln>
            <a:noFill/>
          </a:ln>
        </p:spPr>
      </p:sp>
      <p:sp>
        <p:nvSpPr>
          <p:cNvPr id="84" name="Google Shape;84;p50"/>
          <p:cNvSpPr txBox="1"/>
          <p:nvPr>
            <p:ph type="title"/>
          </p:nvPr>
        </p:nvSpPr>
        <p:spPr>
          <a:xfrm>
            <a:off x="1540817" y="6928247"/>
            <a:ext cx="4690800" cy="1466700"/>
          </a:xfrm>
          <a:prstGeom prst="rect">
            <a:avLst/>
          </a:prstGeom>
          <a:noFill/>
          <a:ln>
            <a:noFill/>
          </a:ln>
        </p:spPr>
        <p:txBody>
          <a:bodyPr anchorCtr="0" anchor="b"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85" name="Google Shape;85;p50"/>
          <p:cNvSpPr txBox="1"/>
          <p:nvPr>
            <p:ph idx="1" type="body"/>
          </p:nvPr>
        </p:nvSpPr>
        <p:spPr>
          <a:xfrm>
            <a:off x="1540817" y="8447484"/>
            <a:ext cx="4690800" cy="11658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86" name="Google Shape;86;p50"/>
          <p:cNvSpPr txBox="1"/>
          <p:nvPr>
            <p:ph idx="12" type="sldNum"/>
          </p:nvPr>
        </p:nvSpPr>
        <p:spPr>
          <a:xfrm>
            <a:off x="3804541" y="9534525"/>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p:spTree>
      <p:nvGrpSpPr>
        <p:cNvPr id="87" name="Shape 87"/>
        <p:cNvGrpSpPr/>
        <p:nvPr/>
      </p:nvGrpSpPr>
      <p:grpSpPr>
        <a:xfrm>
          <a:off x="0" y="0"/>
          <a:ext cx="0" cy="0"/>
          <a:chOff x="0" y="0"/>
          <a:chExt cx="0" cy="0"/>
        </a:xfrm>
      </p:grpSpPr>
      <p:sp>
        <p:nvSpPr>
          <p:cNvPr id="88" name="Google Shape;88;p51"/>
          <p:cNvSpPr txBox="1"/>
          <p:nvPr>
            <p:ph type="title"/>
          </p:nvPr>
        </p:nvSpPr>
        <p:spPr>
          <a:xfrm>
            <a:off x="1540817" y="3326606"/>
            <a:ext cx="4690800" cy="34050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89" name="Google Shape;89;p51"/>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90" name="Shape 90"/>
        <p:cNvGrpSpPr/>
        <p:nvPr/>
      </p:nvGrpSpPr>
      <p:grpSpPr>
        <a:xfrm>
          <a:off x="0" y="0"/>
          <a:ext cx="0" cy="0"/>
          <a:chOff x="0" y="0"/>
          <a:chExt cx="0" cy="0"/>
        </a:xfrm>
      </p:grpSpPr>
      <p:sp>
        <p:nvSpPr>
          <p:cNvPr id="91" name="Google Shape;91;p52"/>
          <p:cNvSpPr/>
          <p:nvPr>
            <p:ph idx="2" type="pic"/>
          </p:nvPr>
        </p:nvSpPr>
        <p:spPr>
          <a:xfrm>
            <a:off x="3982975" y="654843"/>
            <a:ext cx="2391000" cy="8486700"/>
          </a:xfrm>
          <a:prstGeom prst="rect">
            <a:avLst/>
          </a:prstGeom>
          <a:noFill/>
          <a:ln>
            <a:noFill/>
          </a:ln>
        </p:spPr>
      </p:sp>
      <p:sp>
        <p:nvSpPr>
          <p:cNvPr id="92" name="Google Shape;92;p52"/>
          <p:cNvSpPr txBox="1"/>
          <p:nvPr>
            <p:ph type="title"/>
          </p:nvPr>
        </p:nvSpPr>
        <p:spPr>
          <a:xfrm>
            <a:off x="1398501" y="654843"/>
            <a:ext cx="2391000" cy="4112400"/>
          </a:xfrm>
          <a:prstGeom prst="rect">
            <a:avLst/>
          </a:prstGeom>
          <a:noFill/>
          <a:ln>
            <a:noFill/>
          </a:ln>
        </p:spPr>
        <p:txBody>
          <a:bodyPr anchorCtr="0" anchor="b"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3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93" name="Google Shape;93;p52"/>
          <p:cNvSpPr txBox="1"/>
          <p:nvPr>
            <p:ph idx="1" type="body"/>
          </p:nvPr>
        </p:nvSpPr>
        <p:spPr>
          <a:xfrm>
            <a:off x="1398501" y="4911328"/>
            <a:ext cx="2391000" cy="42306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94" name="Google Shape;94;p52"/>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95" name="Shape 95"/>
        <p:cNvGrpSpPr/>
        <p:nvPr/>
      </p:nvGrpSpPr>
      <p:grpSpPr>
        <a:xfrm>
          <a:off x="0" y="0"/>
          <a:ext cx="0" cy="0"/>
          <a:chOff x="0" y="0"/>
          <a:chExt cx="0" cy="0"/>
        </a:xfrm>
      </p:grpSpPr>
      <p:sp>
        <p:nvSpPr>
          <p:cNvPr id="96" name="Google Shape;96;p53"/>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97" name="Google Shape;97;p53"/>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98" name="Shape 98"/>
        <p:cNvGrpSpPr/>
        <p:nvPr/>
      </p:nvGrpSpPr>
      <p:grpSpPr>
        <a:xfrm>
          <a:off x="0" y="0"/>
          <a:ext cx="0" cy="0"/>
          <a:chOff x="0" y="0"/>
          <a:chExt cx="0" cy="0"/>
        </a:xfrm>
      </p:grpSpPr>
      <p:sp>
        <p:nvSpPr>
          <p:cNvPr id="99" name="Google Shape;99;p54"/>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00" name="Google Shape;100;p54"/>
          <p:cNvSpPr txBox="1"/>
          <p:nvPr>
            <p:ph idx="1" type="body"/>
          </p:nvPr>
        </p:nvSpPr>
        <p:spPr>
          <a:xfrm>
            <a:off x="1398501" y="2684859"/>
            <a:ext cx="4975200" cy="6482700"/>
          </a:xfrm>
          <a:prstGeom prst="rect">
            <a:avLst/>
          </a:prstGeom>
          <a:noFill/>
          <a:ln>
            <a:noFill/>
          </a:ln>
        </p:spPr>
        <p:txBody>
          <a:bodyPr anchorCtr="0" anchor="ctr" bIns="34275" lIns="34275" spcFirstLastPara="1" rIns="34275" wrap="square" tIns="34275">
            <a:noAutofit/>
          </a:bodyPr>
          <a:lstStyle>
            <a:lvl1pPr indent="-317500" lvl="0" marL="457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01" name="Google Shape;101;p54"/>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102" name="Shape 102"/>
        <p:cNvGrpSpPr/>
        <p:nvPr/>
      </p:nvGrpSpPr>
      <p:grpSpPr>
        <a:xfrm>
          <a:off x="0" y="0"/>
          <a:ext cx="0" cy="0"/>
          <a:chOff x="0" y="0"/>
          <a:chExt cx="0" cy="0"/>
        </a:xfrm>
      </p:grpSpPr>
      <p:sp>
        <p:nvSpPr>
          <p:cNvPr id="103" name="Google Shape;103;p55"/>
          <p:cNvSpPr/>
          <p:nvPr>
            <p:ph idx="2" type="pic"/>
          </p:nvPr>
        </p:nvSpPr>
        <p:spPr>
          <a:xfrm>
            <a:off x="3982975" y="2684859"/>
            <a:ext cx="2391000" cy="6482700"/>
          </a:xfrm>
          <a:prstGeom prst="rect">
            <a:avLst/>
          </a:prstGeom>
          <a:noFill/>
          <a:ln>
            <a:noFill/>
          </a:ln>
        </p:spPr>
      </p:sp>
      <p:sp>
        <p:nvSpPr>
          <p:cNvPr id="104" name="Google Shape;104;p55"/>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05" name="Google Shape;105;p55"/>
          <p:cNvSpPr txBox="1"/>
          <p:nvPr>
            <p:ph idx="1" type="body"/>
          </p:nvPr>
        </p:nvSpPr>
        <p:spPr>
          <a:xfrm>
            <a:off x="1398501" y="2684859"/>
            <a:ext cx="2391000" cy="6482700"/>
          </a:xfrm>
          <a:prstGeom prst="rect">
            <a:avLst/>
          </a:prstGeom>
          <a:noFill/>
          <a:ln>
            <a:noFill/>
          </a:ln>
        </p:spPr>
        <p:txBody>
          <a:bodyPr anchorCtr="0" anchor="ctr" bIns="34275" lIns="34275" spcFirstLastPara="1" rIns="34275" wrap="square" tIns="34275">
            <a:noAutofit/>
          </a:bodyPr>
          <a:lstStyle>
            <a:lvl1pPr indent="-298450" lvl="0" marL="4572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298450" lvl="1" marL="9144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298450" lvl="2" marL="13716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298450" lvl="3" marL="18288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298450" lvl="4" marL="22860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06" name="Google Shape;106;p55"/>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3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31"/>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107" name="Shape 107"/>
        <p:cNvGrpSpPr/>
        <p:nvPr/>
      </p:nvGrpSpPr>
      <p:grpSpPr>
        <a:xfrm>
          <a:off x="0" y="0"/>
          <a:ext cx="0" cy="0"/>
          <a:chOff x="0" y="0"/>
          <a:chExt cx="0" cy="0"/>
        </a:xfrm>
      </p:grpSpPr>
      <p:sp>
        <p:nvSpPr>
          <p:cNvPr id="108" name="Google Shape;108;p56"/>
          <p:cNvSpPr txBox="1"/>
          <p:nvPr>
            <p:ph idx="1" type="body"/>
          </p:nvPr>
        </p:nvSpPr>
        <p:spPr>
          <a:xfrm>
            <a:off x="1398501" y="1309687"/>
            <a:ext cx="4975200" cy="7438800"/>
          </a:xfrm>
          <a:prstGeom prst="rect">
            <a:avLst/>
          </a:prstGeom>
          <a:noFill/>
          <a:ln>
            <a:noFill/>
          </a:ln>
        </p:spPr>
        <p:txBody>
          <a:bodyPr anchorCtr="0" anchor="ctr" bIns="34275" lIns="34275" spcFirstLastPara="1" rIns="34275" wrap="square" tIns="34275">
            <a:noAutofit/>
          </a:bodyPr>
          <a:lstStyle>
            <a:lvl1pPr indent="-317500" lvl="0" marL="457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09" name="Google Shape;109;p56"/>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110" name="Shape 110"/>
        <p:cNvGrpSpPr/>
        <p:nvPr/>
      </p:nvGrpSpPr>
      <p:grpSpPr>
        <a:xfrm>
          <a:off x="0" y="0"/>
          <a:ext cx="0" cy="0"/>
          <a:chOff x="0" y="0"/>
          <a:chExt cx="0" cy="0"/>
        </a:xfrm>
      </p:grpSpPr>
      <p:sp>
        <p:nvSpPr>
          <p:cNvPr id="111" name="Google Shape;111;p57"/>
          <p:cNvSpPr/>
          <p:nvPr>
            <p:ph idx="2" type="pic"/>
          </p:nvPr>
        </p:nvSpPr>
        <p:spPr>
          <a:xfrm>
            <a:off x="3982975" y="5251847"/>
            <a:ext cx="2391000" cy="3889500"/>
          </a:xfrm>
          <a:prstGeom prst="rect">
            <a:avLst/>
          </a:prstGeom>
          <a:noFill/>
          <a:ln>
            <a:noFill/>
          </a:ln>
        </p:spPr>
      </p:sp>
      <p:sp>
        <p:nvSpPr>
          <p:cNvPr id="112" name="Google Shape;112;p57"/>
          <p:cNvSpPr/>
          <p:nvPr>
            <p:ph idx="3" type="pic"/>
          </p:nvPr>
        </p:nvSpPr>
        <p:spPr>
          <a:xfrm>
            <a:off x="3985763" y="916781"/>
            <a:ext cx="2391000" cy="3889500"/>
          </a:xfrm>
          <a:prstGeom prst="rect">
            <a:avLst/>
          </a:prstGeom>
          <a:noFill/>
          <a:ln>
            <a:noFill/>
          </a:ln>
        </p:spPr>
      </p:sp>
      <p:sp>
        <p:nvSpPr>
          <p:cNvPr id="113" name="Google Shape;113;p57"/>
          <p:cNvSpPr/>
          <p:nvPr>
            <p:ph idx="4" type="pic"/>
          </p:nvPr>
        </p:nvSpPr>
        <p:spPr>
          <a:xfrm>
            <a:off x="1398501" y="916781"/>
            <a:ext cx="2391000" cy="8225100"/>
          </a:xfrm>
          <a:prstGeom prst="rect">
            <a:avLst/>
          </a:prstGeom>
          <a:noFill/>
          <a:ln>
            <a:noFill/>
          </a:ln>
        </p:spPr>
      </p:sp>
      <p:sp>
        <p:nvSpPr>
          <p:cNvPr id="114" name="Google Shape;114;p57"/>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15" name="Shape 115"/>
        <p:cNvGrpSpPr/>
        <p:nvPr/>
      </p:nvGrpSpPr>
      <p:grpSpPr>
        <a:xfrm>
          <a:off x="0" y="0"/>
          <a:ext cx="0" cy="0"/>
          <a:chOff x="0" y="0"/>
          <a:chExt cx="0" cy="0"/>
        </a:xfrm>
      </p:grpSpPr>
      <p:sp>
        <p:nvSpPr>
          <p:cNvPr id="116" name="Google Shape;116;p58"/>
          <p:cNvSpPr txBox="1"/>
          <p:nvPr>
            <p:ph idx="1" type="body"/>
          </p:nvPr>
        </p:nvSpPr>
        <p:spPr>
          <a:xfrm>
            <a:off x="1540817" y="6561534"/>
            <a:ext cx="4690800" cy="4845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2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17" name="Google Shape;117;p58"/>
          <p:cNvSpPr txBox="1"/>
          <p:nvPr>
            <p:ph idx="2" type="body"/>
          </p:nvPr>
        </p:nvSpPr>
        <p:spPr>
          <a:xfrm>
            <a:off x="1540817" y="4400259"/>
            <a:ext cx="4690800" cy="708000"/>
          </a:xfrm>
          <a:prstGeom prst="rect">
            <a:avLst/>
          </a:prstGeom>
          <a:noFill/>
          <a:ln>
            <a:noFill/>
          </a:ln>
        </p:spPr>
        <p:txBody>
          <a:bodyPr anchorCtr="0" anchor="ctr"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20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18" name="Google Shape;118;p58"/>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119" name="Shape 119"/>
        <p:cNvGrpSpPr/>
        <p:nvPr/>
      </p:nvGrpSpPr>
      <p:grpSpPr>
        <a:xfrm>
          <a:off x="0" y="0"/>
          <a:ext cx="0" cy="0"/>
          <a:chOff x="0" y="0"/>
          <a:chExt cx="0" cy="0"/>
        </a:xfrm>
      </p:grpSpPr>
      <p:sp>
        <p:nvSpPr>
          <p:cNvPr id="120" name="Google Shape;120;p59"/>
          <p:cNvSpPr/>
          <p:nvPr>
            <p:ph idx="2" type="pic"/>
          </p:nvPr>
        </p:nvSpPr>
        <p:spPr>
          <a:xfrm>
            <a:off x="971550" y="0"/>
            <a:ext cx="5829300" cy="10058400"/>
          </a:xfrm>
          <a:prstGeom prst="rect">
            <a:avLst/>
          </a:prstGeom>
          <a:noFill/>
          <a:ln>
            <a:noFill/>
          </a:ln>
        </p:spPr>
      </p:sp>
      <p:sp>
        <p:nvSpPr>
          <p:cNvPr id="121" name="Google Shape;121;p59"/>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22" name="Shape 122"/>
        <p:cNvGrpSpPr/>
        <p:nvPr/>
      </p:nvGrpSpPr>
      <p:grpSpPr>
        <a:xfrm>
          <a:off x="0" y="0"/>
          <a:ext cx="0" cy="0"/>
          <a:chOff x="0" y="0"/>
          <a:chExt cx="0" cy="0"/>
        </a:xfrm>
      </p:grpSpPr>
      <p:sp>
        <p:nvSpPr>
          <p:cNvPr id="123" name="Google Shape;123;p60"/>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p:spTree>
      <p:nvGrpSpPr>
        <p:cNvPr id="124" name="Shape 124"/>
        <p:cNvGrpSpPr/>
        <p:nvPr/>
      </p:nvGrpSpPr>
      <p:grpSpPr>
        <a:xfrm>
          <a:off x="0" y="0"/>
          <a:ext cx="0" cy="0"/>
          <a:chOff x="0" y="0"/>
          <a:chExt cx="0" cy="0"/>
        </a:xfrm>
      </p:grpSpPr>
      <p:sp>
        <p:nvSpPr>
          <p:cNvPr id="125" name="Google Shape;125;p61"/>
          <p:cNvSpPr txBox="1"/>
          <p:nvPr>
            <p:ph type="title"/>
          </p:nvPr>
        </p:nvSpPr>
        <p:spPr>
          <a:xfrm>
            <a:off x="264945" y="870271"/>
            <a:ext cx="7242600" cy="1119900"/>
          </a:xfrm>
          <a:prstGeom prst="rect">
            <a:avLst/>
          </a:prstGeom>
          <a:noFill/>
          <a:ln>
            <a:noFill/>
          </a:ln>
        </p:spPr>
        <p:txBody>
          <a:bodyPr anchorCtr="0" anchor="ctr" bIns="34275" lIns="34275" spcFirstLastPara="1" rIns="34275" wrap="square" tIns="34275">
            <a:noAutofit/>
          </a:bodyPr>
          <a:lstStyle>
            <a:lvl1pPr lvl="0" algn="ctr">
              <a:lnSpc>
                <a:spcPct val="100000"/>
              </a:lnSpc>
              <a:spcBef>
                <a:spcPts val="0"/>
              </a:spcBef>
              <a:spcAft>
                <a:spcPts val="0"/>
              </a:spcAft>
              <a:buSzPts val="500"/>
              <a:buNone/>
              <a:defRPr/>
            </a:lvl1pPr>
            <a:lvl2pPr lvl="1" algn="ctr">
              <a:lnSpc>
                <a:spcPct val="100000"/>
              </a:lnSpc>
              <a:spcBef>
                <a:spcPts val="0"/>
              </a:spcBef>
              <a:spcAft>
                <a:spcPts val="0"/>
              </a:spcAft>
              <a:buSzPts val="500"/>
              <a:buNone/>
              <a:defRPr/>
            </a:lvl2pPr>
            <a:lvl3pPr lvl="2" algn="ctr">
              <a:lnSpc>
                <a:spcPct val="100000"/>
              </a:lnSpc>
              <a:spcBef>
                <a:spcPts val="0"/>
              </a:spcBef>
              <a:spcAft>
                <a:spcPts val="0"/>
              </a:spcAft>
              <a:buSzPts val="500"/>
              <a:buNone/>
              <a:defRPr/>
            </a:lvl3pPr>
            <a:lvl4pPr lvl="3" algn="ctr">
              <a:lnSpc>
                <a:spcPct val="100000"/>
              </a:lnSpc>
              <a:spcBef>
                <a:spcPts val="0"/>
              </a:spcBef>
              <a:spcAft>
                <a:spcPts val="0"/>
              </a:spcAft>
              <a:buSzPts val="500"/>
              <a:buNone/>
              <a:defRPr/>
            </a:lvl4pPr>
            <a:lvl5pPr lvl="4" algn="ctr">
              <a:lnSpc>
                <a:spcPct val="100000"/>
              </a:lnSpc>
              <a:spcBef>
                <a:spcPts val="0"/>
              </a:spcBef>
              <a:spcAft>
                <a:spcPts val="0"/>
              </a:spcAft>
              <a:buSzPts val="500"/>
              <a:buNone/>
              <a:defRPr/>
            </a:lvl5pPr>
            <a:lvl6pPr lvl="5" algn="ctr">
              <a:lnSpc>
                <a:spcPct val="100000"/>
              </a:lnSpc>
              <a:spcBef>
                <a:spcPts val="0"/>
              </a:spcBef>
              <a:spcAft>
                <a:spcPts val="0"/>
              </a:spcAft>
              <a:buSzPts val="500"/>
              <a:buNone/>
              <a:defRPr/>
            </a:lvl6pPr>
            <a:lvl7pPr lvl="6" algn="ctr">
              <a:lnSpc>
                <a:spcPct val="100000"/>
              </a:lnSpc>
              <a:spcBef>
                <a:spcPts val="0"/>
              </a:spcBef>
              <a:spcAft>
                <a:spcPts val="0"/>
              </a:spcAft>
              <a:buSzPts val="500"/>
              <a:buNone/>
              <a:defRPr/>
            </a:lvl7pPr>
            <a:lvl8pPr lvl="7" algn="ctr">
              <a:lnSpc>
                <a:spcPct val="100000"/>
              </a:lnSpc>
              <a:spcBef>
                <a:spcPts val="0"/>
              </a:spcBef>
              <a:spcAft>
                <a:spcPts val="0"/>
              </a:spcAft>
              <a:buSzPts val="500"/>
              <a:buNone/>
              <a:defRPr/>
            </a:lvl8pPr>
            <a:lvl9pPr lvl="8" algn="ctr">
              <a:lnSpc>
                <a:spcPct val="100000"/>
              </a:lnSpc>
              <a:spcBef>
                <a:spcPts val="0"/>
              </a:spcBef>
              <a:spcAft>
                <a:spcPts val="0"/>
              </a:spcAft>
              <a:buSzPts val="500"/>
              <a:buNone/>
              <a:defRPr/>
            </a:lvl9pPr>
          </a:lstStyle>
          <a:p/>
        </p:txBody>
      </p:sp>
      <p:sp>
        <p:nvSpPr>
          <p:cNvPr id="126" name="Google Shape;126;p61"/>
          <p:cNvSpPr txBox="1"/>
          <p:nvPr>
            <p:ph idx="1" type="body"/>
          </p:nvPr>
        </p:nvSpPr>
        <p:spPr>
          <a:xfrm>
            <a:off x="264945" y="2253729"/>
            <a:ext cx="7242600" cy="6239700"/>
          </a:xfrm>
          <a:prstGeom prst="rect">
            <a:avLst/>
          </a:prstGeom>
          <a:noFill/>
          <a:ln>
            <a:noFill/>
          </a:ln>
        </p:spPr>
        <p:txBody>
          <a:bodyPr anchorCtr="0" anchor="ctr" bIns="34275" lIns="34275" spcFirstLastPara="1" rIns="34275" wrap="square" tIns="34275">
            <a:noAutofit/>
          </a:bodyPr>
          <a:lstStyle>
            <a:lvl1pPr indent="-317500" lvl="0" marL="457200" algn="l">
              <a:lnSpc>
                <a:spcPct val="100000"/>
              </a:lnSpc>
              <a:spcBef>
                <a:spcPts val="2200"/>
              </a:spcBef>
              <a:spcAft>
                <a:spcPts val="0"/>
              </a:spcAft>
              <a:buSzPts val="1400"/>
              <a:buChar char="•"/>
              <a:defRPr/>
            </a:lvl1pPr>
            <a:lvl2pPr indent="-317500" lvl="1" marL="914400" algn="l">
              <a:lnSpc>
                <a:spcPct val="100000"/>
              </a:lnSpc>
              <a:spcBef>
                <a:spcPts val="2200"/>
              </a:spcBef>
              <a:spcAft>
                <a:spcPts val="0"/>
              </a:spcAft>
              <a:buSzPts val="1400"/>
              <a:buChar char="•"/>
              <a:defRPr/>
            </a:lvl2pPr>
            <a:lvl3pPr indent="-317500" lvl="2" marL="1371600" algn="l">
              <a:lnSpc>
                <a:spcPct val="100000"/>
              </a:lnSpc>
              <a:spcBef>
                <a:spcPts val="2200"/>
              </a:spcBef>
              <a:spcAft>
                <a:spcPts val="0"/>
              </a:spcAft>
              <a:buSzPts val="1400"/>
              <a:buChar char="•"/>
              <a:defRPr/>
            </a:lvl3pPr>
            <a:lvl4pPr indent="-317500" lvl="3" marL="1828800" algn="l">
              <a:lnSpc>
                <a:spcPct val="100000"/>
              </a:lnSpc>
              <a:spcBef>
                <a:spcPts val="2200"/>
              </a:spcBef>
              <a:spcAft>
                <a:spcPts val="0"/>
              </a:spcAft>
              <a:buSzPts val="1400"/>
              <a:buChar char="•"/>
              <a:defRPr/>
            </a:lvl4pPr>
            <a:lvl5pPr indent="-317500" lvl="4" marL="2286000" algn="l">
              <a:lnSpc>
                <a:spcPct val="100000"/>
              </a:lnSpc>
              <a:spcBef>
                <a:spcPts val="2200"/>
              </a:spcBef>
              <a:spcAft>
                <a:spcPts val="0"/>
              </a:spcAft>
              <a:buSzPts val="1400"/>
              <a:buChar char="•"/>
              <a:defRPr/>
            </a:lvl5pPr>
            <a:lvl6pPr indent="-317500" lvl="5" marL="2743200" algn="l">
              <a:lnSpc>
                <a:spcPct val="100000"/>
              </a:lnSpc>
              <a:spcBef>
                <a:spcPts val="2200"/>
              </a:spcBef>
              <a:spcAft>
                <a:spcPts val="0"/>
              </a:spcAft>
              <a:buSzPts val="1400"/>
              <a:buChar char="•"/>
              <a:defRPr/>
            </a:lvl6pPr>
            <a:lvl7pPr indent="-317500" lvl="6" marL="3200400" algn="l">
              <a:lnSpc>
                <a:spcPct val="100000"/>
              </a:lnSpc>
              <a:spcBef>
                <a:spcPts val="2200"/>
              </a:spcBef>
              <a:spcAft>
                <a:spcPts val="0"/>
              </a:spcAft>
              <a:buSzPts val="1400"/>
              <a:buChar char="•"/>
              <a:defRPr/>
            </a:lvl7pPr>
            <a:lvl8pPr indent="-317500" lvl="7" marL="3657600" algn="l">
              <a:lnSpc>
                <a:spcPct val="100000"/>
              </a:lnSpc>
              <a:spcBef>
                <a:spcPts val="2200"/>
              </a:spcBef>
              <a:spcAft>
                <a:spcPts val="0"/>
              </a:spcAft>
              <a:buSzPts val="1400"/>
              <a:buChar char="•"/>
              <a:defRPr/>
            </a:lvl8pPr>
            <a:lvl9pPr indent="-317500" lvl="8" marL="4114800" algn="l">
              <a:lnSpc>
                <a:spcPct val="100000"/>
              </a:lnSpc>
              <a:spcBef>
                <a:spcPts val="220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32"/>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32"/>
          <p:cNvSpPr txBox="1"/>
          <p:nvPr>
            <p:ph idx="1" type="body"/>
          </p:nvPr>
        </p:nvSpPr>
        <p:spPr>
          <a:xfrm>
            <a:off x="264945"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1" name="Google Shape;21;p32"/>
          <p:cNvSpPr txBox="1"/>
          <p:nvPr>
            <p:ph idx="2" type="body"/>
          </p:nvPr>
        </p:nvSpPr>
        <p:spPr>
          <a:xfrm>
            <a:off x="4107540"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33"/>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 name="Shape 24"/>
        <p:cNvGrpSpPr/>
        <p:nvPr/>
      </p:nvGrpSpPr>
      <p:grpSpPr>
        <a:xfrm>
          <a:off x="0" y="0"/>
          <a:ext cx="0" cy="0"/>
          <a:chOff x="0" y="0"/>
          <a:chExt cx="0" cy="0"/>
        </a:xfrm>
      </p:grpSpPr>
      <p:sp>
        <p:nvSpPr>
          <p:cNvPr id="25" name="Google Shape;25;p34"/>
          <p:cNvSpPr txBox="1"/>
          <p:nvPr>
            <p:ph type="title"/>
          </p:nvPr>
        </p:nvSpPr>
        <p:spPr>
          <a:xfrm>
            <a:off x="264945" y="1086507"/>
            <a:ext cx="2386800" cy="14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6" name="Google Shape;26;p34"/>
          <p:cNvSpPr txBox="1"/>
          <p:nvPr>
            <p:ph idx="1" type="body"/>
          </p:nvPr>
        </p:nvSpPr>
        <p:spPr>
          <a:xfrm>
            <a:off x="264945" y="2717440"/>
            <a:ext cx="2386800" cy="6217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7" name="Shape 27"/>
        <p:cNvGrpSpPr/>
        <p:nvPr/>
      </p:nvGrpSpPr>
      <p:grpSpPr>
        <a:xfrm>
          <a:off x="0" y="0"/>
          <a:ext cx="0" cy="0"/>
          <a:chOff x="0" y="0"/>
          <a:chExt cx="0" cy="0"/>
        </a:xfrm>
      </p:grpSpPr>
      <p:sp>
        <p:nvSpPr>
          <p:cNvPr id="28" name="Google Shape;28;p35"/>
          <p:cNvSpPr txBox="1"/>
          <p:nvPr>
            <p:ph type="title"/>
          </p:nvPr>
        </p:nvSpPr>
        <p:spPr>
          <a:xfrm>
            <a:off x="416713" y="880293"/>
            <a:ext cx="5412600" cy="799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9" name="Shape 29"/>
        <p:cNvGrpSpPr/>
        <p:nvPr/>
      </p:nvGrpSpPr>
      <p:grpSpPr>
        <a:xfrm>
          <a:off x="0" y="0"/>
          <a:ext cx="0" cy="0"/>
          <a:chOff x="0" y="0"/>
          <a:chExt cx="0" cy="0"/>
        </a:xfrm>
      </p:grpSpPr>
      <p:sp>
        <p:nvSpPr>
          <p:cNvPr id="30" name="Google Shape;30;p36"/>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6"/>
          <p:cNvSpPr txBox="1"/>
          <p:nvPr>
            <p:ph type="title"/>
          </p:nvPr>
        </p:nvSpPr>
        <p:spPr>
          <a:xfrm>
            <a:off x="225675" y="2411542"/>
            <a:ext cx="3438300" cy="2898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2" name="Google Shape;32;p36"/>
          <p:cNvSpPr txBox="1"/>
          <p:nvPr>
            <p:ph idx="1" type="subTitle"/>
          </p:nvPr>
        </p:nvSpPr>
        <p:spPr>
          <a:xfrm>
            <a:off x="225675" y="5481569"/>
            <a:ext cx="3438300" cy="2415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3" name="Google Shape;33;p36"/>
          <p:cNvSpPr txBox="1"/>
          <p:nvPr>
            <p:ph idx="2" type="body"/>
          </p:nvPr>
        </p:nvSpPr>
        <p:spPr>
          <a:xfrm>
            <a:off x="4198575" y="1415969"/>
            <a:ext cx="3261300" cy="7226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 name="Shape 34"/>
        <p:cNvGrpSpPr/>
        <p:nvPr/>
      </p:nvGrpSpPr>
      <p:grpSpPr>
        <a:xfrm>
          <a:off x="0" y="0"/>
          <a:ext cx="0" cy="0"/>
          <a:chOff x="0" y="0"/>
          <a:chExt cx="0" cy="0"/>
        </a:xfrm>
      </p:grpSpPr>
      <p:sp>
        <p:nvSpPr>
          <p:cNvPr id="35" name="Google Shape;35;p37"/>
          <p:cNvSpPr txBox="1"/>
          <p:nvPr>
            <p:ph idx="1" type="body"/>
          </p:nvPr>
        </p:nvSpPr>
        <p:spPr>
          <a:xfrm>
            <a:off x="264945" y="8273124"/>
            <a:ext cx="5099100" cy="11832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slideLayout" Target="../slideLayouts/slideLayout35.xml"/><Relationship Id="rId12" Type="http://schemas.openxmlformats.org/officeDocument/2006/relationships/slideLayout" Target="../slideLayouts/slideLayout34.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Open Sans"/>
              <a:buNone/>
              <a:defRPr b="0" i="0" sz="2800" u="none" cap="none" strike="noStrike">
                <a:solidFill>
                  <a:schemeClr val="dk1"/>
                </a:solidFill>
                <a:latin typeface="Open Sans"/>
                <a:ea typeface="Open Sans"/>
                <a:cs typeface="Open Sans"/>
                <a:sym typeface="Open Sans"/>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4"/>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24"/>
          <p:cNvSpPr/>
          <p:nvPr/>
        </p:nvSpPr>
        <p:spPr>
          <a:xfrm>
            <a:off x="-11" y="964431"/>
            <a:ext cx="32400" cy="9315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pic>
        <p:nvPicPr>
          <p:cNvPr id="9" name="Google Shape;9;p24"/>
          <p:cNvPicPr preferRelativeResize="0"/>
          <p:nvPr/>
        </p:nvPicPr>
        <p:blipFill rotWithShape="1">
          <a:blip r:embed="rId1">
            <a:alphaModFix/>
          </a:blip>
          <a:srcRect b="0" l="0" r="0" t="0"/>
          <a:stretch/>
        </p:blipFill>
        <p:spPr>
          <a:xfrm>
            <a:off x="6744176" y="8934689"/>
            <a:ext cx="808095" cy="27314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0" name="Shape 40"/>
        <p:cNvGrpSpPr/>
        <p:nvPr/>
      </p:nvGrpSpPr>
      <p:grpSpPr>
        <a:xfrm>
          <a:off x="0" y="0"/>
          <a:ext cx="0" cy="0"/>
          <a:chOff x="0" y="0"/>
          <a:chExt cx="0" cy="0"/>
        </a:xfrm>
      </p:grpSpPr>
      <p:sp>
        <p:nvSpPr>
          <p:cNvPr id="41" name="Google Shape;41;p26"/>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2E3D49"/>
              </a:buClr>
              <a:buSzPts val="4000"/>
              <a:buFont typeface="Open Sans"/>
              <a:buNone/>
              <a:defRPr b="0" i="0" sz="4000" u="none" cap="none" strike="noStrike">
                <a:solidFill>
                  <a:srgbClr val="2E3D49"/>
                </a:solidFill>
                <a:latin typeface="Open Sans"/>
                <a:ea typeface="Open Sans"/>
                <a:cs typeface="Open Sans"/>
                <a:sym typeface="Open Sans"/>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42" name="Google Shape;42;p26"/>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pen Sans Light"/>
              <a:buChar char="●"/>
              <a:defRPr b="0" i="0" sz="1800" u="none" cap="none" strike="noStrike">
                <a:solidFill>
                  <a:schemeClr val="dk2"/>
                </a:solidFill>
                <a:latin typeface="Open Sans Light"/>
                <a:ea typeface="Open Sans Light"/>
                <a:cs typeface="Open Sans Light"/>
                <a:sym typeface="Open Sans Light"/>
              </a:defRPr>
            </a:lvl1pPr>
            <a:lvl2pPr indent="-317500" lvl="1" marL="9144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2pPr>
            <a:lvl3pPr indent="-317500" lvl="2" marL="13716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3pPr>
            <a:lvl4pPr indent="-317500" lvl="3" marL="18288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4pPr>
            <a:lvl5pPr indent="-317500" lvl="4" marL="22860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5pPr>
            <a:lvl6pPr indent="-317500" lvl="5" marL="27432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6pPr>
            <a:lvl7pPr indent="-317500" lvl="6" marL="32004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7pPr>
            <a:lvl8pPr indent="-317500" lvl="7" marL="36576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8pPr>
            <a:lvl9pPr indent="-317500" lvl="8" marL="4114800" marR="0" rtl="0" algn="l">
              <a:lnSpc>
                <a:spcPct val="115000"/>
              </a:lnSpc>
              <a:spcBef>
                <a:spcPts val="1600"/>
              </a:spcBef>
              <a:spcAft>
                <a:spcPts val="160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9pPr>
          </a:lstStyle>
          <a:p/>
        </p:txBody>
      </p:sp>
      <p:sp>
        <p:nvSpPr>
          <p:cNvPr id="43" name="Google Shape;43;p26"/>
          <p:cNvSpPr/>
          <p:nvPr/>
        </p:nvSpPr>
        <p:spPr>
          <a:xfrm>
            <a:off x="-11" y="964431"/>
            <a:ext cx="32400" cy="9315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4" name="Shape 74"/>
        <p:cNvGrpSpPr/>
        <p:nvPr/>
      </p:nvGrpSpPr>
      <p:grpSpPr>
        <a:xfrm>
          <a:off x="0" y="0"/>
          <a:ext cx="0" cy="0"/>
          <a:chOff x="0" y="0"/>
          <a:chExt cx="0" cy="0"/>
        </a:xfrm>
      </p:grpSpPr>
      <p:sp>
        <p:nvSpPr>
          <p:cNvPr id="75" name="Google Shape;75;p28"/>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76" name="Google Shape;76;p28"/>
          <p:cNvSpPr txBox="1"/>
          <p:nvPr>
            <p:ph idx="1" type="body"/>
          </p:nvPr>
        </p:nvSpPr>
        <p:spPr>
          <a:xfrm>
            <a:off x="1398501" y="2684859"/>
            <a:ext cx="4975200" cy="64827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77" name="Google Shape;77;p28"/>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30" name="Shape 130"/>
        <p:cNvGrpSpPr/>
        <p:nvPr/>
      </p:nvGrpSpPr>
      <p:grpSpPr>
        <a:xfrm>
          <a:off x="0" y="0"/>
          <a:ext cx="0" cy="0"/>
          <a:chOff x="0" y="0"/>
          <a:chExt cx="0" cy="0"/>
        </a:xfrm>
      </p:grpSpPr>
      <p:sp>
        <p:nvSpPr>
          <p:cNvPr id="131" name="Google Shape;131;p1"/>
          <p:cNvSpPr/>
          <p:nvPr/>
        </p:nvSpPr>
        <p:spPr>
          <a:xfrm rot="-5400000">
            <a:off x="4270075" y="6556200"/>
            <a:ext cx="3502200" cy="3502200"/>
          </a:xfrm>
          <a:prstGeom prst="rtTriangl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2" name="Google Shape;132;p1"/>
          <p:cNvPicPr preferRelativeResize="0"/>
          <p:nvPr/>
        </p:nvPicPr>
        <p:blipFill rotWithShape="1">
          <a:blip r:embed="rId3">
            <a:alphaModFix/>
          </a:blip>
          <a:srcRect b="0" l="0" r="0" t="0"/>
          <a:stretch/>
        </p:blipFill>
        <p:spPr>
          <a:xfrm>
            <a:off x="6296025" y="8600600"/>
            <a:ext cx="1052250" cy="1052250"/>
          </a:xfrm>
          <a:prstGeom prst="rect">
            <a:avLst/>
          </a:prstGeom>
          <a:noFill/>
          <a:ln>
            <a:noFill/>
          </a:ln>
        </p:spPr>
      </p:pic>
      <p:sp>
        <p:nvSpPr>
          <p:cNvPr id="133" name="Google Shape;133;p1"/>
          <p:cNvSpPr txBox="1"/>
          <p:nvPr>
            <p:ph idx="4294967295" type="title"/>
          </p:nvPr>
        </p:nvSpPr>
        <p:spPr>
          <a:xfrm>
            <a:off x="264895" y="966296"/>
            <a:ext cx="7242600" cy="1119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lang="en" sz="4000">
                <a:solidFill>
                  <a:srgbClr val="FFFFFF"/>
                </a:solidFill>
              </a:rPr>
              <a:t>Data Governance @ SneakerPark</a:t>
            </a:r>
            <a:endParaRPr sz="4000">
              <a:solidFill>
                <a:srgbClr val="FFFFFF"/>
              </a:solidFill>
            </a:endParaRPr>
          </a:p>
          <a:p>
            <a:pPr indent="0" lvl="0" marL="0" rtl="0" algn="l">
              <a:lnSpc>
                <a:spcPct val="100000"/>
              </a:lnSpc>
              <a:spcBef>
                <a:spcPts val="0"/>
              </a:spcBef>
              <a:spcAft>
                <a:spcPts val="0"/>
              </a:spcAft>
              <a:buSzPts val="2800"/>
              <a:buNone/>
            </a:pPr>
            <a:r>
              <a:t/>
            </a:r>
            <a:endParaRPr/>
          </a:p>
        </p:txBody>
      </p:sp>
      <p:pic>
        <p:nvPicPr>
          <p:cNvPr id="134" name="Google Shape;134;p1"/>
          <p:cNvPicPr preferRelativeResize="0"/>
          <p:nvPr/>
        </p:nvPicPr>
        <p:blipFill rotWithShape="1">
          <a:blip r:embed="rId4">
            <a:alphaModFix/>
          </a:blip>
          <a:srcRect b="1820" l="0" r="0" t="-1820"/>
          <a:stretch/>
        </p:blipFill>
        <p:spPr>
          <a:xfrm>
            <a:off x="1617725" y="3728150"/>
            <a:ext cx="4506849" cy="2591575"/>
          </a:xfrm>
          <a:prstGeom prst="rect">
            <a:avLst/>
          </a:prstGeom>
          <a:noFill/>
          <a:ln>
            <a:noFill/>
          </a:ln>
        </p:spPr>
      </p:pic>
      <p:sp>
        <p:nvSpPr>
          <p:cNvPr id="135" name="Google Shape;135;p1"/>
          <p:cNvSpPr txBox="1"/>
          <p:nvPr/>
        </p:nvSpPr>
        <p:spPr>
          <a:xfrm>
            <a:off x="264900" y="9001125"/>
            <a:ext cx="4324200" cy="78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1" lang="en" sz="1400" u="none" cap="none" strike="noStrike">
                <a:solidFill>
                  <a:srgbClr val="EEEEEE"/>
                </a:solidFill>
                <a:latin typeface="Open Sans"/>
                <a:ea typeface="Open Sans"/>
                <a:cs typeface="Open Sans"/>
                <a:sym typeface="Open Sans"/>
              </a:rPr>
              <a:t>Prepared by: Daniel Freitas</a:t>
            </a:r>
            <a:endParaRPr b="0" i="1" sz="1400" u="none" cap="none" strike="noStrike">
              <a:solidFill>
                <a:srgbClr val="EEEEEE"/>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rgbClr val="EEEEEE"/>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rPr b="0" i="1" lang="en" sz="1400" u="none" cap="none" strike="noStrike">
                <a:solidFill>
                  <a:srgbClr val="EEEEEE"/>
                </a:solidFill>
                <a:latin typeface="Open Sans"/>
                <a:ea typeface="Open Sans"/>
                <a:cs typeface="Open Sans"/>
                <a:sym typeface="Open Sans"/>
              </a:rPr>
              <a:t>Submitted on: 11/19/2022</a:t>
            </a:r>
            <a:endParaRPr b="0" i="1" sz="1400" u="none" cap="none" strike="noStrike">
              <a:solidFill>
                <a:srgbClr val="EEEEEE"/>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2"/>
          <p:cNvSpPr txBox="1"/>
          <p:nvPr/>
        </p:nvSpPr>
        <p:spPr>
          <a:xfrm>
            <a:off x="504500" y="425675"/>
            <a:ext cx="6810600" cy="3000000"/>
          </a:xfrm>
          <a:prstGeom prst="rect">
            <a:avLst/>
          </a:prstGeom>
          <a:noFill/>
          <a:ln>
            <a:noFill/>
          </a:ln>
        </p:spPr>
        <p:txBody>
          <a:bodyPr anchorCtr="0" anchor="t" bIns="91425" lIns="91425" spcFirstLastPara="1" rIns="91425" wrap="square" tIns="91425">
            <a:noAutofit/>
          </a:bodyPr>
          <a:lstStyle/>
          <a:p>
            <a:pPr indent="0" lvl="0" marL="0" marR="0" rtl="0" algn="just">
              <a:lnSpc>
                <a:spcPct val="170000"/>
              </a:lnSpc>
              <a:spcBef>
                <a:spcPts val="0"/>
              </a:spcBef>
              <a:spcAft>
                <a:spcPts val="0"/>
              </a:spcAft>
              <a:buClr>
                <a:srgbClr val="000000"/>
              </a:buClr>
              <a:buSzPts val="1600"/>
              <a:buFont typeface="Arial"/>
              <a:buNone/>
            </a:pPr>
            <a:r>
              <a:rPr b="0" i="0" lang="en" sz="1600" u="none" cap="none" strike="noStrike">
                <a:solidFill>
                  <a:srgbClr val="525C65"/>
                </a:solidFill>
                <a:highlight>
                  <a:srgbClr val="FFFFFF"/>
                </a:highlight>
                <a:latin typeface="Open Sans"/>
                <a:ea typeface="Open Sans"/>
                <a:cs typeface="Open Sans"/>
                <a:sym typeface="Open Sans"/>
              </a:rPr>
              <a:t>Profile the data to identify at least </a:t>
            </a:r>
            <a:r>
              <a:rPr b="1" i="0" lang="en" sz="1600" u="none" cap="none" strike="noStrike">
                <a:solidFill>
                  <a:srgbClr val="525C65"/>
                </a:solidFill>
                <a:highlight>
                  <a:srgbClr val="FFFFFF"/>
                </a:highlight>
                <a:latin typeface="Open Sans"/>
                <a:ea typeface="Open Sans"/>
                <a:cs typeface="Open Sans"/>
                <a:sym typeface="Open Sans"/>
              </a:rPr>
              <a:t>3 data quality issues</a:t>
            </a:r>
            <a:r>
              <a:rPr b="0" i="0" lang="en" sz="1600" u="none" cap="none" strike="noStrike">
                <a:solidFill>
                  <a:srgbClr val="525C65"/>
                </a:solidFill>
                <a:highlight>
                  <a:srgbClr val="FFFFFF"/>
                </a:highlight>
                <a:latin typeface="Open Sans"/>
                <a:ea typeface="Open Sans"/>
                <a:cs typeface="Open Sans"/>
                <a:sym typeface="Open Sans"/>
              </a:rPr>
              <a:t> you see in the data. Also provide </a:t>
            </a:r>
            <a:r>
              <a:rPr b="1" i="0" lang="en" sz="1600" u="none" cap="none" strike="noStrike">
                <a:solidFill>
                  <a:srgbClr val="525C65"/>
                </a:solidFill>
                <a:highlight>
                  <a:srgbClr val="FFFFFF"/>
                </a:highlight>
                <a:latin typeface="Open Sans"/>
                <a:ea typeface="Open Sans"/>
                <a:cs typeface="Open Sans"/>
                <a:sym typeface="Open Sans"/>
              </a:rPr>
              <a:t>at least 1 data quality issue that you haven’t yet seen</a:t>
            </a:r>
            <a:r>
              <a:rPr b="0" i="0" lang="en" sz="1600" u="none" cap="none" strike="noStrike">
                <a:solidFill>
                  <a:srgbClr val="525C65"/>
                </a:solidFill>
                <a:highlight>
                  <a:srgbClr val="FFFFFF"/>
                </a:highlight>
                <a:latin typeface="Open Sans"/>
                <a:ea typeface="Open Sans"/>
                <a:cs typeface="Open Sans"/>
                <a:sym typeface="Open Sans"/>
              </a:rPr>
              <a:t> in the data, but can foresee occurring in the future. Based on the issues you’ve identified, come up with the data quality rule for each data quality issue, including for the one that you foresee.</a:t>
            </a:r>
            <a:endParaRPr b="0" i="0" sz="1600" u="none" cap="none" strike="noStrike">
              <a:solidFill>
                <a:srgbClr val="525C65"/>
              </a:solidFill>
              <a:highlight>
                <a:srgbClr val="FFFFFF"/>
              </a:highlight>
              <a:latin typeface="Open Sans"/>
              <a:ea typeface="Open Sans"/>
              <a:cs typeface="Open Sans"/>
              <a:sym typeface="Open Sans"/>
            </a:endParaRPr>
          </a:p>
          <a:p>
            <a:pPr indent="0" lvl="0" marL="0" marR="0" rtl="0" algn="just">
              <a:lnSpc>
                <a:spcPct val="170000"/>
              </a:lnSpc>
              <a:spcBef>
                <a:spcPts val="1100"/>
              </a:spcBef>
              <a:spcAft>
                <a:spcPts val="0"/>
              </a:spcAft>
              <a:buClr>
                <a:srgbClr val="000000"/>
              </a:buClr>
              <a:buSzPts val="1600"/>
              <a:buFont typeface="Arial"/>
              <a:buNone/>
            </a:pPr>
            <a:r>
              <a:t/>
            </a:r>
            <a:endParaRPr b="0" i="0" sz="1600" u="none" cap="none" strike="noStrike">
              <a:solidFill>
                <a:srgbClr val="525C65"/>
              </a:solidFill>
              <a:highlight>
                <a:srgbClr val="FFFFFF"/>
              </a:highlight>
              <a:latin typeface="Open Sans"/>
              <a:ea typeface="Open Sans"/>
              <a:cs typeface="Open Sans"/>
              <a:sym typeface="Open Sans"/>
            </a:endParaRPr>
          </a:p>
          <a:p>
            <a:pPr indent="0" lvl="0" marL="0" marR="0" rtl="0" algn="just">
              <a:lnSpc>
                <a:spcPct val="170000"/>
              </a:lnSpc>
              <a:spcBef>
                <a:spcPts val="1100"/>
              </a:spcBef>
              <a:spcAft>
                <a:spcPts val="0"/>
              </a:spcAft>
              <a:buClr>
                <a:srgbClr val="000000"/>
              </a:buClr>
              <a:buSzPts val="1600"/>
              <a:buFont typeface="Arial"/>
              <a:buNone/>
            </a:pPr>
            <a:r>
              <a:rPr b="0" i="0" lang="en" sz="1600" u="none" cap="none" strike="noStrike">
                <a:solidFill>
                  <a:srgbClr val="525C65"/>
                </a:solidFill>
                <a:highlight>
                  <a:srgbClr val="FFFFFF"/>
                </a:highlight>
                <a:latin typeface="Open Sans"/>
                <a:ea typeface="Open Sans"/>
                <a:cs typeface="Open Sans"/>
                <a:sym typeface="Open Sans"/>
              </a:rPr>
              <a:t>Make sure you fill out </a:t>
            </a:r>
            <a:r>
              <a:rPr b="1" i="0" lang="en" sz="1600" u="none" cap="none" strike="noStrike">
                <a:solidFill>
                  <a:srgbClr val="525C65"/>
                </a:solidFill>
                <a:highlight>
                  <a:srgbClr val="FFFFFF"/>
                </a:highlight>
                <a:latin typeface="Open Sans"/>
                <a:ea typeface="Open Sans"/>
                <a:cs typeface="Open Sans"/>
                <a:sym typeface="Open Sans"/>
              </a:rPr>
              <a:t>all</a:t>
            </a:r>
            <a:r>
              <a:rPr b="0" i="0" lang="en" sz="1600" u="none" cap="none" strike="noStrike">
                <a:solidFill>
                  <a:srgbClr val="525C65"/>
                </a:solidFill>
                <a:highlight>
                  <a:srgbClr val="FFFFFF"/>
                </a:highlight>
                <a:latin typeface="Open Sans"/>
                <a:ea typeface="Open Sans"/>
                <a:cs typeface="Open Sans"/>
                <a:sym typeface="Open Sans"/>
              </a:rPr>
              <a:t> columns in the "Data Quality Issues" tab with your answers in the provided Sheets template.</a:t>
            </a:r>
            <a:endParaRPr b="0" i="0" sz="1600" u="none" cap="none" strike="noStrike">
              <a:solidFill>
                <a:srgbClr val="525C65"/>
              </a:solidFill>
              <a:highlight>
                <a:srgbClr val="FFFFFF"/>
              </a:highlight>
              <a:latin typeface="Open Sans"/>
              <a:ea typeface="Open Sans"/>
              <a:cs typeface="Open Sans"/>
              <a:sym typeface="Open Sans"/>
            </a:endParaRPr>
          </a:p>
          <a:p>
            <a:pPr indent="0" lvl="0" marL="0" marR="241300" rtl="0" algn="just">
              <a:lnSpc>
                <a:spcPct val="170000"/>
              </a:lnSpc>
              <a:spcBef>
                <a:spcPts val="3800"/>
              </a:spcBef>
              <a:spcAft>
                <a:spcPts val="0"/>
              </a:spcAft>
              <a:buClr>
                <a:schemeClr val="dk1"/>
              </a:buClr>
              <a:buSzPts val="1100"/>
              <a:buFont typeface="Arial"/>
              <a:buNone/>
            </a:pPr>
            <a:r>
              <a:t/>
            </a:r>
            <a:endParaRPr sz="1600">
              <a:solidFill>
                <a:srgbClr val="525C65"/>
              </a:solidFill>
              <a:highlight>
                <a:srgbClr val="FFFFFF"/>
              </a:highlight>
              <a:latin typeface="Open Sans"/>
              <a:ea typeface="Open Sans"/>
              <a:cs typeface="Open Sans"/>
              <a:sym typeface="Open Sans"/>
            </a:endParaRPr>
          </a:p>
          <a:p>
            <a:pPr indent="0" lvl="0" marL="0" marR="241300" rtl="0" algn="just">
              <a:lnSpc>
                <a:spcPct val="170000"/>
              </a:lnSpc>
              <a:spcBef>
                <a:spcPts val="3800"/>
              </a:spcBef>
              <a:spcAft>
                <a:spcPts val="0"/>
              </a:spcAft>
              <a:buClr>
                <a:schemeClr val="dk1"/>
              </a:buClr>
              <a:buSzPts val="1100"/>
              <a:buFont typeface="Arial"/>
              <a:buNone/>
            </a:pPr>
            <a:r>
              <a:rPr i="1" lang="en" sz="1600">
                <a:solidFill>
                  <a:srgbClr val="525C65"/>
                </a:solidFill>
                <a:highlight>
                  <a:schemeClr val="lt1"/>
                </a:highlight>
                <a:latin typeface="Open Sans"/>
                <a:ea typeface="Open Sans"/>
                <a:cs typeface="Open Sans"/>
                <a:sym typeface="Open Sans"/>
              </a:rPr>
              <a:t>Student’s note: </a:t>
            </a:r>
            <a:r>
              <a:rPr i="1" lang="en" sz="1600">
                <a:solidFill>
                  <a:srgbClr val="525C65"/>
                </a:solidFill>
                <a:highlight>
                  <a:schemeClr val="lt1"/>
                </a:highlight>
                <a:latin typeface="Open Sans"/>
                <a:ea typeface="Open Sans"/>
                <a:cs typeface="Open Sans"/>
                <a:sym typeface="Open Sans"/>
              </a:rPr>
              <a:t>The Solution sheet is in the zip file provided in the submission.</a:t>
            </a:r>
            <a:endParaRPr i="1" sz="1600">
              <a:solidFill>
                <a:srgbClr val="525C65"/>
              </a:solidFill>
              <a:highlight>
                <a:schemeClr val="lt1"/>
              </a:highlight>
              <a:latin typeface="Open Sans"/>
              <a:ea typeface="Open Sans"/>
              <a:cs typeface="Open Sans"/>
              <a:sym typeface="Open Sans"/>
            </a:endParaRPr>
          </a:p>
          <a:p>
            <a:pPr indent="0" lvl="0" marL="0" marR="0" rtl="0" algn="just">
              <a:lnSpc>
                <a:spcPct val="170000"/>
              </a:lnSpc>
              <a:spcBef>
                <a:spcPts val="1100"/>
              </a:spcBef>
              <a:spcAft>
                <a:spcPts val="1100"/>
              </a:spcAft>
              <a:buClr>
                <a:srgbClr val="000000"/>
              </a:buClr>
              <a:buSzPts val="1600"/>
              <a:buFont typeface="Arial"/>
              <a:buNone/>
            </a:pPr>
            <a:r>
              <a:t/>
            </a:r>
            <a:endParaRPr sz="160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93" name="Shape 193"/>
        <p:cNvGrpSpPr/>
        <p:nvPr/>
      </p:nvGrpSpPr>
      <p:grpSpPr>
        <a:xfrm>
          <a:off x="0" y="0"/>
          <a:ext cx="0" cy="0"/>
          <a:chOff x="0" y="0"/>
          <a:chExt cx="0" cy="0"/>
        </a:xfrm>
      </p:grpSpPr>
      <p:sp>
        <p:nvSpPr>
          <p:cNvPr id="194" name="Google Shape;194;p13"/>
          <p:cNvSpPr/>
          <p:nvPr/>
        </p:nvSpPr>
        <p:spPr>
          <a:xfrm>
            <a:off x="1422750" y="4013075"/>
            <a:ext cx="49269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4</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Data Quality</a:t>
            </a:r>
            <a:endParaRPr b="0"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Part 2: Monitoring</a:t>
            </a:r>
            <a:endParaRPr b="0" i="0" sz="3000" u="none" cap="none" strike="noStrike">
              <a:solidFill>
                <a:srgbClr val="FFFFFF"/>
              </a:solidFill>
              <a:latin typeface="Open Sans"/>
              <a:ea typeface="Open Sans"/>
              <a:cs typeface="Open Sans"/>
              <a:sym typeface="Open Sans"/>
            </a:endParaRPr>
          </a:p>
        </p:txBody>
      </p:sp>
      <p:sp>
        <p:nvSpPr>
          <p:cNvPr id="195" name="Google Shape;195;p13"/>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4"/>
          <p:cNvSpPr txBox="1"/>
          <p:nvPr>
            <p:ph idx="1" type="body"/>
          </p:nvPr>
        </p:nvSpPr>
        <p:spPr>
          <a:xfrm>
            <a:off x="369675" y="695675"/>
            <a:ext cx="6914100" cy="1371300"/>
          </a:xfrm>
          <a:prstGeom prst="rect">
            <a:avLst/>
          </a:prstGeom>
          <a:noFill/>
          <a:ln>
            <a:noFill/>
          </a:ln>
        </p:spPr>
        <p:txBody>
          <a:bodyPr anchorCtr="0" anchor="t" bIns="91425" lIns="91425" spcFirstLastPara="1" rIns="91425" wrap="square" tIns="91425">
            <a:noAutofit/>
          </a:bodyPr>
          <a:lstStyle/>
          <a:p>
            <a:pPr indent="0" lvl="0" marL="0" rtl="0" algn="l">
              <a:lnSpc>
                <a:spcPct val="170000"/>
              </a:lnSpc>
              <a:spcBef>
                <a:spcPts val="0"/>
              </a:spcBef>
              <a:spcAft>
                <a:spcPts val="0"/>
              </a:spcAft>
              <a:buClr>
                <a:schemeClr val="dk1"/>
              </a:buClr>
              <a:buSzPts val="1100"/>
              <a:buFont typeface="Arial"/>
              <a:buNone/>
            </a:pPr>
            <a:r>
              <a:rPr lang="en" sz="1600">
                <a:solidFill>
                  <a:srgbClr val="525C65"/>
                </a:solidFill>
                <a:highlight>
                  <a:srgbClr val="FFFFFF"/>
                </a:highlight>
                <a:latin typeface="Open Sans"/>
                <a:ea typeface="Open Sans"/>
                <a:cs typeface="Open Sans"/>
                <a:sym typeface="Open Sans"/>
              </a:rPr>
              <a:t>Using the metrics you've created in the last step, please create a mock-up of a data quality </a:t>
            </a:r>
            <a:r>
              <a:rPr b="1" lang="en" sz="1600">
                <a:solidFill>
                  <a:srgbClr val="525C65"/>
                </a:solidFill>
                <a:highlight>
                  <a:srgbClr val="FFFFFF"/>
                </a:highlight>
                <a:latin typeface="Open Sans"/>
                <a:ea typeface="Open Sans"/>
                <a:cs typeface="Open Sans"/>
                <a:sym typeface="Open Sans"/>
              </a:rPr>
              <a:t>monitoring dashboard</a:t>
            </a:r>
            <a:r>
              <a:rPr lang="en" sz="1600">
                <a:solidFill>
                  <a:srgbClr val="525C65"/>
                </a:solidFill>
                <a:highlight>
                  <a:srgbClr val="FFFFFF"/>
                </a:highlight>
                <a:latin typeface="Open Sans"/>
                <a:ea typeface="Open Sans"/>
                <a:cs typeface="Open Sans"/>
                <a:sym typeface="Open Sans"/>
              </a:rPr>
              <a:t> that will be used to monitor the data to ensure compliance with your data quality rules.</a:t>
            </a:r>
            <a:endParaRPr sz="16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SzPts val="3000"/>
              <a:buNone/>
            </a:pPr>
            <a:r>
              <a:rPr lang="en" sz="1600">
                <a:solidFill>
                  <a:srgbClr val="525C65"/>
                </a:solidFill>
                <a:highlight>
                  <a:srgbClr val="FFFFFF"/>
                </a:highlight>
                <a:latin typeface="Open Sans"/>
                <a:ea typeface="Open Sans"/>
                <a:cs typeface="Open Sans"/>
                <a:sym typeface="Open Sans"/>
              </a:rPr>
              <a:t>Please </a:t>
            </a:r>
            <a:r>
              <a:rPr b="1" lang="en" sz="1600">
                <a:solidFill>
                  <a:srgbClr val="525C65"/>
                </a:solidFill>
                <a:highlight>
                  <a:srgbClr val="FFFFFF"/>
                </a:highlight>
                <a:latin typeface="Open Sans"/>
                <a:ea typeface="Open Sans"/>
                <a:cs typeface="Open Sans"/>
                <a:sym typeface="Open Sans"/>
              </a:rPr>
              <a:t>make sure to label your metrics clearly</a:t>
            </a:r>
            <a:r>
              <a:rPr lang="en" sz="1600">
                <a:solidFill>
                  <a:srgbClr val="525C65"/>
                </a:solidFill>
                <a:highlight>
                  <a:srgbClr val="FFFFFF"/>
                </a:highlight>
                <a:latin typeface="Open Sans"/>
                <a:ea typeface="Open Sans"/>
                <a:cs typeface="Open Sans"/>
                <a:sym typeface="Open Sans"/>
              </a:rPr>
              <a:t> on your mock-up.</a:t>
            </a:r>
            <a:endParaRPr sz="16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SzPts val="3000"/>
              <a:buNone/>
            </a:pPr>
            <a:r>
              <a:t/>
            </a:r>
            <a:endParaRPr sz="16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SzPts val="3000"/>
              <a:buNone/>
            </a:pPr>
            <a:r>
              <a:t/>
            </a:r>
            <a:endParaRPr sz="1600">
              <a:solidFill>
                <a:srgbClr val="525C65"/>
              </a:solidFill>
              <a:highlight>
                <a:schemeClr val="lt1"/>
              </a:highlight>
              <a:latin typeface="Open Sans"/>
              <a:ea typeface="Open Sans"/>
              <a:cs typeface="Open Sans"/>
              <a:sym typeface="Open Sans"/>
            </a:endParaRPr>
          </a:p>
          <a:p>
            <a:pPr indent="0" lvl="0" marL="0" rtl="0" algn="l">
              <a:lnSpc>
                <a:spcPct val="170000"/>
              </a:lnSpc>
              <a:spcBef>
                <a:spcPts val="1100"/>
              </a:spcBef>
              <a:spcAft>
                <a:spcPts val="1100"/>
              </a:spcAft>
              <a:buSzPts val="3000"/>
              <a:buNone/>
            </a:pPr>
            <a:r>
              <a:t/>
            </a:r>
            <a:endParaRPr sz="1600">
              <a:solidFill>
                <a:srgbClr val="525C65"/>
              </a:solidFill>
              <a:highlight>
                <a:srgbClr val="FFFFFF"/>
              </a:highlight>
              <a:latin typeface="Open Sans"/>
              <a:ea typeface="Open Sans"/>
              <a:cs typeface="Open Sans"/>
              <a:sym typeface="Open Sans"/>
            </a:endParaRPr>
          </a:p>
        </p:txBody>
      </p:sp>
      <p:sp>
        <p:nvSpPr>
          <p:cNvPr id="201" name="Google Shape;201;p14"/>
          <p:cNvSpPr txBox="1"/>
          <p:nvPr/>
        </p:nvSpPr>
        <p:spPr>
          <a:xfrm>
            <a:off x="1741275" y="9140600"/>
            <a:ext cx="4170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525C65"/>
                </a:solidFill>
                <a:latin typeface="Open Sans Light"/>
                <a:ea typeface="Open Sans Light"/>
                <a:cs typeface="Open Sans Light"/>
                <a:sym typeface="Open Sans Light"/>
              </a:rPr>
              <a:t>Monitoring Dashboard - Data Quality Metrics</a:t>
            </a:r>
            <a:endParaRPr sz="1100">
              <a:solidFill>
                <a:srgbClr val="525C65"/>
              </a:solidFill>
              <a:latin typeface="Open Sans Light"/>
              <a:ea typeface="Open Sans Light"/>
              <a:cs typeface="Open Sans Light"/>
              <a:sym typeface="Open Sans Light"/>
            </a:endParaRPr>
          </a:p>
        </p:txBody>
      </p:sp>
      <p:pic>
        <p:nvPicPr>
          <p:cNvPr id="202" name="Google Shape;202;p14"/>
          <p:cNvPicPr preferRelativeResize="0"/>
          <p:nvPr/>
        </p:nvPicPr>
        <p:blipFill>
          <a:blip r:embed="rId3">
            <a:alphaModFix/>
          </a:blip>
          <a:stretch>
            <a:fillRect/>
          </a:stretch>
        </p:blipFill>
        <p:spPr>
          <a:xfrm>
            <a:off x="651025" y="2512975"/>
            <a:ext cx="6351379" cy="6499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06" name="Shape 206"/>
        <p:cNvGrpSpPr/>
        <p:nvPr/>
      </p:nvGrpSpPr>
      <p:grpSpPr>
        <a:xfrm>
          <a:off x="0" y="0"/>
          <a:ext cx="0" cy="0"/>
          <a:chOff x="0" y="0"/>
          <a:chExt cx="0" cy="0"/>
        </a:xfrm>
      </p:grpSpPr>
      <p:sp>
        <p:nvSpPr>
          <p:cNvPr id="207" name="Google Shape;207;p15"/>
          <p:cNvSpPr/>
          <p:nvPr/>
        </p:nvSpPr>
        <p:spPr>
          <a:xfrm>
            <a:off x="539850" y="4051175"/>
            <a:ext cx="66927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5</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Master Data Management</a:t>
            </a:r>
            <a:endParaRPr b="0"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chemeClr val="lt1"/>
              </a:buClr>
              <a:buSzPts val="3000"/>
              <a:buFont typeface="Open Sans"/>
              <a:buNone/>
            </a:pPr>
            <a:r>
              <a:rPr b="0" i="0" lang="en" sz="3000" u="none" cap="none" strike="noStrike">
                <a:solidFill>
                  <a:schemeClr val="lt1"/>
                </a:solidFill>
                <a:latin typeface="Open Sans"/>
                <a:ea typeface="Open Sans"/>
                <a:cs typeface="Open Sans"/>
                <a:sym typeface="Open Sans"/>
              </a:rPr>
              <a:t>Part 1: MDM Architecture</a:t>
            </a:r>
            <a:endParaRPr b="0" i="0" sz="3000" u="none" cap="none" strike="noStrike">
              <a:solidFill>
                <a:srgbClr val="FFFFFF"/>
              </a:solidFill>
              <a:latin typeface="Open Sans"/>
              <a:ea typeface="Open Sans"/>
              <a:cs typeface="Open Sans"/>
              <a:sym typeface="Open Sans"/>
            </a:endParaRPr>
          </a:p>
        </p:txBody>
      </p:sp>
      <p:sp>
        <p:nvSpPr>
          <p:cNvPr id="208" name="Google Shape;208;p15"/>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6"/>
          <p:cNvSpPr txBox="1"/>
          <p:nvPr>
            <p:ph idx="1" type="body"/>
          </p:nvPr>
        </p:nvSpPr>
        <p:spPr>
          <a:xfrm>
            <a:off x="439225" y="-63075"/>
            <a:ext cx="6907500" cy="4777800"/>
          </a:xfrm>
          <a:prstGeom prst="rect">
            <a:avLst/>
          </a:prstGeom>
          <a:noFill/>
          <a:ln>
            <a:noFill/>
          </a:ln>
        </p:spPr>
        <p:txBody>
          <a:bodyPr anchorCtr="0" anchor="t" bIns="91425" lIns="91425" spcFirstLastPara="1" rIns="91425" wrap="square" tIns="91425">
            <a:noAutofit/>
          </a:bodyPr>
          <a:lstStyle/>
          <a:p>
            <a:pPr indent="0" lvl="0" marL="0" marR="241300" rtl="0" algn="just">
              <a:lnSpc>
                <a:spcPct val="150000"/>
              </a:lnSpc>
              <a:spcBef>
                <a:spcPts val="3800"/>
              </a:spcBef>
              <a:spcAft>
                <a:spcPts val="0"/>
              </a:spcAft>
              <a:buSzPts val="3000"/>
              <a:buNone/>
            </a:pPr>
            <a:r>
              <a:rPr lang="en" sz="1600">
                <a:solidFill>
                  <a:srgbClr val="525C65"/>
                </a:solidFill>
                <a:highlight>
                  <a:srgbClr val="FFFFFF"/>
                </a:highlight>
                <a:latin typeface="Open Sans"/>
                <a:ea typeface="Open Sans"/>
                <a:cs typeface="Open Sans"/>
                <a:sym typeface="Open Sans"/>
              </a:rPr>
              <a:t>Based on what you’ve read about SneakerPark’s systems and business model, sketch out a proposed </a:t>
            </a:r>
            <a:r>
              <a:rPr b="1" lang="en" sz="1600">
                <a:solidFill>
                  <a:srgbClr val="525C65"/>
                </a:solidFill>
                <a:highlight>
                  <a:srgbClr val="FFFFFF"/>
                </a:highlight>
                <a:latin typeface="Open Sans"/>
                <a:ea typeface="Open Sans"/>
                <a:cs typeface="Open Sans"/>
                <a:sym typeface="Open Sans"/>
              </a:rPr>
              <a:t>MDM implementation architecture</a:t>
            </a:r>
            <a:r>
              <a:rPr lang="en" sz="1600">
                <a:solidFill>
                  <a:srgbClr val="525C65"/>
                </a:solidFill>
                <a:highlight>
                  <a:srgbClr val="FFFFFF"/>
                </a:highlight>
                <a:latin typeface="Open Sans"/>
                <a:ea typeface="Open Sans"/>
                <a:cs typeface="Open Sans"/>
                <a:sym typeface="Open Sans"/>
              </a:rPr>
              <a:t>, and write a </a:t>
            </a:r>
            <a:r>
              <a:rPr b="1" lang="en" sz="1600">
                <a:solidFill>
                  <a:srgbClr val="525C65"/>
                </a:solidFill>
                <a:highlight>
                  <a:srgbClr val="FFFFFF"/>
                </a:highlight>
                <a:latin typeface="Open Sans"/>
                <a:ea typeface="Open Sans"/>
                <a:cs typeface="Open Sans"/>
                <a:sym typeface="Open Sans"/>
              </a:rPr>
              <a:t>detailed explanation</a:t>
            </a:r>
            <a:r>
              <a:rPr lang="en" sz="1600">
                <a:solidFill>
                  <a:srgbClr val="525C65"/>
                </a:solidFill>
                <a:highlight>
                  <a:srgbClr val="FFFFFF"/>
                </a:highlight>
                <a:latin typeface="Open Sans"/>
                <a:ea typeface="Open Sans"/>
                <a:cs typeface="Open Sans"/>
                <a:sym typeface="Open Sans"/>
              </a:rPr>
              <a:t> of </a:t>
            </a:r>
            <a:r>
              <a:rPr b="1" lang="en" sz="1600">
                <a:solidFill>
                  <a:srgbClr val="525C65"/>
                </a:solidFill>
                <a:highlight>
                  <a:srgbClr val="FFFFFF"/>
                </a:highlight>
                <a:latin typeface="Open Sans"/>
                <a:ea typeface="Open Sans"/>
                <a:cs typeface="Open Sans"/>
                <a:sym typeface="Open Sans"/>
              </a:rPr>
              <a:t>why</a:t>
            </a:r>
            <a:r>
              <a:rPr lang="en" sz="1600">
                <a:solidFill>
                  <a:srgbClr val="525C65"/>
                </a:solidFill>
                <a:highlight>
                  <a:srgbClr val="FFFFFF"/>
                </a:highlight>
                <a:latin typeface="Open Sans"/>
                <a:ea typeface="Open Sans"/>
                <a:cs typeface="Open Sans"/>
                <a:sym typeface="Open Sans"/>
              </a:rPr>
              <a:t> you chose this specific approach.</a:t>
            </a:r>
            <a:endParaRPr sz="1600">
              <a:solidFill>
                <a:srgbClr val="525C65"/>
              </a:solidFill>
              <a:highlight>
                <a:srgbClr val="FFFFFF"/>
              </a:highlight>
              <a:latin typeface="Open Sans"/>
              <a:ea typeface="Open Sans"/>
              <a:cs typeface="Open Sans"/>
              <a:sym typeface="Open Sans"/>
            </a:endParaRPr>
          </a:p>
          <a:p>
            <a:pPr indent="0" lvl="0" marL="0" marR="241300" rtl="0" algn="just">
              <a:lnSpc>
                <a:spcPct val="150000"/>
              </a:lnSpc>
              <a:spcBef>
                <a:spcPts val="3800"/>
              </a:spcBef>
              <a:spcAft>
                <a:spcPts val="0"/>
              </a:spcAft>
              <a:buSzPts val="3000"/>
              <a:buNone/>
            </a:pPr>
            <a:r>
              <a:rPr i="1" lang="en" sz="1250">
                <a:solidFill>
                  <a:srgbClr val="3A414A"/>
                </a:solidFill>
                <a:latin typeface="Open Sans"/>
                <a:ea typeface="Open Sans"/>
                <a:cs typeface="Open Sans"/>
                <a:sym typeface="Open Sans"/>
              </a:rPr>
              <a:t>Student’s Note: SneakerPark has its data distributed in a variety of sources. Those are: User Service, Inventory Management Service, Listing Services, Order Processing Service, and Customer Service Application. According to the Technical Details document, Inventory Managemente Service and Customer Service Application are largely isolated from the other systems and from each other. Given that, we should expect data inconsistencies across systems. Knowing that many of these systems carry business essential records, also known as master data, such as customer data, asset data and so on, there should be a master data management system in which golden records are generated. For the SneakerPark, the MDM system architecture should be Consolidated given nature of SneakerPark business the proposal has to be minimally disruptive. This is achieved with the Consolidated MDM because it won't affect existing source systems and also is not so expensive to implement.</a:t>
            </a:r>
            <a:endParaRPr i="1"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SzPts val="3000"/>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SzPts val="3000"/>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SzPts val="3000"/>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SzPts val="3000"/>
              <a:buNone/>
            </a:pPr>
            <a:r>
              <a:t/>
            </a:r>
            <a:endParaRPr sz="1600">
              <a:solidFill>
                <a:srgbClr val="525C65"/>
              </a:solidFill>
              <a:highlight>
                <a:srgbClr val="FFFFFF"/>
              </a:highlight>
              <a:latin typeface="Open Sans"/>
              <a:ea typeface="Open Sans"/>
              <a:cs typeface="Open Sans"/>
              <a:sym typeface="Open Sans"/>
            </a:endParaRPr>
          </a:p>
          <a:p>
            <a:pPr indent="0" lvl="0" marL="0" marR="241300" rtl="0" algn="just">
              <a:lnSpc>
                <a:spcPct val="170000"/>
              </a:lnSpc>
              <a:spcBef>
                <a:spcPts val="3800"/>
              </a:spcBef>
              <a:spcAft>
                <a:spcPts val="0"/>
              </a:spcAft>
              <a:buClr>
                <a:schemeClr val="dk1"/>
              </a:buClr>
              <a:buSzPts val="1100"/>
              <a:buFont typeface="Arial"/>
              <a:buNone/>
            </a:pPr>
            <a:r>
              <a:t/>
            </a:r>
            <a:endParaRPr sz="14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Clr>
                <a:schemeClr val="dk1"/>
              </a:buClr>
              <a:buSzPts val="1100"/>
              <a:buFont typeface="Arial"/>
              <a:buNone/>
            </a:pPr>
            <a:r>
              <a:t/>
            </a:r>
            <a:endParaRPr sz="1600">
              <a:solidFill>
                <a:srgbClr val="525C65"/>
              </a:solidFill>
              <a:highlight>
                <a:srgbClr val="FFFFFF"/>
              </a:highlight>
              <a:latin typeface="Open Sans"/>
              <a:ea typeface="Open Sans"/>
              <a:cs typeface="Open Sans"/>
              <a:sym typeface="Open Sans"/>
            </a:endParaRPr>
          </a:p>
          <a:p>
            <a:pPr indent="0" lvl="0" marL="0" rtl="0" algn="just">
              <a:lnSpc>
                <a:spcPct val="115000"/>
              </a:lnSpc>
              <a:spcBef>
                <a:spcPts val="0"/>
              </a:spcBef>
              <a:spcAft>
                <a:spcPts val="0"/>
              </a:spcAft>
              <a:buSzPts val="3000"/>
              <a:buNone/>
            </a:pPr>
            <a:r>
              <a:t/>
            </a:r>
            <a:endParaRPr sz="1600">
              <a:solidFill>
                <a:srgbClr val="525C65"/>
              </a:solidFill>
              <a:highlight>
                <a:srgbClr val="FFFFFF"/>
              </a:highlight>
              <a:latin typeface="Open Sans"/>
              <a:ea typeface="Open Sans"/>
              <a:cs typeface="Open Sans"/>
              <a:sym typeface="Open Sans"/>
            </a:endParaRPr>
          </a:p>
          <a:p>
            <a:pPr indent="0" lvl="0" marL="0" rtl="0" algn="just">
              <a:lnSpc>
                <a:spcPct val="115000"/>
              </a:lnSpc>
              <a:spcBef>
                <a:spcPts val="1600"/>
              </a:spcBef>
              <a:spcAft>
                <a:spcPts val="0"/>
              </a:spcAft>
              <a:buSzPts val="3000"/>
              <a:buNone/>
            </a:pPr>
            <a:r>
              <a:t/>
            </a:r>
            <a:endParaRPr sz="1600">
              <a:solidFill>
                <a:srgbClr val="525C65"/>
              </a:solidFill>
              <a:highlight>
                <a:srgbClr val="FFFFFF"/>
              </a:highlight>
              <a:latin typeface="Open Sans"/>
              <a:ea typeface="Open Sans"/>
              <a:cs typeface="Open Sans"/>
              <a:sym typeface="Open Sans"/>
            </a:endParaRPr>
          </a:p>
          <a:p>
            <a:pPr indent="0" lvl="0" marL="0" rtl="0" algn="just">
              <a:lnSpc>
                <a:spcPct val="115000"/>
              </a:lnSpc>
              <a:spcBef>
                <a:spcPts val="1600"/>
              </a:spcBef>
              <a:spcAft>
                <a:spcPts val="1600"/>
              </a:spcAft>
              <a:buSzPts val="3000"/>
              <a:buNone/>
            </a:pPr>
            <a:r>
              <a:t/>
            </a:r>
            <a:endParaRPr sz="1600">
              <a:solidFill>
                <a:srgbClr val="525C65"/>
              </a:solidFill>
              <a:highlight>
                <a:srgbClr val="FFFFFF"/>
              </a:highlight>
              <a:latin typeface="Open Sans"/>
              <a:ea typeface="Open Sans"/>
              <a:cs typeface="Open Sans"/>
              <a:sym typeface="Open Sans"/>
            </a:endParaRPr>
          </a:p>
        </p:txBody>
      </p:sp>
      <p:pic>
        <p:nvPicPr>
          <p:cNvPr id="214" name="Google Shape;214;p16"/>
          <p:cNvPicPr preferRelativeResize="0"/>
          <p:nvPr/>
        </p:nvPicPr>
        <p:blipFill>
          <a:blip r:embed="rId3">
            <a:alphaModFix/>
          </a:blip>
          <a:stretch>
            <a:fillRect/>
          </a:stretch>
        </p:blipFill>
        <p:spPr>
          <a:xfrm>
            <a:off x="704850" y="5718350"/>
            <a:ext cx="6362700" cy="3181350"/>
          </a:xfrm>
          <a:prstGeom prst="rect">
            <a:avLst/>
          </a:prstGeom>
          <a:noFill/>
          <a:ln>
            <a:noFill/>
          </a:ln>
        </p:spPr>
      </p:pic>
      <p:sp>
        <p:nvSpPr>
          <p:cNvPr id="215" name="Google Shape;215;p16"/>
          <p:cNvSpPr txBox="1"/>
          <p:nvPr/>
        </p:nvSpPr>
        <p:spPr>
          <a:xfrm>
            <a:off x="1800750" y="8899700"/>
            <a:ext cx="4170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525C65"/>
                </a:solidFill>
                <a:latin typeface="Open Sans Light"/>
                <a:ea typeface="Open Sans Light"/>
                <a:cs typeface="Open Sans Light"/>
                <a:sym typeface="Open Sans Light"/>
              </a:rPr>
              <a:t>MDM Architecture - Consolidated MDM</a:t>
            </a:r>
            <a:endParaRPr sz="1100">
              <a:solidFill>
                <a:srgbClr val="525C65"/>
              </a:solidFill>
              <a:latin typeface="Open Sans Light"/>
              <a:ea typeface="Open Sans Light"/>
              <a:cs typeface="Open Sans Light"/>
              <a:sym typeface="Open Sans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19" name="Shape 219"/>
        <p:cNvGrpSpPr/>
        <p:nvPr/>
      </p:nvGrpSpPr>
      <p:grpSpPr>
        <a:xfrm>
          <a:off x="0" y="0"/>
          <a:ext cx="0" cy="0"/>
          <a:chOff x="0" y="0"/>
          <a:chExt cx="0" cy="0"/>
        </a:xfrm>
      </p:grpSpPr>
      <p:sp>
        <p:nvSpPr>
          <p:cNvPr id="220" name="Google Shape;220;p18"/>
          <p:cNvSpPr/>
          <p:nvPr/>
        </p:nvSpPr>
        <p:spPr>
          <a:xfrm>
            <a:off x="539850" y="4051175"/>
            <a:ext cx="66927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6</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Master Data Management</a:t>
            </a:r>
            <a:endParaRPr b="0"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chemeClr val="lt1"/>
              </a:buClr>
              <a:buSzPts val="3000"/>
              <a:buFont typeface="Open Sans"/>
              <a:buNone/>
            </a:pPr>
            <a:r>
              <a:rPr b="0" i="0" lang="en" sz="3000" u="none" cap="none" strike="noStrike">
                <a:solidFill>
                  <a:schemeClr val="lt1"/>
                </a:solidFill>
                <a:latin typeface="Open Sans"/>
                <a:ea typeface="Open Sans"/>
                <a:cs typeface="Open Sans"/>
                <a:sym typeface="Open Sans"/>
              </a:rPr>
              <a:t>Part 2: Master Record</a:t>
            </a:r>
            <a:endParaRPr b="0" i="0" sz="3000" u="none" cap="none" strike="noStrike">
              <a:solidFill>
                <a:srgbClr val="FFFFFF"/>
              </a:solidFill>
              <a:latin typeface="Open Sans"/>
              <a:ea typeface="Open Sans"/>
              <a:cs typeface="Open Sans"/>
              <a:sym typeface="Open Sans"/>
            </a:endParaRPr>
          </a:p>
        </p:txBody>
      </p:sp>
      <p:sp>
        <p:nvSpPr>
          <p:cNvPr id="221" name="Google Shape;221;p18"/>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9"/>
          <p:cNvSpPr txBox="1"/>
          <p:nvPr>
            <p:ph idx="1" type="body"/>
          </p:nvPr>
        </p:nvSpPr>
        <p:spPr>
          <a:xfrm>
            <a:off x="432450" y="717975"/>
            <a:ext cx="6907500" cy="4777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3000"/>
              <a:buNone/>
            </a:pPr>
            <a:r>
              <a:rPr lang="en" sz="1600">
                <a:solidFill>
                  <a:srgbClr val="525C65"/>
                </a:solidFill>
                <a:highlight>
                  <a:srgbClr val="FFFFFF"/>
                </a:highlight>
                <a:latin typeface="Open Sans"/>
                <a:ea typeface="Open Sans"/>
                <a:cs typeface="Open Sans"/>
                <a:sym typeface="Open Sans"/>
              </a:rPr>
              <a:t>In this step, you will define a set of </a:t>
            </a:r>
            <a:r>
              <a:rPr b="1" lang="en" sz="1600">
                <a:solidFill>
                  <a:srgbClr val="525C65"/>
                </a:solidFill>
                <a:highlight>
                  <a:srgbClr val="FFFFFF"/>
                </a:highlight>
                <a:latin typeface="Open Sans"/>
                <a:ea typeface="Open Sans"/>
                <a:cs typeface="Open Sans"/>
                <a:sym typeface="Open Sans"/>
              </a:rPr>
              <a:t>matching rules</a:t>
            </a:r>
            <a:r>
              <a:rPr lang="en" sz="1600">
                <a:solidFill>
                  <a:srgbClr val="525C65"/>
                </a:solidFill>
                <a:highlight>
                  <a:srgbClr val="FFFFFF"/>
                </a:highlight>
                <a:latin typeface="Open Sans"/>
                <a:ea typeface="Open Sans"/>
                <a:cs typeface="Open Sans"/>
                <a:sym typeface="Open Sans"/>
              </a:rPr>
              <a:t> that will be used by the SneakerPark's MDM Hub to match item and customer entities between the company's different systems.</a:t>
            </a:r>
            <a:endParaRPr sz="1600">
              <a:solidFill>
                <a:srgbClr val="525C65"/>
              </a:solidFill>
              <a:highlight>
                <a:srgbClr val="FFFFFF"/>
              </a:highlight>
              <a:latin typeface="Open Sans"/>
              <a:ea typeface="Open Sans"/>
              <a:cs typeface="Open Sans"/>
              <a:sym typeface="Open Sans"/>
            </a:endParaRPr>
          </a:p>
          <a:p>
            <a:pPr indent="0" lvl="0" marL="0" rtl="0" algn="just">
              <a:lnSpc>
                <a:spcPct val="115000"/>
              </a:lnSpc>
              <a:spcBef>
                <a:spcPts val="1600"/>
              </a:spcBef>
              <a:spcAft>
                <a:spcPts val="0"/>
              </a:spcAft>
              <a:buSzPts val="1100"/>
              <a:buNone/>
            </a:pPr>
            <a:r>
              <a:t/>
            </a:r>
            <a:endParaRPr sz="1250">
              <a:solidFill>
                <a:srgbClr val="3A414A"/>
              </a:solidFill>
              <a:latin typeface="Open Sans"/>
              <a:ea typeface="Open Sans"/>
              <a:cs typeface="Open Sans"/>
              <a:sym typeface="Open Sans"/>
            </a:endParaRPr>
          </a:p>
          <a:p>
            <a:pPr indent="0" lvl="0" marL="0" rtl="0" algn="just">
              <a:lnSpc>
                <a:spcPct val="115000"/>
              </a:lnSpc>
              <a:spcBef>
                <a:spcPts val="1600"/>
              </a:spcBef>
              <a:spcAft>
                <a:spcPts val="0"/>
              </a:spcAft>
              <a:buSzPts val="1100"/>
              <a:buNone/>
            </a:pPr>
            <a:r>
              <a:t/>
            </a:r>
            <a:endParaRPr sz="1250">
              <a:solidFill>
                <a:srgbClr val="3A414A"/>
              </a:solidFill>
              <a:latin typeface="Open Sans"/>
              <a:ea typeface="Open Sans"/>
              <a:cs typeface="Open Sans"/>
              <a:sym typeface="Open Sans"/>
            </a:endParaRPr>
          </a:p>
          <a:p>
            <a:pPr indent="0" lvl="0" marL="0" rtl="0" algn="just">
              <a:lnSpc>
                <a:spcPct val="115000"/>
              </a:lnSpc>
              <a:spcBef>
                <a:spcPts val="1600"/>
              </a:spcBef>
              <a:spcAft>
                <a:spcPts val="0"/>
              </a:spcAft>
              <a:buClr>
                <a:schemeClr val="dk1"/>
              </a:buClr>
              <a:buSzPts val="1100"/>
              <a:buFont typeface="Arial"/>
              <a:buNone/>
            </a:pPr>
            <a:r>
              <a:rPr lang="en" sz="1850">
                <a:solidFill>
                  <a:srgbClr val="3A414A"/>
                </a:solidFill>
                <a:latin typeface="Open Sans"/>
                <a:ea typeface="Open Sans"/>
                <a:cs typeface="Open Sans"/>
                <a:sym typeface="Open Sans"/>
              </a:rPr>
              <a:t>Items</a:t>
            </a:r>
            <a:endParaRPr sz="1850">
              <a:solidFill>
                <a:srgbClr val="3A414A"/>
              </a:solidFill>
              <a:latin typeface="Open Sans"/>
              <a:ea typeface="Open Sans"/>
              <a:cs typeface="Open Sans"/>
              <a:sym typeface="Open Sans"/>
            </a:endParaRPr>
          </a:p>
          <a:p>
            <a:pPr indent="-307975" lvl="0" marL="457200" rtl="0" algn="just">
              <a:lnSpc>
                <a:spcPct val="115000"/>
              </a:lnSpc>
              <a:spcBef>
                <a:spcPts val="1600"/>
              </a:spcBef>
              <a:spcAft>
                <a:spcPts val="0"/>
              </a:spcAft>
              <a:buClr>
                <a:srgbClr val="3A414A"/>
              </a:buClr>
              <a:buSzPts val="1250"/>
              <a:buFont typeface="Open Sans"/>
              <a:buAutoNum type="arabicPeriod"/>
            </a:pPr>
            <a:r>
              <a:rPr b="1" lang="en" sz="1250">
                <a:solidFill>
                  <a:srgbClr val="3A414A"/>
                </a:solidFill>
                <a:latin typeface="Open Sans"/>
                <a:ea typeface="Open Sans"/>
                <a:cs typeface="Open Sans"/>
                <a:sym typeface="Open Sans"/>
              </a:rPr>
              <a:t>Match </a:t>
            </a:r>
            <a:r>
              <a:rPr lang="en" sz="1250">
                <a:solidFill>
                  <a:srgbClr val="3A414A"/>
                </a:solidFill>
                <a:latin typeface="Open Sans"/>
                <a:ea typeface="Open Sans"/>
                <a:cs typeface="Open Sans"/>
                <a:sym typeface="Open Sans"/>
              </a:rPr>
              <a:t>the </a:t>
            </a:r>
            <a:r>
              <a:rPr b="1" lang="en" sz="1250">
                <a:solidFill>
                  <a:srgbClr val="3A414A"/>
                </a:solidFill>
                <a:latin typeface="Open Sans"/>
                <a:ea typeface="Open Sans"/>
                <a:cs typeface="Open Sans"/>
                <a:sym typeface="Open Sans"/>
              </a:rPr>
              <a:t>Brand Name</a:t>
            </a:r>
            <a:r>
              <a:rPr lang="en" sz="1250">
                <a:solidFill>
                  <a:srgbClr val="3A414A"/>
                </a:solidFill>
                <a:latin typeface="Open Sans"/>
                <a:ea typeface="Open Sans"/>
                <a:cs typeface="Open Sans"/>
                <a:sym typeface="Open Sans"/>
              </a:rPr>
              <a:t> of the </a:t>
            </a:r>
            <a:r>
              <a:rPr b="1" lang="en" sz="1250">
                <a:solidFill>
                  <a:srgbClr val="3A414A"/>
                </a:solidFill>
                <a:latin typeface="Open Sans"/>
                <a:ea typeface="Open Sans"/>
                <a:cs typeface="Open Sans"/>
                <a:sym typeface="Open Sans"/>
              </a:rPr>
              <a:t>Listing </a:t>
            </a:r>
            <a:r>
              <a:rPr lang="en" sz="1250">
                <a:solidFill>
                  <a:srgbClr val="3A414A"/>
                </a:solidFill>
                <a:latin typeface="Open Sans"/>
                <a:ea typeface="Open Sans"/>
                <a:cs typeface="Open Sans"/>
                <a:sym typeface="Open Sans"/>
              </a:rPr>
              <a:t>on the Listing Services System and the </a:t>
            </a:r>
            <a:r>
              <a:rPr b="1" lang="en" sz="1250">
                <a:solidFill>
                  <a:srgbClr val="3A414A"/>
                </a:solidFill>
                <a:latin typeface="Open Sans"/>
                <a:ea typeface="Open Sans"/>
                <a:cs typeface="Open Sans"/>
                <a:sym typeface="Open Sans"/>
              </a:rPr>
              <a:t>Brand Name</a:t>
            </a:r>
            <a:r>
              <a:rPr lang="en" sz="1250">
                <a:solidFill>
                  <a:srgbClr val="3A414A"/>
                </a:solidFill>
                <a:latin typeface="Open Sans"/>
                <a:ea typeface="Open Sans"/>
                <a:cs typeface="Open Sans"/>
                <a:sym typeface="Open Sans"/>
              </a:rPr>
              <a:t> of the </a:t>
            </a:r>
            <a:r>
              <a:rPr b="1" lang="en" sz="1250">
                <a:solidFill>
                  <a:srgbClr val="3A414A"/>
                </a:solidFill>
                <a:latin typeface="Open Sans"/>
                <a:ea typeface="Open Sans"/>
                <a:cs typeface="Open Sans"/>
                <a:sym typeface="Open Sans"/>
              </a:rPr>
              <a:t>Item </a:t>
            </a:r>
            <a:r>
              <a:rPr lang="en" sz="1250">
                <a:solidFill>
                  <a:srgbClr val="3A414A"/>
                </a:solidFill>
                <a:latin typeface="Open Sans"/>
                <a:ea typeface="Open Sans"/>
                <a:cs typeface="Open Sans"/>
                <a:sym typeface="Open Sans"/>
              </a:rPr>
              <a:t>from the Inventory Management Service System</a:t>
            </a:r>
            <a:endParaRPr sz="1250">
              <a:solidFill>
                <a:srgbClr val="3A414A"/>
              </a:solidFill>
              <a:latin typeface="Open Sans"/>
              <a:ea typeface="Open Sans"/>
              <a:cs typeface="Open Sans"/>
              <a:sym typeface="Open Sans"/>
            </a:endParaRPr>
          </a:p>
          <a:p>
            <a:pPr indent="0" lvl="0" marL="0" rtl="0" algn="just">
              <a:lnSpc>
                <a:spcPct val="115000"/>
              </a:lnSpc>
              <a:spcBef>
                <a:spcPts val="1600"/>
              </a:spcBef>
              <a:spcAft>
                <a:spcPts val="0"/>
              </a:spcAft>
              <a:buNone/>
            </a:pPr>
            <a:r>
              <a:t/>
            </a:r>
            <a:endParaRPr sz="1250">
              <a:solidFill>
                <a:srgbClr val="3A414A"/>
              </a:solidFill>
              <a:latin typeface="Open Sans"/>
              <a:ea typeface="Open Sans"/>
              <a:cs typeface="Open Sans"/>
              <a:sym typeface="Open Sans"/>
            </a:endParaRPr>
          </a:p>
          <a:p>
            <a:pPr indent="0" lvl="0" marL="0" rtl="0" algn="just">
              <a:lnSpc>
                <a:spcPct val="115000"/>
              </a:lnSpc>
              <a:spcBef>
                <a:spcPts val="1600"/>
              </a:spcBef>
              <a:spcAft>
                <a:spcPts val="0"/>
              </a:spcAft>
              <a:buNone/>
            </a:pPr>
            <a:r>
              <a:t/>
            </a:r>
            <a:endParaRPr sz="1250">
              <a:solidFill>
                <a:srgbClr val="3A414A"/>
              </a:solidFill>
              <a:latin typeface="Open Sans"/>
              <a:ea typeface="Open Sans"/>
              <a:cs typeface="Open Sans"/>
              <a:sym typeface="Open Sans"/>
            </a:endParaRPr>
          </a:p>
          <a:p>
            <a:pPr indent="0" lvl="0" marL="0" rtl="0" algn="just">
              <a:lnSpc>
                <a:spcPct val="115000"/>
              </a:lnSpc>
              <a:spcBef>
                <a:spcPts val="1600"/>
              </a:spcBef>
              <a:spcAft>
                <a:spcPts val="0"/>
              </a:spcAft>
              <a:buNone/>
            </a:pPr>
            <a:r>
              <a:t/>
            </a:r>
            <a:endParaRPr sz="1250">
              <a:solidFill>
                <a:srgbClr val="3A414A"/>
              </a:solidFill>
              <a:latin typeface="Open Sans"/>
              <a:ea typeface="Open Sans"/>
              <a:cs typeface="Open Sans"/>
              <a:sym typeface="Open Sans"/>
            </a:endParaRPr>
          </a:p>
          <a:p>
            <a:pPr indent="0" lvl="0" marL="0" rtl="0" algn="just">
              <a:lnSpc>
                <a:spcPct val="115000"/>
              </a:lnSpc>
              <a:spcBef>
                <a:spcPts val="1600"/>
              </a:spcBef>
              <a:spcAft>
                <a:spcPts val="0"/>
              </a:spcAft>
              <a:buNone/>
            </a:pPr>
            <a:r>
              <a:t/>
            </a:r>
            <a:endParaRPr sz="1250">
              <a:solidFill>
                <a:srgbClr val="3A414A"/>
              </a:solidFill>
              <a:latin typeface="Open Sans"/>
              <a:ea typeface="Open Sans"/>
              <a:cs typeface="Open Sans"/>
              <a:sym typeface="Open Sans"/>
            </a:endParaRPr>
          </a:p>
          <a:p>
            <a:pPr indent="0" lvl="0" marL="0" rtl="0" algn="just">
              <a:lnSpc>
                <a:spcPct val="115000"/>
              </a:lnSpc>
              <a:spcBef>
                <a:spcPts val="1600"/>
              </a:spcBef>
              <a:spcAft>
                <a:spcPts val="0"/>
              </a:spcAft>
              <a:buNone/>
            </a:pPr>
            <a:r>
              <a:t/>
            </a:r>
            <a:endParaRPr sz="1250">
              <a:solidFill>
                <a:srgbClr val="3A414A"/>
              </a:solidFill>
              <a:latin typeface="Open Sans"/>
              <a:ea typeface="Open Sans"/>
              <a:cs typeface="Open Sans"/>
              <a:sym typeface="Open Sans"/>
            </a:endParaRPr>
          </a:p>
          <a:p>
            <a:pPr indent="0" lvl="0" marL="0" rtl="0" algn="just">
              <a:lnSpc>
                <a:spcPct val="115000"/>
              </a:lnSpc>
              <a:spcBef>
                <a:spcPts val="1600"/>
              </a:spcBef>
              <a:spcAft>
                <a:spcPts val="0"/>
              </a:spcAft>
              <a:buSzPts val="3000"/>
              <a:buNone/>
            </a:pPr>
            <a:r>
              <a:t/>
            </a:r>
            <a:endParaRPr sz="1250">
              <a:solidFill>
                <a:srgbClr val="3A414A"/>
              </a:solidFill>
              <a:latin typeface="Arial"/>
              <a:ea typeface="Arial"/>
              <a:cs typeface="Arial"/>
              <a:sym typeface="Arial"/>
            </a:endParaRPr>
          </a:p>
          <a:p>
            <a:pPr indent="0" lvl="0" marL="241300" marR="241300" rtl="0" algn="just">
              <a:lnSpc>
                <a:spcPct val="170000"/>
              </a:lnSpc>
              <a:spcBef>
                <a:spcPts val="3800"/>
              </a:spcBef>
              <a:spcAft>
                <a:spcPts val="0"/>
              </a:spcAft>
              <a:buSzPts val="3000"/>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SzPts val="3000"/>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SzPts val="3000"/>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SzPts val="3000"/>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SzPts val="3000"/>
              <a:buNone/>
            </a:pPr>
            <a:r>
              <a:t/>
            </a:r>
            <a:endParaRPr sz="1600">
              <a:solidFill>
                <a:srgbClr val="525C65"/>
              </a:solidFill>
              <a:highlight>
                <a:srgbClr val="FFFFFF"/>
              </a:highlight>
              <a:latin typeface="Open Sans"/>
              <a:ea typeface="Open Sans"/>
              <a:cs typeface="Open Sans"/>
              <a:sym typeface="Open Sans"/>
            </a:endParaRPr>
          </a:p>
          <a:p>
            <a:pPr indent="0" lvl="0" marL="0" marR="241300" rtl="0" algn="just">
              <a:lnSpc>
                <a:spcPct val="170000"/>
              </a:lnSpc>
              <a:spcBef>
                <a:spcPts val="3800"/>
              </a:spcBef>
              <a:spcAft>
                <a:spcPts val="0"/>
              </a:spcAft>
              <a:buClr>
                <a:schemeClr val="dk1"/>
              </a:buClr>
              <a:buSzPts val="1100"/>
              <a:buFont typeface="Arial"/>
              <a:buNone/>
            </a:pPr>
            <a:r>
              <a:t/>
            </a:r>
            <a:endParaRPr sz="14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Clr>
                <a:schemeClr val="dk1"/>
              </a:buClr>
              <a:buSzPts val="1100"/>
              <a:buFont typeface="Arial"/>
              <a:buNone/>
            </a:pPr>
            <a:r>
              <a:t/>
            </a:r>
            <a:endParaRPr sz="1600">
              <a:solidFill>
                <a:srgbClr val="525C65"/>
              </a:solidFill>
              <a:highlight>
                <a:srgbClr val="FFFFFF"/>
              </a:highlight>
              <a:latin typeface="Open Sans"/>
              <a:ea typeface="Open Sans"/>
              <a:cs typeface="Open Sans"/>
              <a:sym typeface="Open Sans"/>
            </a:endParaRPr>
          </a:p>
          <a:p>
            <a:pPr indent="0" lvl="0" marL="0" rtl="0" algn="just">
              <a:lnSpc>
                <a:spcPct val="115000"/>
              </a:lnSpc>
              <a:spcBef>
                <a:spcPts val="0"/>
              </a:spcBef>
              <a:spcAft>
                <a:spcPts val="0"/>
              </a:spcAft>
              <a:buSzPts val="3000"/>
              <a:buNone/>
            </a:pPr>
            <a:r>
              <a:t/>
            </a:r>
            <a:endParaRPr sz="1600">
              <a:solidFill>
                <a:srgbClr val="525C65"/>
              </a:solidFill>
              <a:highlight>
                <a:srgbClr val="FFFFFF"/>
              </a:highlight>
              <a:latin typeface="Open Sans"/>
              <a:ea typeface="Open Sans"/>
              <a:cs typeface="Open Sans"/>
              <a:sym typeface="Open Sans"/>
            </a:endParaRPr>
          </a:p>
          <a:p>
            <a:pPr indent="0" lvl="0" marL="0" rtl="0" algn="just">
              <a:lnSpc>
                <a:spcPct val="115000"/>
              </a:lnSpc>
              <a:spcBef>
                <a:spcPts val="1600"/>
              </a:spcBef>
              <a:spcAft>
                <a:spcPts val="0"/>
              </a:spcAft>
              <a:buSzPts val="3000"/>
              <a:buNone/>
            </a:pPr>
            <a:r>
              <a:t/>
            </a:r>
            <a:endParaRPr sz="1600">
              <a:solidFill>
                <a:srgbClr val="525C65"/>
              </a:solidFill>
              <a:highlight>
                <a:srgbClr val="FFFFFF"/>
              </a:highlight>
              <a:latin typeface="Open Sans"/>
              <a:ea typeface="Open Sans"/>
              <a:cs typeface="Open Sans"/>
              <a:sym typeface="Open Sans"/>
            </a:endParaRPr>
          </a:p>
          <a:p>
            <a:pPr indent="0" lvl="0" marL="0" rtl="0" algn="just">
              <a:lnSpc>
                <a:spcPct val="115000"/>
              </a:lnSpc>
              <a:spcBef>
                <a:spcPts val="1600"/>
              </a:spcBef>
              <a:spcAft>
                <a:spcPts val="1600"/>
              </a:spcAft>
              <a:buSzPts val="3000"/>
              <a:buNone/>
            </a:pPr>
            <a:r>
              <a:t/>
            </a:r>
            <a:endParaRPr sz="1600">
              <a:solidFill>
                <a:srgbClr val="525C65"/>
              </a:solidFill>
              <a:highlight>
                <a:srgbClr val="FFFFFF"/>
              </a:highlight>
              <a:latin typeface="Open Sans"/>
              <a:ea typeface="Open Sans"/>
              <a:cs typeface="Open Sans"/>
              <a:sym typeface="Open Sans"/>
            </a:endParaRPr>
          </a:p>
        </p:txBody>
      </p:sp>
      <p:pic>
        <p:nvPicPr>
          <p:cNvPr id="227" name="Google Shape;227;p19"/>
          <p:cNvPicPr preferRelativeResize="0"/>
          <p:nvPr/>
        </p:nvPicPr>
        <p:blipFill>
          <a:blip r:embed="rId3">
            <a:alphaModFix/>
          </a:blip>
          <a:stretch>
            <a:fillRect/>
          </a:stretch>
        </p:blipFill>
        <p:spPr>
          <a:xfrm>
            <a:off x="1090850" y="4428150"/>
            <a:ext cx="5590710" cy="42578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193628891ad_0_10"/>
          <p:cNvSpPr txBox="1"/>
          <p:nvPr>
            <p:ph idx="1" type="body"/>
          </p:nvPr>
        </p:nvSpPr>
        <p:spPr>
          <a:xfrm>
            <a:off x="264945" y="2267929"/>
            <a:ext cx="7242600" cy="6239700"/>
          </a:xfrm>
          <a:prstGeom prst="rect">
            <a:avLst/>
          </a:prstGeom>
        </p:spPr>
        <p:txBody>
          <a:bodyPr anchorCtr="0" anchor="t" bIns="91425" lIns="91425" spcFirstLastPara="1" rIns="91425" wrap="square" tIns="91425">
            <a:noAutofit/>
          </a:bodyPr>
          <a:lstStyle/>
          <a:p>
            <a:pPr indent="0" lvl="0" marL="0" rtl="0" algn="just">
              <a:spcBef>
                <a:spcPts val="1600"/>
              </a:spcBef>
              <a:spcAft>
                <a:spcPts val="0"/>
              </a:spcAft>
              <a:buNone/>
            </a:pPr>
            <a:r>
              <a:rPr lang="en" sz="1850">
                <a:solidFill>
                  <a:srgbClr val="3A414A"/>
                </a:solidFill>
                <a:latin typeface="Open Sans"/>
                <a:ea typeface="Open Sans"/>
                <a:cs typeface="Open Sans"/>
                <a:sym typeface="Open Sans"/>
              </a:rPr>
              <a:t>Items</a:t>
            </a:r>
            <a:endParaRPr sz="1850">
              <a:solidFill>
                <a:srgbClr val="3A414A"/>
              </a:solidFill>
              <a:latin typeface="Open Sans"/>
              <a:ea typeface="Open Sans"/>
              <a:cs typeface="Open Sans"/>
              <a:sym typeface="Open Sans"/>
            </a:endParaRPr>
          </a:p>
          <a:p>
            <a:pPr indent="-307975" lvl="0" marL="457200" rtl="0" algn="just">
              <a:spcBef>
                <a:spcPts val="1600"/>
              </a:spcBef>
              <a:spcAft>
                <a:spcPts val="0"/>
              </a:spcAft>
              <a:buClr>
                <a:srgbClr val="3A414A"/>
              </a:buClr>
              <a:buSzPts val="1250"/>
              <a:buFont typeface="Open Sans"/>
              <a:buAutoNum type="arabicPeriod" startAt="2"/>
            </a:pPr>
            <a:r>
              <a:rPr b="1" lang="en" sz="1250">
                <a:solidFill>
                  <a:srgbClr val="3A414A"/>
                </a:solidFill>
                <a:latin typeface="Open Sans"/>
                <a:ea typeface="Open Sans"/>
                <a:cs typeface="Open Sans"/>
                <a:sym typeface="Open Sans"/>
              </a:rPr>
              <a:t>Match </a:t>
            </a:r>
            <a:r>
              <a:rPr lang="en" sz="1250">
                <a:solidFill>
                  <a:srgbClr val="3A414A"/>
                </a:solidFill>
                <a:latin typeface="Open Sans"/>
                <a:ea typeface="Open Sans"/>
                <a:cs typeface="Open Sans"/>
                <a:sym typeface="Open Sans"/>
              </a:rPr>
              <a:t>the </a:t>
            </a:r>
            <a:r>
              <a:rPr b="1" lang="en" sz="1250">
                <a:solidFill>
                  <a:srgbClr val="3A414A"/>
                </a:solidFill>
                <a:latin typeface="Open Sans"/>
                <a:ea typeface="Open Sans"/>
                <a:cs typeface="Open Sans"/>
                <a:sym typeface="Open Sans"/>
              </a:rPr>
              <a:t>Condition </a:t>
            </a:r>
            <a:r>
              <a:rPr lang="en" sz="1250">
                <a:solidFill>
                  <a:srgbClr val="3A414A"/>
                </a:solidFill>
                <a:latin typeface="Open Sans"/>
                <a:ea typeface="Open Sans"/>
                <a:cs typeface="Open Sans"/>
                <a:sym typeface="Open Sans"/>
              </a:rPr>
              <a:t>of the </a:t>
            </a:r>
            <a:r>
              <a:rPr b="1" lang="en" sz="1250">
                <a:solidFill>
                  <a:srgbClr val="3A414A"/>
                </a:solidFill>
                <a:latin typeface="Open Sans"/>
                <a:ea typeface="Open Sans"/>
                <a:cs typeface="Open Sans"/>
                <a:sym typeface="Open Sans"/>
              </a:rPr>
              <a:t>Listing </a:t>
            </a:r>
            <a:r>
              <a:rPr lang="en" sz="1250">
                <a:solidFill>
                  <a:srgbClr val="3A414A"/>
                </a:solidFill>
                <a:latin typeface="Open Sans"/>
                <a:ea typeface="Open Sans"/>
                <a:cs typeface="Open Sans"/>
                <a:sym typeface="Open Sans"/>
              </a:rPr>
              <a:t>on the Listing Services System and the </a:t>
            </a:r>
            <a:r>
              <a:rPr b="1" lang="en" sz="1250">
                <a:solidFill>
                  <a:srgbClr val="3A414A"/>
                </a:solidFill>
                <a:latin typeface="Open Sans"/>
                <a:ea typeface="Open Sans"/>
                <a:cs typeface="Open Sans"/>
                <a:sym typeface="Open Sans"/>
              </a:rPr>
              <a:t>Condition </a:t>
            </a:r>
            <a:r>
              <a:rPr lang="en" sz="1250">
                <a:solidFill>
                  <a:srgbClr val="3A414A"/>
                </a:solidFill>
                <a:latin typeface="Open Sans"/>
                <a:ea typeface="Open Sans"/>
                <a:cs typeface="Open Sans"/>
                <a:sym typeface="Open Sans"/>
              </a:rPr>
              <a:t>of the </a:t>
            </a:r>
            <a:r>
              <a:rPr b="1" lang="en" sz="1250">
                <a:solidFill>
                  <a:srgbClr val="3A414A"/>
                </a:solidFill>
                <a:latin typeface="Open Sans"/>
                <a:ea typeface="Open Sans"/>
                <a:cs typeface="Open Sans"/>
                <a:sym typeface="Open Sans"/>
              </a:rPr>
              <a:t>Item </a:t>
            </a:r>
            <a:r>
              <a:rPr lang="en" sz="1250">
                <a:solidFill>
                  <a:srgbClr val="3A414A"/>
                </a:solidFill>
                <a:latin typeface="Open Sans"/>
                <a:ea typeface="Open Sans"/>
                <a:cs typeface="Open Sans"/>
                <a:sym typeface="Open Sans"/>
              </a:rPr>
              <a:t>from the Inventory Management Service System</a:t>
            </a:r>
            <a:endParaRPr sz="1250">
              <a:solidFill>
                <a:srgbClr val="3A414A"/>
              </a:solidFill>
              <a:latin typeface="Open Sans"/>
              <a:ea typeface="Open Sans"/>
              <a:cs typeface="Open Sans"/>
              <a:sym typeface="Open Sans"/>
            </a:endParaRPr>
          </a:p>
          <a:p>
            <a:pPr indent="0" lvl="0" marL="457200" rtl="0" algn="just">
              <a:spcBef>
                <a:spcPts val="1600"/>
              </a:spcBef>
              <a:spcAft>
                <a:spcPts val="0"/>
              </a:spcAft>
              <a:buNone/>
            </a:pPr>
            <a:r>
              <a:t/>
            </a:r>
            <a:endParaRPr/>
          </a:p>
        </p:txBody>
      </p:sp>
      <p:pic>
        <p:nvPicPr>
          <p:cNvPr id="233" name="Google Shape;233;g193628891ad_0_10"/>
          <p:cNvPicPr preferRelativeResize="0"/>
          <p:nvPr/>
        </p:nvPicPr>
        <p:blipFill>
          <a:blip r:embed="rId3">
            <a:alphaModFix/>
          </a:blip>
          <a:stretch>
            <a:fillRect/>
          </a:stretch>
        </p:blipFill>
        <p:spPr>
          <a:xfrm>
            <a:off x="1987017" y="3850680"/>
            <a:ext cx="3798375" cy="4171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193628891ad_0_15"/>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193628891ad_0_15"/>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p>
            <a:pPr indent="0" lvl="0" marL="0" rtl="0" algn="just">
              <a:spcBef>
                <a:spcPts val="1600"/>
              </a:spcBef>
              <a:spcAft>
                <a:spcPts val="0"/>
              </a:spcAft>
              <a:buClr>
                <a:schemeClr val="dk1"/>
              </a:buClr>
              <a:buSzPts val="1100"/>
              <a:buFont typeface="Arial"/>
              <a:buNone/>
            </a:pPr>
            <a:r>
              <a:rPr lang="en" sz="1850">
                <a:solidFill>
                  <a:srgbClr val="3A414A"/>
                </a:solidFill>
                <a:latin typeface="Open Sans"/>
                <a:ea typeface="Open Sans"/>
                <a:cs typeface="Open Sans"/>
                <a:sym typeface="Open Sans"/>
              </a:rPr>
              <a:t>Customer</a:t>
            </a:r>
            <a:endParaRPr sz="1850">
              <a:solidFill>
                <a:srgbClr val="3A414A"/>
              </a:solidFill>
              <a:latin typeface="Open Sans"/>
              <a:ea typeface="Open Sans"/>
              <a:cs typeface="Open Sans"/>
              <a:sym typeface="Open Sans"/>
            </a:endParaRPr>
          </a:p>
          <a:p>
            <a:pPr indent="-307975" lvl="0" marL="457200" rtl="0" algn="just">
              <a:spcBef>
                <a:spcPts val="1600"/>
              </a:spcBef>
              <a:spcAft>
                <a:spcPts val="0"/>
              </a:spcAft>
              <a:buClr>
                <a:srgbClr val="3A414A"/>
              </a:buClr>
              <a:buSzPts val="1250"/>
              <a:buFont typeface="Open Sans"/>
              <a:buAutoNum type="arabicPeriod"/>
            </a:pPr>
            <a:r>
              <a:rPr b="1" lang="en" sz="1250">
                <a:solidFill>
                  <a:srgbClr val="3A414A"/>
                </a:solidFill>
                <a:latin typeface="Open Sans"/>
                <a:ea typeface="Open Sans"/>
                <a:cs typeface="Open Sans"/>
                <a:sym typeface="Open Sans"/>
              </a:rPr>
              <a:t>Match </a:t>
            </a:r>
            <a:r>
              <a:rPr lang="en" sz="1250">
                <a:solidFill>
                  <a:srgbClr val="3A414A"/>
                </a:solidFill>
                <a:latin typeface="Open Sans"/>
                <a:ea typeface="Open Sans"/>
                <a:cs typeface="Open Sans"/>
                <a:sym typeface="Open Sans"/>
              </a:rPr>
              <a:t>the </a:t>
            </a:r>
            <a:r>
              <a:rPr b="1" lang="en" sz="1250">
                <a:solidFill>
                  <a:srgbClr val="3A414A"/>
                </a:solidFill>
                <a:latin typeface="Open Sans"/>
                <a:ea typeface="Open Sans"/>
                <a:cs typeface="Open Sans"/>
                <a:sym typeface="Open Sans"/>
              </a:rPr>
              <a:t>CreditCard </a:t>
            </a:r>
            <a:r>
              <a:rPr lang="en" sz="1250">
                <a:solidFill>
                  <a:srgbClr val="3A414A"/>
                </a:solidFill>
                <a:latin typeface="Open Sans"/>
                <a:ea typeface="Open Sans"/>
                <a:cs typeface="Open Sans"/>
                <a:sym typeface="Open Sans"/>
              </a:rPr>
              <a:t>of the </a:t>
            </a:r>
            <a:r>
              <a:rPr b="1" lang="en" sz="1250">
                <a:solidFill>
                  <a:srgbClr val="3A414A"/>
                </a:solidFill>
                <a:latin typeface="Open Sans"/>
                <a:ea typeface="Open Sans"/>
                <a:cs typeface="Open Sans"/>
                <a:sym typeface="Open Sans"/>
              </a:rPr>
              <a:t>Buyer </a:t>
            </a:r>
            <a:r>
              <a:rPr lang="en" sz="1250">
                <a:solidFill>
                  <a:srgbClr val="3A414A"/>
                </a:solidFill>
                <a:latin typeface="Open Sans"/>
                <a:ea typeface="Open Sans"/>
                <a:cs typeface="Open Sans"/>
                <a:sym typeface="Open Sans"/>
              </a:rPr>
              <a:t>placing the </a:t>
            </a:r>
            <a:r>
              <a:rPr b="1" lang="en" sz="1250">
                <a:solidFill>
                  <a:srgbClr val="3A414A"/>
                </a:solidFill>
                <a:latin typeface="Open Sans"/>
                <a:ea typeface="Open Sans"/>
                <a:cs typeface="Open Sans"/>
                <a:sym typeface="Open Sans"/>
              </a:rPr>
              <a:t>Order </a:t>
            </a:r>
            <a:r>
              <a:rPr lang="en" sz="1250">
                <a:solidFill>
                  <a:srgbClr val="3A414A"/>
                </a:solidFill>
                <a:latin typeface="Open Sans"/>
                <a:ea typeface="Open Sans"/>
                <a:cs typeface="Open Sans"/>
                <a:sym typeface="Open Sans"/>
              </a:rPr>
              <a:t>from the Order Processing Service System and the </a:t>
            </a:r>
            <a:r>
              <a:rPr b="1" lang="en" sz="1250">
                <a:solidFill>
                  <a:srgbClr val="3A414A"/>
                </a:solidFill>
                <a:latin typeface="Open Sans"/>
                <a:ea typeface="Open Sans"/>
                <a:cs typeface="Open Sans"/>
                <a:sym typeface="Open Sans"/>
              </a:rPr>
              <a:t>CreditCard </a:t>
            </a:r>
            <a:r>
              <a:rPr lang="en" sz="1250">
                <a:solidFill>
                  <a:srgbClr val="3A414A"/>
                </a:solidFill>
                <a:latin typeface="Open Sans"/>
                <a:ea typeface="Open Sans"/>
                <a:cs typeface="Open Sans"/>
                <a:sym typeface="Open Sans"/>
              </a:rPr>
              <a:t>from the </a:t>
            </a:r>
            <a:r>
              <a:rPr b="1" lang="en" sz="1250">
                <a:solidFill>
                  <a:srgbClr val="3A414A"/>
                </a:solidFill>
                <a:latin typeface="Open Sans"/>
                <a:ea typeface="Open Sans"/>
                <a:cs typeface="Open Sans"/>
                <a:sym typeface="Open Sans"/>
              </a:rPr>
              <a:t>User </a:t>
            </a:r>
            <a:r>
              <a:rPr lang="en" sz="1250">
                <a:solidFill>
                  <a:srgbClr val="3A414A"/>
                </a:solidFill>
                <a:latin typeface="Open Sans"/>
                <a:ea typeface="Open Sans"/>
                <a:cs typeface="Open Sans"/>
                <a:sym typeface="Open Sans"/>
              </a:rPr>
              <a:t>of the User table joined with the Credit Card table from the User Service System.</a:t>
            </a:r>
            <a:endParaRPr sz="1250">
              <a:solidFill>
                <a:srgbClr val="3A414A"/>
              </a:solidFill>
              <a:latin typeface="Open Sans"/>
              <a:ea typeface="Open Sans"/>
              <a:cs typeface="Open Sans"/>
              <a:sym typeface="Open Sans"/>
            </a:endParaRPr>
          </a:p>
          <a:p>
            <a:pPr indent="0" lvl="0" marL="457200" rtl="0" algn="just">
              <a:spcBef>
                <a:spcPts val="1600"/>
              </a:spcBef>
              <a:spcAft>
                <a:spcPts val="0"/>
              </a:spcAft>
              <a:buNone/>
            </a:pPr>
            <a:r>
              <a:t/>
            </a:r>
            <a:endParaRPr/>
          </a:p>
        </p:txBody>
      </p:sp>
      <p:pic>
        <p:nvPicPr>
          <p:cNvPr id="240" name="Google Shape;240;g193628891ad_0_15"/>
          <p:cNvPicPr preferRelativeResize="0"/>
          <p:nvPr/>
        </p:nvPicPr>
        <p:blipFill>
          <a:blip r:embed="rId3">
            <a:alphaModFix/>
          </a:blip>
          <a:stretch>
            <a:fillRect/>
          </a:stretch>
        </p:blipFill>
        <p:spPr>
          <a:xfrm>
            <a:off x="1466900" y="3918388"/>
            <a:ext cx="4838700" cy="5229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193628891ad_0_20"/>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p>
            <a:pPr indent="0" lvl="0" marL="0" rtl="0" algn="just">
              <a:spcBef>
                <a:spcPts val="1600"/>
              </a:spcBef>
              <a:spcAft>
                <a:spcPts val="0"/>
              </a:spcAft>
              <a:buNone/>
            </a:pPr>
            <a:r>
              <a:rPr lang="en" sz="1850">
                <a:solidFill>
                  <a:srgbClr val="3A414A"/>
                </a:solidFill>
                <a:latin typeface="Open Sans"/>
                <a:ea typeface="Open Sans"/>
                <a:cs typeface="Open Sans"/>
                <a:sym typeface="Open Sans"/>
              </a:rPr>
              <a:t>Customer</a:t>
            </a:r>
            <a:endParaRPr sz="1250">
              <a:solidFill>
                <a:srgbClr val="3A414A"/>
              </a:solidFill>
              <a:latin typeface="Open Sans"/>
              <a:ea typeface="Open Sans"/>
              <a:cs typeface="Open Sans"/>
              <a:sym typeface="Open Sans"/>
            </a:endParaRPr>
          </a:p>
          <a:p>
            <a:pPr indent="-307975" lvl="0" marL="457200" rtl="0" algn="just">
              <a:spcBef>
                <a:spcPts val="1600"/>
              </a:spcBef>
              <a:spcAft>
                <a:spcPts val="0"/>
              </a:spcAft>
              <a:buClr>
                <a:srgbClr val="3A414A"/>
              </a:buClr>
              <a:buSzPts val="1250"/>
              <a:buFont typeface="Open Sans"/>
              <a:buAutoNum type="arabicPeriod" startAt="2"/>
            </a:pPr>
            <a:r>
              <a:rPr b="1" lang="en" sz="1250">
                <a:solidFill>
                  <a:srgbClr val="3A414A"/>
                </a:solidFill>
                <a:latin typeface="Open Sans"/>
                <a:ea typeface="Open Sans"/>
                <a:cs typeface="Open Sans"/>
                <a:sym typeface="Open Sans"/>
              </a:rPr>
              <a:t>Match </a:t>
            </a:r>
            <a:r>
              <a:rPr lang="en" sz="1250">
                <a:solidFill>
                  <a:srgbClr val="3A414A"/>
                </a:solidFill>
                <a:latin typeface="Open Sans"/>
                <a:ea typeface="Open Sans"/>
                <a:cs typeface="Open Sans"/>
                <a:sym typeface="Open Sans"/>
              </a:rPr>
              <a:t>the </a:t>
            </a:r>
            <a:r>
              <a:rPr b="1" lang="en" sz="1250">
                <a:solidFill>
                  <a:srgbClr val="3A414A"/>
                </a:solidFill>
                <a:latin typeface="Open Sans"/>
                <a:ea typeface="Open Sans"/>
                <a:cs typeface="Open Sans"/>
                <a:sym typeface="Open Sans"/>
              </a:rPr>
              <a:t>SellerID </a:t>
            </a:r>
            <a:r>
              <a:rPr lang="en" sz="1250">
                <a:solidFill>
                  <a:srgbClr val="3A414A"/>
                </a:solidFill>
                <a:latin typeface="Open Sans"/>
                <a:ea typeface="Open Sans"/>
                <a:cs typeface="Open Sans"/>
                <a:sym typeface="Open Sans"/>
              </a:rPr>
              <a:t>from the </a:t>
            </a:r>
            <a:r>
              <a:rPr b="1" lang="en" sz="1250">
                <a:solidFill>
                  <a:srgbClr val="3A414A"/>
                </a:solidFill>
                <a:latin typeface="Open Sans"/>
                <a:ea typeface="Open Sans"/>
                <a:cs typeface="Open Sans"/>
                <a:sym typeface="Open Sans"/>
              </a:rPr>
              <a:t>Listing </a:t>
            </a:r>
            <a:r>
              <a:rPr lang="en" sz="1250">
                <a:solidFill>
                  <a:srgbClr val="3A414A"/>
                </a:solidFill>
                <a:latin typeface="Open Sans"/>
                <a:ea typeface="Open Sans"/>
                <a:cs typeface="Open Sans"/>
                <a:sym typeface="Open Sans"/>
              </a:rPr>
              <a:t>on the Listing Services System and the </a:t>
            </a:r>
            <a:r>
              <a:rPr b="1" lang="en" sz="1250">
                <a:solidFill>
                  <a:srgbClr val="3A414A"/>
                </a:solidFill>
                <a:latin typeface="Open Sans"/>
                <a:ea typeface="Open Sans"/>
                <a:cs typeface="Open Sans"/>
                <a:sym typeface="Open Sans"/>
              </a:rPr>
              <a:t>SellerID </a:t>
            </a:r>
            <a:r>
              <a:rPr lang="en" sz="1250">
                <a:solidFill>
                  <a:srgbClr val="3A414A"/>
                </a:solidFill>
                <a:latin typeface="Open Sans"/>
                <a:ea typeface="Open Sans"/>
                <a:cs typeface="Open Sans"/>
                <a:sym typeface="Open Sans"/>
              </a:rPr>
              <a:t>in the </a:t>
            </a:r>
            <a:r>
              <a:rPr b="1" lang="en" sz="1250">
                <a:solidFill>
                  <a:srgbClr val="3A414A"/>
                </a:solidFill>
                <a:latin typeface="Open Sans"/>
                <a:ea typeface="Open Sans"/>
                <a:cs typeface="Open Sans"/>
                <a:sym typeface="Open Sans"/>
              </a:rPr>
              <a:t>Item </a:t>
            </a:r>
            <a:r>
              <a:rPr lang="en" sz="1250">
                <a:solidFill>
                  <a:srgbClr val="3A414A"/>
                </a:solidFill>
                <a:latin typeface="Open Sans"/>
                <a:ea typeface="Open Sans"/>
                <a:cs typeface="Open Sans"/>
                <a:sym typeface="Open Sans"/>
              </a:rPr>
              <a:t>table from the Inventory Management Service System. </a:t>
            </a:r>
            <a:endParaRPr/>
          </a:p>
        </p:txBody>
      </p:sp>
      <p:pic>
        <p:nvPicPr>
          <p:cNvPr id="246" name="Google Shape;246;g193628891ad_0_20"/>
          <p:cNvPicPr preferRelativeResize="0"/>
          <p:nvPr/>
        </p:nvPicPr>
        <p:blipFill>
          <a:blip r:embed="rId3">
            <a:alphaModFix/>
          </a:blip>
          <a:stretch>
            <a:fillRect/>
          </a:stretch>
        </p:blipFill>
        <p:spPr>
          <a:xfrm>
            <a:off x="2143950" y="3787775"/>
            <a:ext cx="3660200" cy="5206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4"/>
          <p:cNvSpPr txBox="1"/>
          <p:nvPr>
            <p:ph type="title"/>
          </p:nvPr>
        </p:nvSpPr>
        <p:spPr>
          <a:xfrm>
            <a:off x="264895" y="1844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Background</a:t>
            </a:r>
            <a:endParaRPr/>
          </a:p>
        </p:txBody>
      </p:sp>
      <p:sp>
        <p:nvSpPr>
          <p:cNvPr id="141" name="Google Shape;141;p4"/>
          <p:cNvSpPr txBox="1"/>
          <p:nvPr>
            <p:ph idx="1" type="body"/>
          </p:nvPr>
        </p:nvSpPr>
        <p:spPr>
          <a:xfrm>
            <a:off x="264900" y="1420950"/>
            <a:ext cx="6932700" cy="8332800"/>
          </a:xfrm>
          <a:prstGeom prst="rect">
            <a:avLst/>
          </a:prstGeom>
          <a:noFill/>
          <a:ln>
            <a:noFill/>
          </a:ln>
        </p:spPr>
        <p:txBody>
          <a:bodyPr anchorCtr="0" anchor="t" bIns="91425" lIns="91425" spcFirstLastPara="1" rIns="91425" wrap="square" tIns="91425">
            <a:noAutofit/>
          </a:bodyPr>
          <a:lstStyle/>
          <a:p>
            <a:pPr indent="-336550" lvl="0" marL="457200" rtl="0" algn="just">
              <a:lnSpc>
                <a:spcPct val="150000"/>
              </a:lnSpc>
              <a:spcBef>
                <a:spcPts val="0"/>
              </a:spcBef>
              <a:spcAft>
                <a:spcPts val="0"/>
              </a:spcAft>
              <a:buClr>
                <a:srgbClr val="525C65"/>
              </a:buClr>
              <a:buSzPts val="1700"/>
              <a:buFont typeface="Open Sans"/>
              <a:buChar char="●"/>
            </a:pPr>
            <a:r>
              <a:rPr b="1" lang="en" sz="1700">
                <a:solidFill>
                  <a:srgbClr val="525C65"/>
                </a:solidFill>
                <a:highlight>
                  <a:srgbClr val="FFFFFF"/>
                </a:highlight>
                <a:latin typeface="Open Sans"/>
                <a:ea typeface="Open Sans"/>
                <a:cs typeface="Open Sans"/>
                <a:sym typeface="Open Sans"/>
              </a:rPr>
              <a:t>SneakerPark</a:t>
            </a:r>
            <a:r>
              <a:rPr lang="en" sz="1700">
                <a:solidFill>
                  <a:srgbClr val="525C65"/>
                </a:solidFill>
                <a:highlight>
                  <a:srgbClr val="FFFFFF"/>
                </a:highlight>
                <a:latin typeface="Open Sans"/>
                <a:ea typeface="Open Sans"/>
                <a:cs typeface="Open Sans"/>
                <a:sym typeface="Open Sans"/>
              </a:rPr>
              <a:t> is an online shoe reseller that allows people to buy and sell used and new shoes. Buyers can bid for shoes or buy them outright, and sellers can set a price or sell to the highest bidder.</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Each buyer and seller must have an active account in order to sell, bid, or purchase sneakers using SneakerPark’s website.</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SneakerPark authenticates the shoes before shipping them to the buyer, so before listing an item, the seller must ship it to SneakerPark’s warehouse. Upon receipt, SneakerPark assigns an item number to each pair of sneakers and notifies the seller that they are now free to list their item. If the item is not listed within 45 days, SneakerPark returns it to the seller and sends an invoice to the seller for the shipping cost.</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If the item is found to be inauthentic or in an unacceptable condition, it is also returned back to the seller in a similar fashion.</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When the item sells, the buyer’s account is credited with the purchase price minus the SneakerPark service fee and shipping fees to deliver the item to the buyer.</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Currently, SneakerPark only supports sales within the United States.</a:t>
            </a:r>
            <a:endParaRPr sz="1700">
              <a:solidFill>
                <a:srgbClr val="525C65"/>
              </a:solidFill>
              <a:highlight>
                <a:srgbClr val="FFFFFF"/>
              </a:highlight>
              <a:latin typeface="Open Sans"/>
              <a:ea typeface="Open Sans"/>
              <a:cs typeface="Open Sans"/>
              <a:sym typeface="Open Sans"/>
            </a:endParaRPr>
          </a:p>
          <a:p>
            <a:pPr indent="0" lvl="0" marL="0" marR="241300" rtl="0" algn="just">
              <a:lnSpc>
                <a:spcPct val="150000"/>
              </a:lnSpc>
              <a:spcBef>
                <a:spcPts val="1100"/>
              </a:spcBef>
              <a:spcAft>
                <a:spcPts val="400"/>
              </a:spcAft>
              <a:buClr>
                <a:schemeClr val="dk1"/>
              </a:buClr>
              <a:buSzPts val="1100"/>
              <a:buFont typeface="Arial"/>
              <a:buNone/>
            </a:pPr>
            <a:r>
              <a:t/>
            </a:r>
            <a:endParaRPr b="1" sz="1700">
              <a:solidFill>
                <a:srgbClr val="2E3D49"/>
              </a:solidFill>
              <a:highlight>
                <a:srgbClr val="FFFFFF"/>
              </a:highlight>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50" name="Shape 250"/>
        <p:cNvGrpSpPr/>
        <p:nvPr/>
      </p:nvGrpSpPr>
      <p:grpSpPr>
        <a:xfrm>
          <a:off x="0" y="0"/>
          <a:ext cx="0" cy="0"/>
          <a:chOff x="0" y="0"/>
          <a:chExt cx="0" cy="0"/>
        </a:xfrm>
      </p:grpSpPr>
      <p:sp>
        <p:nvSpPr>
          <p:cNvPr id="251" name="Google Shape;251;p20"/>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252" name="Google Shape;252;p20"/>
          <p:cNvSpPr/>
          <p:nvPr/>
        </p:nvSpPr>
        <p:spPr>
          <a:xfrm>
            <a:off x="1422750" y="4013075"/>
            <a:ext cx="49269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7</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Data Governance:</a:t>
            </a:r>
            <a:endParaRPr b="0"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Roles and Responsibilities</a:t>
            </a:r>
            <a:endParaRPr b="0" i="0" sz="3000" u="none" cap="none" strike="noStrike">
              <a:solidFill>
                <a:srgbClr val="FFFFFF"/>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1"/>
          <p:cNvSpPr txBox="1"/>
          <p:nvPr/>
        </p:nvSpPr>
        <p:spPr>
          <a:xfrm>
            <a:off x="457200" y="447675"/>
            <a:ext cx="6842100" cy="1152600"/>
          </a:xfrm>
          <a:prstGeom prst="rect">
            <a:avLst/>
          </a:prstGeom>
          <a:noFill/>
          <a:ln>
            <a:noFill/>
          </a:ln>
        </p:spPr>
        <p:txBody>
          <a:bodyPr anchorCtr="0" anchor="t" bIns="91425" lIns="91425" spcFirstLastPara="1" rIns="91425" wrap="square" tIns="91425">
            <a:noAutofit/>
          </a:bodyPr>
          <a:lstStyle/>
          <a:p>
            <a:pPr indent="0" lvl="0" marL="0" marR="0" rtl="0" algn="just">
              <a:lnSpc>
                <a:spcPct val="170000"/>
              </a:lnSpc>
              <a:spcBef>
                <a:spcPts val="0"/>
              </a:spcBef>
              <a:spcAft>
                <a:spcPts val="0"/>
              </a:spcAft>
              <a:buClr>
                <a:srgbClr val="000000"/>
              </a:buClr>
              <a:buSzPts val="1600"/>
              <a:buFont typeface="Arial"/>
              <a:buNone/>
            </a:pPr>
            <a:r>
              <a:t/>
            </a:r>
            <a:endParaRPr sz="1600">
              <a:solidFill>
                <a:srgbClr val="525C65"/>
              </a:solidFill>
              <a:highlight>
                <a:srgbClr val="FFFFFF"/>
              </a:highlight>
              <a:latin typeface="Open Sans"/>
              <a:ea typeface="Open Sans"/>
              <a:cs typeface="Open Sans"/>
              <a:sym typeface="Open Sans"/>
            </a:endParaRPr>
          </a:p>
          <a:p>
            <a:pPr indent="0" lvl="0" marL="0" marR="0" rtl="0" algn="just">
              <a:lnSpc>
                <a:spcPct val="170000"/>
              </a:lnSpc>
              <a:spcBef>
                <a:spcPts val="0"/>
              </a:spcBef>
              <a:spcAft>
                <a:spcPts val="0"/>
              </a:spcAft>
              <a:buClr>
                <a:srgbClr val="000000"/>
              </a:buClr>
              <a:buSzPts val="1600"/>
              <a:buFont typeface="Arial"/>
              <a:buNone/>
            </a:pPr>
            <a:r>
              <a:rPr lang="en" sz="1250">
                <a:solidFill>
                  <a:srgbClr val="525C65"/>
                </a:solidFill>
                <a:highlight>
                  <a:srgbClr val="FFFFFF"/>
                </a:highlight>
                <a:latin typeface="Open Sans"/>
                <a:ea typeface="Open Sans"/>
                <a:cs typeface="Open Sans"/>
                <a:sym typeface="Open Sans"/>
              </a:rPr>
              <a:t>Student’s</a:t>
            </a:r>
            <a:r>
              <a:rPr lang="en" sz="1250">
                <a:solidFill>
                  <a:srgbClr val="525C65"/>
                </a:solidFill>
                <a:highlight>
                  <a:srgbClr val="FFFFFF"/>
                </a:highlight>
                <a:latin typeface="Open Sans"/>
                <a:ea typeface="Open Sans"/>
                <a:cs typeface="Open Sans"/>
                <a:sym typeface="Open Sans"/>
              </a:rPr>
              <a:t> note: </a:t>
            </a:r>
            <a:endParaRPr sz="1250">
              <a:solidFill>
                <a:srgbClr val="525C65"/>
              </a:solidFill>
              <a:highlight>
                <a:srgbClr val="FFFFFF"/>
              </a:highlight>
              <a:latin typeface="Open Sans"/>
              <a:ea typeface="Open Sans"/>
              <a:cs typeface="Open Sans"/>
              <a:sym typeface="Open Sans"/>
            </a:endParaRPr>
          </a:p>
          <a:p>
            <a:pPr indent="0" lvl="0" marL="0" marR="0" rtl="0" algn="just">
              <a:lnSpc>
                <a:spcPct val="170000"/>
              </a:lnSpc>
              <a:spcBef>
                <a:spcPts val="0"/>
              </a:spcBef>
              <a:spcAft>
                <a:spcPts val="0"/>
              </a:spcAft>
              <a:buClr>
                <a:srgbClr val="000000"/>
              </a:buClr>
              <a:buSzPts val="1600"/>
              <a:buFont typeface="Arial"/>
              <a:buNone/>
            </a:pPr>
            <a:r>
              <a:t/>
            </a:r>
            <a:endParaRPr sz="1250">
              <a:solidFill>
                <a:srgbClr val="525C65"/>
              </a:solidFill>
              <a:highlight>
                <a:srgbClr val="FFFFFF"/>
              </a:highlight>
              <a:latin typeface="Open Sans"/>
              <a:ea typeface="Open Sans"/>
              <a:cs typeface="Open Sans"/>
              <a:sym typeface="Open Sans"/>
            </a:endParaRPr>
          </a:p>
          <a:p>
            <a:pPr indent="-307975" lvl="0" marL="457200" marR="0" rtl="0" algn="just">
              <a:lnSpc>
                <a:spcPct val="170000"/>
              </a:lnSpc>
              <a:spcBef>
                <a:spcPts val="0"/>
              </a:spcBef>
              <a:spcAft>
                <a:spcPts val="0"/>
              </a:spcAft>
              <a:buClr>
                <a:srgbClr val="525C65"/>
              </a:buClr>
              <a:buSzPts val="1250"/>
              <a:buFont typeface="Open Sans"/>
              <a:buAutoNum type="arabicPeriod"/>
            </a:pPr>
            <a:r>
              <a:rPr b="1" lang="en" sz="1250">
                <a:solidFill>
                  <a:srgbClr val="525C65"/>
                </a:solidFill>
                <a:highlight>
                  <a:srgbClr val="FFFFFF"/>
                </a:highlight>
                <a:latin typeface="Open Sans"/>
                <a:ea typeface="Open Sans"/>
                <a:cs typeface="Open Sans"/>
                <a:sym typeface="Open Sans"/>
              </a:rPr>
              <a:t>Data Steward</a:t>
            </a:r>
            <a:endParaRPr b="1" sz="1250">
              <a:solidFill>
                <a:srgbClr val="525C65"/>
              </a:solidFill>
              <a:highlight>
                <a:srgbClr val="FFFFFF"/>
              </a:highlight>
              <a:latin typeface="Open Sans"/>
              <a:ea typeface="Open Sans"/>
              <a:cs typeface="Open Sans"/>
              <a:sym typeface="Open Sans"/>
            </a:endParaRPr>
          </a:p>
          <a:p>
            <a:pPr indent="-307975" lvl="1" marL="914400" marR="0" rtl="0" algn="just">
              <a:lnSpc>
                <a:spcPct val="170000"/>
              </a:lnSpc>
              <a:spcBef>
                <a:spcPts val="0"/>
              </a:spcBef>
              <a:spcAft>
                <a:spcPts val="0"/>
              </a:spcAft>
              <a:buClr>
                <a:srgbClr val="525C65"/>
              </a:buClr>
              <a:buSzPts val="1250"/>
              <a:buFont typeface="Open Sans"/>
              <a:buAutoNum type="alphaLcPeriod"/>
            </a:pPr>
            <a:r>
              <a:rPr lang="en" sz="1250">
                <a:solidFill>
                  <a:srgbClr val="525C65"/>
                </a:solidFill>
                <a:highlight>
                  <a:srgbClr val="FFFFFF"/>
                </a:highlight>
                <a:latin typeface="Open Sans"/>
                <a:ea typeface="Open Sans"/>
                <a:cs typeface="Open Sans"/>
                <a:sym typeface="Open Sans"/>
              </a:rPr>
              <a:t>The Data Steward </a:t>
            </a:r>
            <a:r>
              <a:rPr lang="en" sz="1250">
                <a:solidFill>
                  <a:srgbClr val="525C65"/>
                </a:solidFill>
                <a:highlight>
                  <a:srgbClr val="FFFFFF"/>
                </a:highlight>
                <a:latin typeface="Open Sans"/>
                <a:ea typeface="Open Sans"/>
                <a:cs typeface="Open Sans"/>
                <a:sym typeface="Open Sans"/>
              </a:rPr>
              <a:t>should</a:t>
            </a:r>
            <a:r>
              <a:rPr lang="en" sz="1250">
                <a:solidFill>
                  <a:srgbClr val="525C65"/>
                </a:solidFill>
                <a:highlight>
                  <a:srgbClr val="FFFFFF"/>
                </a:highlight>
                <a:latin typeface="Open Sans"/>
                <a:ea typeface="Open Sans"/>
                <a:cs typeface="Open Sans"/>
                <a:sym typeface="Open Sans"/>
              </a:rPr>
              <a:t> be responsible for updating the data dictionary business context in the SneakerPark’s </a:t>
            </a:r>
            <a:r>
              <a:rPr b="1" lang="en" sz="1250">
                <a:solidFill>
                  <a:srgbClr val="525C65"/>
                </a:solidFill>
                <a:highlight>
                  <a:srgbClr val="FFFFFF"/>
                </a:highlight>
                <a:latin typeface="Open Sans"/>
                <a:ea typeface="Open Sans"/>
                <a:cs typeface="Open Sans"/>
                <a:sym typeface="Open Sans"/>
              </a:rPr>
              <a:t>Metadata Management</a:t>
            </a:r>
            <a:r>
              <a:rPr lang="en" sz="1250">
                <a:solidFill>
                  <a:srgbClr val="525C65"/>
                </a:solidFill>
                <a:highlight>
                  <a:srgbClr val="FFFFFF"/>
                </a:highlight>
                <a:latin typeface="Open Sans"/>
                <a:ea typeface="Open Sans"/>
                <a:cs typeface="Open Sans"/>
                <a:sym typeface="Open Sans"/>
              </a:rPr>
              <a:t> in case of either a new addition (tables or columns) as well as business description changes.</a:t>
            </a:r>
            <a:endParaRPr sz="1250">
              <a:solidFill>
                <a:srgbClr val="525C65"/>
              </a:solidFill>
              <a:highlight>
                <a:srgbClr val="FFFFFF"/>
              </a:highlight>
              <a:latin typeface="Open Sans"/>
              <a:ea typeface="Open Sans"/>
              <a:cs typeface="Open Sans"/>
              <a:sym typeface="Open Sans"/>
            </a:endParaRPr>
          </a:p>
          <a:p>
            <a:pPr indent="-307975" lvl="1" marL="914400" marR="0" rtl="0" algn="just">
              <a:lnSpc>
                <a:spcPct val="170000"/>
              </a:lnSpc>
              <a:spcBef>
                <a:spcPts val="0"/>
              </a:spcBef>
              <a:spcAft>
                <a:spcPts val="0"/>
              </a:spcAft>
              <a:buClr>
                <a:srgbClr val="525C65"/>
              </a:buClr>
              <a:buSzPts val="1250"/>
              <a:buFont typeface="Open Sans"/>
              <a:buAutoNum type="alphaLcPeriod"/>
            </a:pPr>
            <a:r>
              <a:rPr lang="en" sz="1250">
                <a:solidFill>
                  <a:srgbClr val="525C65"/>
                </a:solidFill>
                <a:highlight>
                  <a:srgbClr val="FFFFFF"/>
                </a:highlight>
                <a:latin typeface="Open Sans"/>
                <a:ea typeface="Open Sans"/>
                <a:cs typeface="Open Sans"/>
                <a:sym typeface="Open Sans"/>
              </a:rPr>
              <a:t>This role can be taken by Jessica as she already has business understanding of every part of the organization </a:t>
            </a:r>
            <a:r>
              <a:rPr b="1" lang="en" sz="1250">
                <a:solidFill>
                  <a:srgbClr val="525C65"/>
                </a:solidFill>
                <a:highlight>
                  <a:srgbClr val="FFFFFF"/>
                </a:highlight>
                <a:latin typeface="Open Sans"/>
                <a:ea typeface="Open Sans"/>
                <a:cs typeface="Open Sans"/>
                <a:sym typeface="Open Sans"/>
              </a:rPr>
              <a:t>along</a:t>
            </a:r>
            <a:r>
              <a:rPr lang="en" sz="1250">
                <a:solidFill>
                  <a:srgbClr val="525C65"/>
                </a:solidFill>
                <a:highlight>
                  <a:srgbClr val="FFFFFF"/>
                </a:highlight>
                <a:latin typeface="Open Sans"/>
                <a:ea typeface="Open Sans"/>
                <a:cs typeface="Open Sans"/>
                <a:sym typeface="Open Sans"/>
              </a:rPr>
              <a:t> </a:t>
            </a:r>
            <a:r>
              <a:rPr b="1" lang="en" sz="1250">
                <a:solidFill>
                  <a:srgbClr val="525C65"/>
                </a:solidFill>
                <a:highlight>
                  <a:srgbClr val="FFFFFF"/>
                </a:highlight>
                <a:latin typeface="Open Sans"/>
                <a:ea typeface="Open Sans"/>
                <a:cs typeface="Open Sans"/>
                <a:sym typeface="Open Sans"/>
              </a:rPr>
              <a:t>with one new hire</a:t>
            </a:r>
            <a:r>
              <a:rPr lang="en" sz="1250">
                <a:solidFill>
                  <a:srgbClr val="525C65"/>
                </a:solidFill>
                <a:highlight>
                  <a:srgbClr val="FFFFFF"/>
                </a:highlight>
                <a:latin typeface="Open Sans"/>
                <a:ea typeface="Open Sans"/>
                <a:cs typeface="Open Sans"/>
                <a:sym typeface="Open Sans"/>
              </a:rPr>
              <a:t> to join Jessica on this role because she already has another </a:t>
            </a:r>
            <a:r>
              <a:rPr lang="en" sz="1250">
                <a:solidFill>
                  <a:srgbClr val="525C65"/>
                </a:solidFill>
                <a:highlight>
                  <a:srgbClr val="FFFFFF"/>
                </a:highlight>
                <a:latin typeface="Open Sans"/>
                <a:ea typeface="Open Sans"/>
                <a:cs typeface="Open Sans"/>
                <a:sym typeface="Open Sans"/>
              </a:rPr>
              <a:t>responsibilities. This way, Jessica can divide the workload with a new employee</a:t>
            </a:r>
            <a:r>
              <a:rPr lang="en" sz="1250">
                <a:solidFill>
                  <a:srgbClr val="525C65"/>
                </a:solidFill>
                <a:highlight>
                  <a:srgbClr val="FFFFFF"/>
                </a:highlight>
                <a:latin typeface="Open Sans"/>
                <a:ea typeface="Open Sans"/>
                <a:cs typeface="Open Sans"/>
                <a:sym typeface="Open Sans"/>
              </a:rPr>
              <a:t>.</a:t>
            </a:r>
            <a:endParaRPr sz="1250">
              <a:solidFill>
                <a:srgbClr val="525C65"/>
              </a:solidFill>
              <a:highlight>
                <a:srgbClr val="FFFFFF"/>
              </a:highlight>
              <a:latin typeface="Open Sans"/>
              <a:ea typeface="Open Sans"/>
              <a:cs typeface="Open Sans"/>
              <a:sym typeface="Open Sans"/>
            </a:endParaRPr>
          </a:p>
          <a:p>
            <a:pPr indent="-307975" lvl="0" marL="457200" marR="0" rtl="0" algn="just">
              <a:lnSpc>
                <a:spcPct val="170000"/>
              </a:lnSpc>
              <a:spcBef>
                <a:spcPts val="0"/>
              </a:spcBef>
              <a:spcAft>
                <a:spcPts val="0"/>
              </a:spcAft>
              <a:buClr>
                <a:srgbClr val="525C65"/>
              </a:buClr>
              <a:buSzPts val="1250"/>
              <a:buFont typeface="Open Sans"/>
              <a:buAutoNum type="arabicPeriod"/>
            </a:pPr>
            <a:r>
              <a:rPr b="1" lang="en" sz="1250">
                <a:solidFill>
                  <a:srgbClr val="525C65"/>
                </a:solidFill>
                <a:highlight>
                  <a:srgbClr val="FFFFFF"/>
                </a:highlight>
                <a:latin typeface="Open Sans"/>
                <a:ea typeface="Open Sans"/>
                <a:cs typeface="Open Sans"/>
                <a:sym typeface="Open Sans"/>
              </a:rPr>
              <a:t>Data Architect</a:t>
            </a:r>
            <a:endParaRPr b="1" sz="1250">
              <a:solidFill>
                <a:srgbClr val="525C65"/>
              </a:solidFill>
              <a:highlight>
                <a:srgbClr val="FFFFFF"/>
              </a:highlight>
              <a:latin typeface="Open Sans"/>
              <a:ea typeface="Open Sans"/>
              <a:cs typeface="Open Sans"/>
              <a:sym typeface="Open Sans"/>
            </a:endParaRPr>
          </a:p>
          <a:p>
            <a:pPr indent="-307975" lvl="1" marL="914400" marR="0" rtl="0" algn="just">
              <a:lnSpc>
                <a:spcPct val="170000"/>
              </a:lnSpc>
              <a:spcBef>
                <a:spcPts val="0"/>
              </a:spcBef>
              <a:spcAft>
                <a:spcPts val="0"/>
              </a:spcAft>
              <a:buClr>
                <a:srgbClr val="525C65"/>
              </a:buClr>
              <a:buSzPts val="1250"/>
              <a:buFont typeface="Open Sans"/>
              <a:buAutoNum type="alphaLcPeriod"/>
            </a:pPr>
            <a:r>
              <a:rPr lang="en" sz="1250">
                <a:solidFill>
                  <a:srgbClr val="525C65"/>
                </a:solidFill>
                <a:highlight>
                  <a:srgbClr val="FFFFFF"/>
                </a:highlight>
                <a:latin typeface="Open Sans"/>
                <a:ea typeface="Open Sans"/>
                <a:cs typeface="Open Sans"/>
                <a:sym typeface="Open Sans"/>
              </a:rPr>
              <a:t>The Data Architect </a:t>
            </a:r>
            <a:r>
              <a:rPr lang="en" sz="1250">
                <a:solidFill>
                  <a:srgbClr val="525C65"/>
                </a:solidFill>
                <a:highlight>
                  <a:srgbClr val="FFFFFF"/>
                </a:highlight>
                <a:latin typeface="Open Sans"/>
                <a:ea typeface="Open Sans"/>
                <a:cs typeface="Open Sans"/>
                <a:sym typeface="Open Sans"/>
              </a:rPr>
              <a:t>should be responsible for defining the workflow of the </a:t>
            </a:r>
            <a:r>
              <a:rPr b="1" lang="en" sz="1250">
                <a:solidFill>
                  <a:srgbClr val="525C65"/>
                </a:solidFill>
                <a:highlight>
                  <a:srgbClr val="FFFFFF"/>
                </a:highlight>
                <a:latin typeface="Open Sans"/>
                <a:ea typeface="Open Sans"/>
                <a:cs typeface="Open Sans"/>
                <a:sym typeface="Open Sans"/>
              </a:rPr>
              <a:t>Data Quality Management</a:t>
            </a:r>
            <a:r>
              <a:rPr lang="en" sz="1250">
                <a:solidFill>
                  <a:srgbClr val="525C65"/>
                </a:solidFill>
                <a:highlight>
                  <a:srgbClr val="FFFFFF"/>
                </a:highlight>
                <a:latin typeface="Open Sans"/>
                <a:ea typeface="Open Sans"/>
                <a:cs typeface="Open Sans"/>
                <a:sym typeface="Open Sans"/>
              </a:rPr>
              <a:t> and </a:t>
            </a:r>
            <a:r>
              <a:rPr b="1" lang="en" sz="1250">
                <a:solidFill>
                  <a:srgbClr val="525C65"/>
                </a:solidFill>
                <a:highlight>
                  <a:srgbClr val="FFFFFF"/>
                </a:highlight>
                <a:latin typeface="Open Sans"/>
                <a:ea typeface="Open Sans"/>
                <a:cs typeface="Open Sans"/>
                <a:sym typeface="Open Sans"/>
              </a:rPr>
              <a:t>Metrics, </a:t>
            </a:r>
            <a:r>
              <a:rPr lang="en" sz="1250">
                <a:solidFill>
                  <a:srgbClr val="525C65"/>
                </a:solidFill>
                <a:highlight>
                  <a:srgbClr val="FFFFFF"/>
                </a:highlight>
                <a:latin typeface="Open Sans"/>
                <a:ea typeface="Open Sans"/>
                <a:cs typeface="Open Sans"/>
                <a:sym typeface="Open Sans"/>
              </a:rPr>
              <a:t>as well as the </a:t>
            </a:r>
            <a:r>
              <a:rPr b="1" lang="en" sz="1250">
                <a:solidFill>
                  <a:srgbClr val="525C65"/>
                </a:solidFill>
                <a:highlight>
                  <a:srgbClr val="FFFFFF"/>
                </a:highlight>
                <a:latin typeface="Open Sans"/>
                <a:ea typeface="Open Sans"/>
                <a:cs typeface="Open Sans"/>
                <a:sym typeface="Open Sans"/>
              </a:rPr>
              <a:t>Master Data Management</a:t>
            </a:r>
            <a:r>
              <a:rPr lang="en" sz="1250">
                <a:solidFill>
                  <a:srgbClr val="525C65"/>
                </a:solidFill>
                <a:highlight>
                  <a:srgbClr val="FFFFFF"/>
                </a:highlight>
                <a:latin typeface="Open Sans"/>
                <a:ea typeface="Open Sans"/>
                <a:cs typeface="Open Sans"/>
                <a:sym typeface="Open Sans"/>
              </a:rPr>
              <a:t> architecture for the entire system, in order to find an automated and smart way to identify breaches and data quality issues.</a:t>
            </a:r>
            <a:endParaRPr sz="1250">
              <a:solidFill>
                <a:srgbClr val="525C65"/>
              </a:solidFill>
              <a:highlight>
                <a:srgbClr val="FFFFFF"/>
              </a:highlight>
              <a:latin typeface="Open Sans"/>
              <a:ea typeface="Open Sans"/>
              <a:cs typeface="Open Sans"/>
              <a:sym typeface="Open Sans"/>
            </a:endParaRPr>
          </a:p>
          <a:p>
            <a:pPr indent="-307975" lvl="1" marL="914400" marR="0" rtl="0" algn="just">
              <a:lnSpc>
                <a:spcPct val="170000"/>
              </a:lnSpc>
              <a:spcBef>
                <a:spcPts val="0"/>
              </a:spcBef>
              <a:spcAft>
                <a:spcPts val="0"/>
              </a:spcAft>
              <a:buClr>
                <a:srgbClr val="525C65"/>
              </a:buClr>
              <a:buSzPts val="1250"/>
              <a:buFont typeface="Open Sans"/>
              <a:buAutoNum type="alphaLcPeriod"/>
            </a:pPr>
            <a:r>
              <a:rPr lang="en" sz="1250">
                <a:solidFill>
                  <a:srgbClr val="525C65"/>
                </a:solidFill>
                <a:highlight>
                  <a:srgbClr val="FFFFFF"/>
                </a:highlight>
                <a:latin typeface="Open Sans"/>
                <a:ea typeface="Open Sans"/>
                <a:cs typeface="Open Sans"/>
                <a:sym typeface="Open Sans"/>
              </a:rPr>
              <a:t>This role can be taken by Daniel Freitas as he is a data architect that has a solid experience on building such platforms.</a:t>
            </a:r>
            <a:endParaRPr sz="1250">
              <a:solidFill>
                <a:srgbClr val="525C65"/>
              </a:solidFill>
              <a:highlight>
                <a:srgbClr val="FFFFFF"/>
              </a:highlight>
              <a:latin typeface="Open Sans"/>
              <a:ea typeface="Open Sans"/>
              <a:cs typeface="Open Sans"/>
              <a:sym typeface="Open Sans"/>
            </a:endParaRPr>
          </a:p>
          <a:p>
            <a:pPr indent="-307975" lvl="0" marL="457200" marR="0" rtl="0" algn="just">
              <a:lnSpc>
                <a:spcPct val="170000"/>
              </a:lnSpc>
              <a:spcBef>
                <a:spcPts val="0"/>
              </a:spcBef>
              <a:spcAft>
                <a:spcPts val="0"/>
              </a:spcAft>
              <a:buClr>
                <a:srgbClr val="525C65"/>
              </a:buClr>
              <a:buSzPts val="1250"/>
              <a:buFont typeface="Open Sans"/>
              <a:buAutoNum type="arabicPeriod"/>
            </a:pPr>
            <a:r>
              <a:rPr b="1" lang="en" sz="1250">
                <a:solidFill>
                  <a:srgbClr val="525C65"/>
                </a:solidFill>
                <a:highlight>
                  <a:srgbClr val="FFFFFF"/>
                </a:highlight>
                <a:latin typeface="Open Sans"/>
                <a:ea typeface="Open Sans"/>
                <a:cs typeface="Open Sans"/>
                <a:sym typeface="Open Sans"/>
              </a:rPr>
              <a:t>Data Engineer (ProdOps)</a:t>
            </a:r>
            <a:endParaRPr b="1" sz="1250">
              <a:solidFill>
                <a:srgbClr val="525C65"/>
              </a:solidFill>
              <a:highlight>
                <a:srgbClr val="FFFFFF"/>
              </a:highlight>
              <a:latin typeface="Open Sans"/>
              <a:ea typeface="Open Sans"/>
              <a:cs typeface="Open Sans"/>
              <a:sym typeface="Open Sans"/>
            </a:endParaRPr>
          </a:p>
          <a:p>
            <a:pPr indent="-307975" lvl="1" marL="914400" marR="0" rtl="0" algn="just">
              <a:lnSpc>
                <a:spcPct val="170000"/>
              </a:lnSpc>
              <a:spcBef>
                <a:spcPts val="0"/>
              </a:spcBef>
              <a:spcAft>
                <a:spcPts val="0"/>
              </a:spcAft>
              <a:buClr>
                <a:srgbClr val="525C65"/>
              </a:buClr>
              <a:buSzPts val="1250"/>
              <a:buFont typeface="Open Sans"/>
              <a:buAutoNum type="alphaLcPeriod"/>
            </a:pPr>
            <a:r>
              <a:rPr lang="en" sz="1250">
                <a:solidFill>
                  <a:srgbClr val="525C65"/>
                </a:solidFill>
                <a:highlight>
                  <a:srgbClr val="FFFFFF"/>
                </a:highlight>
                <a:latin typeface="Open Sans"/>
                <a:ea typeface="Open Sans"/>
                <a:cs typeface="Open Sans"/>
                <a:sym typeface="Open Sans"/>
              </a:rPr>
              <a:t>The Data Engineer focused on ProdOps will be responsible for providing IT production support on the </a:t>
            </a:r>
            <a:r>
              <a:rPr b="1" lang="en" sz="1250">
                <a:solidFill>
                  <a:srgbClr val="525C65"/>
                </a:solidFill>
                <a:highlight>
                  <a:srgbClr val="FFFFFF"/>
                </a:highlight>
                <a:latin typeface="Open Sans"/>
                <a:ea typeface="Open Sans"/>
                <a:cs typeface="Open Sans"/>
                <a:sym typeface="Open Sans"/>
              </a:rPr>
              <a:t>Data Quality Management</a:t>
            </a:r>
            <a:r>
              <a:rPr lang="en" sz="1250">
                <a:solidFill>
                  <a:srgbClr val="525C65"/>
                </a:solidFill>
                <a:highlight>
                  <a:srgbClr val="FFFFFF"/>
                </a:highlight>
                <a:latin typeface="Open Sans"/>
                <a:ea typeface="Open Sans"/>
                <a:cs typeface="Open Sans"/>
                <a:sym typeface="Open Sans"/>
              </a:rPr>
              <a:t> as well as the </a:t>
            </a:r>
            <a:r>
              <a:rPr b="1" lang="en" sz="1250">
                <a:solidFill>
                  <a:srgbClr val="525C65"/>
                </a:solidFill>
                <a:highlight>
                  <a:srgbClr val="FFFFFF"/>
                </a:highlight>
                <a:latin typeface="Open Sans"/>
                <a:ea typeface="Open Sans"/>
                <a:cs typeface="Open Sans"/>
                <a:sym typeface="Open Sans"/>
              </a:rPr>
              <a:t>Master Data Management.</a:t>
            </a:r>
            <a:r>
              <a:rPr lang="en" sz="1250">
                <a:solidFill>
                  <a:srgbClr val="525C65"/>
                </a:solidFill>
                <a:highlight>
                  <a:srgbClr val="FFFFFF"/>
                </a:highlight>
                <a:latin typeface="Open Sans"/>
                <a:ea typeface="Open Sans"/>
                <a:cs typeface="Open Sans"/>
                <a:sym typeface="Open Sans"/>
              </a:rPr>
              <a:t> Production support is key to keep </a:t>
            </a:r>
            <a:r>
              <a:rPr lang="en" sz="1250">
                <a:solidFill>
                  <a:srgbClr val="525C65"/>
                </a:solidFill>
                <a:highlight>
                  <a:srgbClr val="FFFFFF"/>
                </a:highlight>
                <a:latin typeface="Open Sans"/>
                <a:ea typeface="Open Sans"/>
                <a:cs typeface="Open Sans"/>
                <a:sym typeface="Open Sans"/>
              </a:rPr>
              <a:t>consistency, accuracy and timeliness of the data. </a:t>
            </a:r>
            <a:endParaRPr sz="1250">
              <a:solidFill>
                <a:srgbClr val="525C65"/>
              </a:solidFill>
              <a:highlight>
                <a:srgbClr val="FFFFFF"/>
              </a:highlight>
              <a:latin typeface="Open Sans"/>
              <a:ea typeface="Open Sans"/>
              <a:cs typeface="Open Sans"/>
              <a:sym typeface="Open Sans"/>
            </a:endParaRPr>
          </a:p>
          <a:p>
            <a:pPr indent="-307975" lvl="1" marL="914400" marR="0" rtl="0" algn="just">
              <a:lnSpc>
                <a:spcPct val="170000"/>
              </a:lnSpc>
              <a:spcBef>
                <a:spcPts val="0"/>
              </a:spcBef>
              <a:spcAft>
                <a:spcPts val="0"/>
              </a:spcAft>
              <a:buClr>
                <a:srgbClr val="525C65"/>
              </a:buClr>
              <a:buSzPts val="1250"/>
              <a:buFont typeface="Open Sans"/>
              <a:buAutoNum type="alphaLcPeriod"/>
            </a:pPr>
            <a:r>
              <a:rPr lang="en" sz="1250">
                <a:solidFill>
                  <a:srgbClr val="525C65"/>
                </a:solidFill>
                <a:highlight>
                  <a:srgbClr val="FFFFFF"/>
                </a:highlight>
                <a:latin typeface="Open Sans"/>
                <a:ea typeface="Open Sans"/>
                <a:cs typeface="Open Sans"/>
                <a:sym typeface="Open Sans"/>
              </a:rPr>
              <a:t>SneakerPark can put Jake on that role as he has ownership of IT Support, therefore he already has expertise on handling such situations. However, Jake will have to go through a specialization on data matter to provide high standard support.</a:t>
            </a:r>
            <a:endParaRPr sz="1250">
              <a:solidFill>
                <a:srgbClr val="525C65"/>
              </a:solidFill>
              <a:highlight>
                <a:srgbClr val="FFFFFF"/>
              </a:highlight>
              <a:latin typeface="Open Sans"/>
              <a:ea typeface="Open Sans"/>
              <a:cs typeface="Open Sans"/>
              <a:sym typeface="Open Sans"/>
            </a:endParaRPr>
          </a:p>
          <a:p>
            <a:pPr indent="0" lvl="0" marL="0" marR="0" rtl="0" algn="just">
              <a:lnSpc>
                <a:spcPct val="170000"/>
              </a:lnSpc>
              <a:spcBef>
                <a:spcPts val="0"/>
              </a:spcBef>
              <a:spcAft>
                <a:spcPts val="0"/>
              </a:spcAft>
              <a:buClr>
                <a:srgbClr val="000000"/>
              </a:buClr>
              <a:buSzPts val="1600"/>
              <a:buFont typeface="Arial"/>
              <a:buNone/>
            </a:pPr>
            <a:r>
              <a:t/>
            </a:r>
            <a:endParaRPr sz="1600">
              <a:solidFill>
                <a:srgbClr val="525C65"/>
              </a:solidFill>
              <a:highlight>
                <a:srgbClr val="FFFFFF"/>
              </a:highlight>
              <a:latin typeface="Open Sans"/>
              <a:ea typeface="Open Sans"/>
              <a:cs typeface="Open Sans"/>
              <a:sym typeface="Open Sans"/>
            </a:endParaRPr>
          </a:p>
          <a:p>
            <a:pPr indent="0" lvl="0" marL="0" marR="0" rtl="0" algn="just">
              <a:lnSpc>
                <a:spcPct val="170000"/>
              </a:lnSpc>
              <a:spcBef>
                <a:spcPts val="1100"/>
              </a:spcBef>
              <a:spcAft>
                <a:spcPts val="0"/>
              </a:spcAft>
              <a:buClr>
                <a:srgbClr val="000000"/>
              </a:buClr>
              <a:buSzPts val="1600"/>
              <a:buFont typeface="Arial"/>
              <a:buNone/>
            </a:pPr>
            <a:r>
              <a:t/>
            </a:r>
            <a:endParaRPr b="0" i="0" sz="1600" u="none" cap="none" strike="noStrike">
              <a:solidFill>
                <a:srgbClr val="525C65"/>
              </a:solidFill>
              <a:highlight>
                <a:srgbClr val="FFFFFF"/>
              </a:highlight>
              <a:latin typeface="Open Sans"/>
              <a:ea typeface="Open Sans"/>
              <a:cs typeface="Open Sans"/>
              <a:sym typeface="Open Sans"/>
            </a:endParaRPr>
          </a:p>
          <a:p>
            <a:pPr indent="0" lvl="0" marL="0" marR="0" rtl="0" algn="just">
              <a:lnSpc>
                <a:spcPct val="170000"/>
              </a:lnSpc>
              <a:spcBef>
                <a:spcPts val="1100"/>
              </a:spcBef>
              <a:spcAft>
                <a:spcPts val="1100"/>
              </a:spcAft>
              <a:buClr>
                <a:srgbClr val="000000"/>
              </a:buClr>
              <a:buSzPts val="1600"/>
              <a:buFont typeface="Arial"/>
              <a:buNone/>
            </a:pPr>
            <a:r>
              <a:t/>
            </a:r>
            <a:endParaRPr b="0" i="0" sz="1600" u="none" cap="none" strike="noStrike">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61" name="Shape 261"/>
        <p:cNvGrpSpPr/>
        <p:nvPr/>
      </p:nvGrpSpPr>
      <p:grpSpPr>
        <a:xfrm>
          <a:off x="0" y="0"/>
          <a:ext cx="0" cy="0"/>
          <a:chOff x="0" y="0"/>
          <a:chExt cx="0" cy="0"/>
        </a:xfrm>
      </p:grpSpPr>
      <p:sp>
        <p:nvSpPr>
          <p:cNvPr id="262" name="Google Shape;262;p22"/>
          <p:cNvSpPr/>
          <p:nvPr/>
        </p:nvSpPr>
        <p:spPr>
          <a:xfrm>
            <a:off x="1422750" y="4013075"/>
            <a:ext cx="49269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Standout Suggestions</a:t>
            </a:r>
            <a:endParaRPr b="0" i="0" sz="3000" u="none" cap="none" strike="noStrike">
              <a:solidFill>
                <a:srgbClr val="FFFFFF"/>
              </a:solidFill>
              <a:latin typeface="Open Sans"/>
              <a:ea typeface="Open Sans"/>
              <a:cs typeface="Open Sans"/>
              <a:sym typeface="Open Sans"/>
            </a:endParaRPr>
          </a:p>
        </p:txBody>
      </p:sp>
      <p:sp>
        <p:nvSpPr>
          <p:cNvPr id="263" name="Google Shape;263;p22"/>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3"/>
          <p:cNvSpPr txBox="1"/>
          <p:nvPr/>
        </p:nvSpPr>
        <p:spPr>
          <a:xfrm>
            <a:off x="457200" y="504825"/>
            <a:ext cx="6858000" cy="7983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2E3D49"/>
              </a:buClr>
              <a:buSzPts val="1800"/>
              <a:buFont typeface="Open Sans"/>
              <a:buAutoNum type="arabicPeriod"/>
            </a:pPr>
            <a:r>
              <a:rPr b="0" i="0" lang="en" sz="1600" u="none" cap="none" strike="noStrike">
                <a:solidFill>
                  <a:srgbClr val="525C65"/>
                </a:solidFill>
                <a:highlight>
                  <a:srgbClr val="FFFFFF"/>
                </a:highlight>
                <a:latin typeface="Open Sans"/>
                <a:ea typeface="Open Sans"/>
                <a:cs typeface="Open Sans"/>
                <a:sym typeface="Open Sans"/>
              </a:rPr>
              <a:t>Create a Business Glossary for SneakerPark and define common terms such as Item, Buyer, etc. Think and discuss how SneakerPark can improve on the consistency of the terms that its systems currently use. (You can use the “Business Glossary” tab of the same Sheets template you’ve been using for the other parts of this project to get you started.)</a:t>
            </a:r>
            <a:endParaRPr b="0" i="0" sz="1600" u="none" cap="none" strike="noStrike">
              <a:solidFill>
                <a:srgbClr val="525C65"/>
              </a:solidFill>
              <a:highlight>
                <a:srgbClr val="FFFFFF"/>
              </a:highlight>
              <a:latin typeface="Open Sans"/>
              <a:ea typeface="Open Sans"/>
              <a:cs typeface="Open Sans"/>
              <a:sym typeface="Open Sans"/>
            </a:endParaRPr>
          </a:p>
          <a:p>
            <a:pPr indent="0" lvl="0" marL="45720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525C65"/>
              </a:solidFill>
              <a:highlight>
                <a:srgbClr val="FFFFFF"/>
              </a:highlight>
              <a:latin typeface="Open Sans"/>
              <a:ea typeface="Open Sans"/>
              <a:cs typeface="Open Sans"/>
              <a:sym typeface="Open Sans"/>
            </a:endParaRPr>
          </a:p>
          <a:p>
            <a:pPr indent="-342900" lvl="0" marL="457200" marR="0" rtl="0" algn="l">
              <a:lnSpc>
                <a:spcPct val="115000"/>
              </a:lnSpc>
              <a:spcBef>
                <a:spcPts val="0"/>
              </a:spcBef>
              <a:spcAft>
                <a:spcPts val="0"/>
              </a:spcAft>
              <a:buClr>
                <a:srgbClr val="2E3D49"/>
              </a:buClr>
              <a:buSzPts val="1800"/>
              <a:buFont typeface="Open Sans"/>
              <a:buAutoNum type="arabicPeriod"/>
            </a:pPr>
            <a:r>
              <a:rPr b="0" i="0" lang="en" sz="1600" u="none" cap="none" strike="noStrike">
                <a:solidFill>
                  <a:srgbClr val="525C65"/>
                </a:solidFill>
                <a:highlight>
                  <a:srgbClr val="FFFFFF"/>
                </a:highlight>
                <a:latin typeface="Open Sans"/>
                <a:ea typeface="Open Sans"/>
                <a:cs typeface="Open Sans"/>
                <a:sym typeface="Open Sans"/>
              </a:rPr>
              <a:t>Document SneakerPark’s current naming conventions. Can you think of any improvements?  (You can use the “Standard Naming Conventions” tab of the same Sheets template you’ve been using for the other parts of this project to get you started.) Some examples of Naming Conventions include;</a:t>
            </a:r>
            <a:endParaRPr b="0" i="0" sz="1600" u="none" cap="none" strike="noStrike">
              <a:solidFill>
                <a:srgbClr val="525C65"/>
              </a:solidFill>
              <a:highlight>
                <a:srgbClr val="FFFFFF"/>
              </a:highlight>
              <a:latin typeface="Open Sans"/>
              <a:ea typeface="Open Sans"/>
              <a:cs typeface="Open Sans"/>
              <a:sym typeface="Open Sans"/>
            </a:endParaRPr>
          </a:p>
          <a:p>
            <a:pPr indent="0" lvl="0" marL="45720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525C65"/>
              </a:solidFill>
              <a:highlight>
                <a:srgbClr val="FFFFFF"/>
              </a:highlight>
              <a:latin typeface="Open Sans"/>
              <a:ea typeface="Open Sans"/>
              <a:cs typeface="Open Sans"/>
              <a:sym typeface="Open Sans"/>
            </a:endParaRPr>
          </a:p>
          <a:p>
            <a:pPr indent="-330200" lvl="0" marL="914400" marR="0" rtl="0" algn="l">
              <a:lnSpc>
                <a:spcPct val="115000"/>
              </a:lnSpc>
              <a:spcBef>
                <a:spcPts val="0"/>
              </a:spcBef>
              <a:spcAft>
                <a:spcPts val="0"/>
              </a:spcAft>
              <a:buClr>
                <a:srgbClr val="525C65"/>
              </a:buClr>
              <a:buSzPts val="1600"/>
              <a:buFont typeface="Open Sans"/>
              <a:buChar char="●"/>
            </a:pPr>
            <a:r>
              <a:rPr b="0" i="0" lang="en" sz="1600" u="none" cap="none" strike="noStrike">
                <a:solidFill>
                  <a:srgbClr val="525C65"/>
                </a:solidFill>
                <a:highlight>
                  <a:srgbClr val="FFFFFF"/>
                </a:highlight>
                <a:latin typeface="Open Sans"/>
                <a:ea typeface="Open Sans"/>
                <a:cs typeface="Open Sans"/>
                <a:sym typeface="Open Sans"/>
              </a:rPr>
              <a:t>Do not use spaces or special characters.</a:t>
            </a:r>
            <a:endParaRPr b="0" i="0" sz="1600" u="none" cap="none" strike="noStrike">
              <a:solidFill>
                <a:srgbClr val="525C65"/>
              </a:solidFill>
              <a:highlight>
                <a:srgbClr val="FFFFFF"/>
              </a:highlight>
              <a:latin typeface="Open Sans"/>
              <a:ea typeface="Open Sans"/>
              <a:cs typeface="Open Sans"/>
              <a:sym typeface="Open Sans"/>
            </a:endParaRPr>
          </a:p>
          <a:p>
            <a:pPr indent="-330200" lvl="0" marL="914400" marR="0" rtl="0" algn="l">
              <a:lnSpc>
                <a:spcPct val="115000"/>
              </a:lnSpc>
              <a:spcBef>
                <a:spcPts val="0"/>
              </a:spcBef>
              <a:spcAft>
                <a:spcPts val="0"/>
              </a:spcAft>
              <a:buClr>
                <a:srgbClr val="525C65"/>
              </a:buClr>
              <a:buSzPts val="1600"/>
              <a:buFont typeface="Open Sans"/>
              <a:buChar char="●"/>
            </a:pPr>
            <a:r>
              <a:rPr b="0" i="0" lang="en" sz="1600" u="none" cap="none" strike="noStrike">
                <a:solidFill>
                  <a:srgbClr val="525C65"/>
                </a:solidFill>
                <a:highlight>
                  <a:srgbClr val="FFFFFF"/>
                </a:highlight>
                <a:latin typeface="Open Sans"/>
                <a:ea typeface="Open Sans"/>
                <a:cs typeface="Open Sans"/>
                <a:sym typeface="Open Sans"/>
              </a:rPr>
              <a:t>Use only LOWERCASE.</a:t>
            </a:r>
            <a:endParaRPr b="0" i="0" sz="1600" u="none" cap="none" strike="noStrike">
              <a:solidFill>
                <a:srgbClr val="525C65"/>
              </a:solidFill>
              <a:highlight>
                <a:srgbClr val="FFFFFF"/>
              </a:highlight>
              <a:latin typeface="Open Sans"/>
              <a:ea typeface="Open Sans"/>
              <a:cs typeface="Open Sans"/>
              <a:sym typeface="Open Sans"/>
            </a:endParaRPr>
          </a:p>
          <a:p>
            <a:pPr indent="-330200" lvl="0" marL="914400" marR="0" rtl="0" algn="l">
              <a:lnSpc>
                <a:spcPct val="115000"/>
              </a:lnSpc>
              <a:spcBef>
                <a:spcPts val="0"/>
              </a:spcBef>
              <a:spcAft>
                <a:spcPts val="0"/>
              </a:spcAft>
              <a:buClr>
                <a:srgbClr val="525C65"/>
              </a:buClr>
              <a:buSzPts val="1600"/>
              <a:buFont typeface="Open Sans"/>
              <a:buChar char="●"/>
            </a:pPr>
            <a:r>
              <a:rPr b="0" i="0" lang="en" sz="1600" u="none" cap="none" strike="noStrike">
                <a:solidFill>
                  <a:srgbClr val="525C65"/>
                </a:solidFill>
                <a:highlight>
                  <a:srgbClr val="FFFFFF"/>
                </a:highlight>
                <a:latin typeface="Open Sans"/>
                <a:ea typeface="Open Sans"/>
                <a:cs typeface="Open Sans"/>
                <a:sym typeface="Open Sans"/>
              </a:rPr>
              <a:t>All identifier fields should end in “_id”.</a:t>
            </a:r>
            <a:endParaRPr b="0" i="0" sz="1600" u="none" cap="none" strike="noStrike">
              <a:solidFill>
                <a:srgbClr val="525C65"/>
              </a:solidFill>
              <a:highlight>
                <a:srgbClr val="FFFFFF"/>
              </a:highlight>
              <a:latin typeface="Open Sans"/>
              <a:ea typeface="Open Sans"/>
              <a:cs typeface="Open Sans"/>
              <a:sym typeface="Open Sans"/>
            </a:endParaRPr>
          </a:p>
          <a:p>
            <a:pPr indent="-330200" lvl="0" marL="914400" marR="0" rtl="0" algn="l">
              <a:lnSpc>
                <a:spcPct val="115000"/>
              </a:lnSpc>
              <a:spcBef>
                <a:spcPts val="0"/>
              </a:spcBef>
              <a:spcAft>
                <a:spcPts val="0"/>
              </a:spcAft>
              <a:buClr>
                <a:srgbClr val="525C65"/>
              </a:buClr>
              <a:buSzPts val="1600"/>
              <a:buFont typeface="Open Sans"/>
              <a:buChar char="●"/>
            </a:pPr>
            <a:r>
              <a:rPr b="0" i="0" lang="en" sz="1600" u="none" cap="none" strike="noStrike">
                <a:solidFill>
                  <a:srgbClr val="525C65"/>
                </a:solidFill>
                <a:highlight>
                  <a:srgbClr val="FFFFFF"/>
                </a:highlight>
                <a:latin typeface="Open Sans"/>
                <a:ea typeface="Open Sans"/>
                <a:cs typeface="Open Sans"/>
                <a:sym typeface="Open Sans"/>
              </a:rPr>
              <a:t>Avoid acronyms and abbreviations.</a:t>
            </a:r>
            <a:endParaRPr b="0" i="0" sz="1600" u="none" cap="none" strike="noStrike">
              <a:solidFill>
                <a:srgbClr val="525C65"/>
              </a:solidFill>
              <a:highlight>
                <a:srgbClr val="FFFFFF"/>
              </a:highlight>
              <a:latin typeface="Open Sans"/>
              <a:ea typeface="Open Sans"/>
              <a:cs typeface="Open Sans"/>
              <a:sym typeface="Open Sans"/>
            </a:endParaRPr>
          </a:p>
          <a:p>
            <a:pPr indent="0" lvl="0" marL="45720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525C65"/>
              </a:solidFill>
              <a:highlight>
                <a:srgbClr val="FFFFFF"/>
              </a:highlight>
              <a:latin typeface="Open Sans"/>
              <a:ea typeface="Open Sans"/>
              <a:cs typeface="Open Sans"/>
              <a:sym typeface="Open Sans"/>
            </a:endParaRPr>
          </a:p>
          <a:p>
            <a:pPr indent="-342900" lvl="0" marL="457200" marR="0" rtl="0" algn="l">
              <a:lnSpc>
                <a:spcPct val="115000"/>
              </a:lnSpc>
              <a:spcBef>
                <a:spcPts val="0"/>
              </a:spcBef>
              <a:spcAft>
                <a:spcPts val="0"/>
              </a:spcAft>
              <a:buClr>
                <a:srgbClr val="2E3D49"/>
              </a:buClr>
              <a:buSzPts val="1800"/>
              <a:buFont typeface="Open Sans"/>
              <a:buAutoNum type="arabicPeriod"/>
            </a:pPr>
            <a:r>
              <a:rPr b="0" i="0" lang="en" sz="1600" u="none" cap="none" strike="noStrike">
                <a:solidFill>
                  <a:srgbClr val="525C65"/>
                </a:solidFill>
                <a:highlight>
                  <a:srgbClr val="FFFFFF"/>
                </a:highlight>
                <a:latin typeface="Open Sans"/>
                <a:ea typeface="Open Sans"/>
                <a:cs typeface="Open Sans"/>
                <a:sym typeface="Open Sans"/>
              </a:rPr>
              <a:t>Write SQL scripts for the matching rules that you’ve created in Step 6. </a:t>
            </a:r>
            <a:endParaRPr b="0" i="0" sz="1800" u="none" cap="none" strike="noStrike">
              <a:solidFill>
                <a:srgbClr val="2E3D49"/>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5"/>
          <p:cNvSpPr txBox="1"/>
          <p:nvPr>
            <p:ph type="title"/>
          </p:nvPr>
        </p:nvSpPr>
        <p:spPr>
          <a:xfrm>
            <a:off x="264895" y="403546"/>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Background (cont’d)</a:t>
            </a:r>
            <a:endParaRPr/>
          </a:p>
        </p:txBody>
      </p:sp>
      <p:sp>
        <p:nvSpPr>
          <p:cNvPr id="147" name="Google Shape;147;p5"/>
          <p:cNvSpPr txBox="1"/>
          <p:nvPr/>
        </p:nvSpPr>
        <p:spPr>
          <a:xfrm>
            <a:off x="228600" y="1562100"/>
            <a:ext cx="6876900" cy="24264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70000"/>
              </a:lnSpc>
              <a:spcBef>
                <a:spcPts val="0"/>
              </a:spcBef>
              <a:spcAft>
                <a:spcPts val="0"/>
              </a:spcAft>
              <a:buClr>
                <a:srgbClr val="525C65"/>
              </a:buClr>
              <a:buSzPts val="1800"/>
              <a:buFont typeface="Open Sans"/>
              <a:buChar char="●"/>
            </a:pPr>
            <a:r>
              <a:rPr b="0" i="0" lang="en" sz="1800" u="none" cap="none" strike="noStrike">
                <a:solidFill>
                  <a:srgbClr val="525C65"/>
                </a:solidFill>
                <a:highlight>
                  <a:srgbClr val="FFFFFF"/>
                </a:highlight>
                <a:latin typeface="Open Sans"/>
                <a:ea typeface="Open Sans"/>
                <a:cs typeface="Open Sans"/>
                <a:sym typeface="Open Sans"/>
              </a:rPr>
              <a:t>Below you can see a diagram that will hopefully help you visualize some of SneakerPark's business processes. Keep in mind that it does not capture ALL processes and every nuance, but simply serves as another artifact to use in your project.</a:t>
            </a:r>
            <a:endParaRPr b="0" i="0" sz="1800" u="none" cap="none" strike="noStrike">
              <a:solidFill>
                <a:srgbClr val="525C65"/>
              </a:solidFill>
              <a:highlight>
                <a:srgbClr val="FFFFFF"/>
              </a:highlight>
              <a:latin typeface="Open Sans"/>
              <a:ea typeface="Open Sans"/>
              <a:cs typeface="Open Sans"/>
              <a:sym typeface="Open Sans"/>
            </a:endParaRPr>
          </a:p>
        </p:txBody>
      </p:sp>
      <p:pic>
        <p:nvPicPr>
          <p:cNvPr id="148" name="Google Shape;148;p5"/>
          <p:cNvPicPr preferRelativeResize="0"/>
          <p:nvPr/>
        </p:nvPicPr>
        <p:blipFill rotWithShape="1">
          <a:blip r:embed="rId3">
            <a:alphaModFix/>
          </a:blip>
          <a:srcRect b="0" l="0" r="0" t="0"/>
          <a:stretch/>
        </p:blipFill>
        <p:spPr>
          <a:xfrm>
            <a:off x="152400" y="4140900"/>
            <a:ext cx="7467599" cy="47086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52" name="Shape 152"/>
        <p:cNvGrpSpPr/>
        <p:nvPr/>
      </p:nvGrpSpPr>
      <p:grpSpPr>
        <a:xfrm>
          <a:off x="0" y="0"/>
          <a:ext cx="0" cy="0"/>
          <a:chOff x="0" y="0"/>
          <a:chExt cx="0" cy="0"/>
        </a:xfrm>
      </p:grpSpPr>
      <p:sp>
        <p:nvSpPr>
          <p:cNvPr id="153" name="Google Shape;153;p6"/>
          <p:cNvSpPr/>
          <p:nvPr/>
        </p:nvSpPr>
        <p:spPr>
          <a:xfrm>
            <a:off x="3582591" y="3663029"/>
            <a:ext cx="607200" cy="744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154" name="Google Shape;154;p6"/>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155" name="Google Shape;155;p6"/>
          <p:cNvSpPr/>
          <p:nvPr/>
        </p:nvSpPr>
        <p:spPr>
          <a:xfrm>
            <a:off x="911700" y="4003550"/>
            <a:ext cx="5949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1</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Enterprise Data Catalog          Part 1: Enterprise Data Model</a:t>
            </a:r>
            <a:endParaRPr b="0" i="0" sz="3000" u="none" cap="none" strike="noStrike">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7"/>
          <p:cNvSpPr txBox="1"/>
          <p:nvPr/>
        </p:nvSpPr>
        <p:spPr>
          <a:xfrm>
            <a:off x="0" y="356925"/>
            <a:ext cx="7772400" cy="3977100"/>
          </a:xfrm>
          <a:prstGeom prst="rect">
            <a:avLst/>
          </a:prstGeom>
          <a:noFill/>
          <a:ln>
            <a:noFill/>
          </a:ln>
        </p:spPr>
        <p:txBody>
          <a:bodyPr anchorCtr="0" anchor="t" bIns="91425" lIns="91425" spcFirstLastPara="1" rIns="91425" wrap="square" tIns="91425">
            <a:noAutofit/>
          </a:bodyPr>
          <a:lstStyle/>
          <a:p>
            <a:pPr indent="0" lvl="0" marL="241300" marR="241300" rtl="0" algn="just">
              <a:lnSpc>
                <a:spcPct val="170000"/>
              </a:lnSpc>
              <a:spcBef>
                <a:spcPts val="3800"/>
              </a:spcBef>
              <a:spcAft>
                <a:spcPts val="1100"/>
              </a:spcAft>
              <a:buClr>
                <a:srgbClr val="000000"/>
              </a:buClr>
              <a:buSzPts val="1600"/>
              <a:buFont typeface="Arial"/>
              <a:buNone/>
            </a:pPr>
            <a:r>
              <a:rPr b="0" i="0" lang="en" sz="1600" u="none" cap="none" strike="noStrike">
                <a:solidFill>
                  <a:srgbClr val="525C65"/>
                </a:solidFill>
                <a:highlight>
                  <a:srgbClr val="FFFFFF"/>
                </a:highlight>
                <a:latin typeface="Open Sans"/>
                <a:ea typeface="Open Sans"/>
                <a:cs typeface="Open Sans"/>
                <a:sym typeface="Open Sans"/>
              </a:rPr>
              <a:t>Create a </a:t>
            </a:r>
            <a:r>
              <a:rPr b="1" i="0" lang="en" sz="1600" u="none" cap="none" strike="noStrike">
                <a:solidFill>
                  <a:srgbClr val="525C65"/>
                </a:solidFill>
                <a:highlight>
                  <a:srgbClr val="FFFFFF"/>
                </a:highlight>
                <a:latin typeface="Open Sans"/>
                <a:ea typeface="Open Sans"/>
                <a:cs typeface="Open Sans"/>
                <a:sym typeface="Open Sans"/>
              </a:rPr>
              <a:t>conceptual</a:t>
            </a:r>
            <a:r>
              <a:rPr b="0" i="0" lang="en" sz="1600" u="none" cap="none" strike="noStrike">
                <a:solidFill>
                  <a:srgbClr val="525C65"/>
                </a:solidFill>
                <a:highlight>
                  <a:srgbClr val="FFFFFF"/>
                </a:highlight>
                <a:latin typeface="Open Sans"/>
                <a:ea typeface="Open Sans"/>
                <a:cs typeface="Open Sans"/>
                <a:sym typeface="Open Sans"/>
              </a:rPr>
              <a:t> data model that will provide SneakerPark with a holistic view of its data systems and help you grasp the organization's </a:t>
            </a:r>
            <a:r>
              <a:rPr b="1" i="0" lang="en" sz="1600" u="none" cap="none" strike="noStrike">
                <a:solidFill>
                  <a:srgbClr val="525C65"/>
                </a:solidFill>
                <a:highlight>
                  <a:srgbClr val="FFFFFF"/>
                </a:highlight>
                <a:latin typeface="Open Sans"/>
                <a:ea typeface="Open Sans"/>
                <a:cs typeface="Open Sans"/>
                <a:sym typeface="Open Sans"/>
              </a:rPr>
              <a:t>important entities and relationships</a:t>
            </a:r>
            <a:r>
              <a:rPr b="0" i="0" lang="en" sz="1600" u="none" cap="none" strike="noStrike">
                <a:solidFill>
                  <a:srgbClr val="525C65"/>
                </a:solidFill>
                <a:highlight>
                  <a:srgbClr val="FFFFFF"/>
                </a:highlight>
                <a:latin typeface="Open Sans"/>
                <a:ea typeface="Open Sans"/>
                <a:cs typeface="Open Sans"/>
                <a:sym typeface="Open Sans"/>
              </a:rPr>
              <a:t>, which will be instrumental as you move further in the project. You can use Lucidchart or any other diagramming tool of your choice, but please use the Crow’s Foot/IE Notation and please be sure to indicate both cardinality (the type of a relationship such as 1:N or N:N) and optionality (whether the relationship is optional or mandatory).</a:t>
            </a:r>
            <a:endParaRPr b="0" i="0" sz="1600" u="none" cap="none" strike="noStrike">
              <a:solidFill>
                <a:srgbClr val="525C65"/>
              </a:solidFill>
              <a:highlight>
                <a:srgbClr val="FFFFFF"/>
              </a:highlight>
              <a:latin typeface="Open Sans"/>
              <a:ea typeface="Open Sans"/>
              <a:cs typeface="Open Sans"/>
              <a:sym typeface="Open Sans"/>
            </a:endParaRPr>
          </a:p>
        </p:txBody>
      </p:sp>
      <p:pic>
        <p:nvPicPr>
          <p:cNvPr id="161" name="Google Shape;161;p7"/>
          <p:cNvPicPr preferRelativeResize="0"/>
          <p:nvPr/>
        </p:nvPicPr>
        <p:blipFill rotWithShape="1">
          <a:blip r:embed="rId3">
            <a:alphaModFix/>
          </a:blip>
          <a:srcRect b="0" l="0" r="0" t="0"/>
          <a:stretch/>
        </p:blipFill>
        <p:spPr>
          <a:xfrm>
            <a:off x="1395550" y="4276725"/>
            <a:ext cx="4781550" cy="1504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8"/>
          <p:cNvPicPr preferRelativeResize="0"/>
          <p:nvPr/>
        </p:nvPicPr>
        <p:blipFill>
          <a:blip r:embed="rId3">
            <a:alphaModFix/>
          </a:blip>
          <a:stretch>
            <a:fillRect/>
          </a:stretch>
        </p:blipFill>
        <p:spPr>
          <a:xfrm>
            <a:off x="152400" y="2930863"/>
            <a:ext cx="7467600" cy="4196668"/>
          </a:xfrm>
          <a:prstGeom prst="rect">
            <a:avLst/>
          </a:prstGeom>
          <a:noFill/>
          <a:ln>
            <a:noFill/>
          </a:ln>
        </p:spPr>
      </p:pic>
      <p:sp>
        <p:nvSpPr>
          <p:cNvPr id="167" name="Google Shape;167;p8"/>
          <p:cNvSpPr txBox="1"/>
          <p:nvPr/>
        </p:nvSpPr>
        <p:spPr>
          <a:xfrm>
            <a:off x="411425" y="907950"/>
            <a:ext cx="7391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Open Sans"/>
                <a:ea typeface="Open Sans"/>
                <a:cs typeface="Open Sans"/>
                <a:sym typeface="Open Sans"/>
              </a:rPr>
              <a:t>Conceptual Data Model of SneakerPark</a:t>
            </a:r>
            <a:endParaRPr b="1" sz="16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71" name="Shape 171"/>
        <p:cNvGrpSpPr/>
        <p:nvPr/>
      </p:nvGrpSpPr>
      <p:grpSpPr>
        <a:xfrm>
          <a:off x="0" y="0"/>
          <a:ext cx="0" cy="0"/>
          <a:chOff x="0" y="0"/>
          <a:chExt cx="0" cy="0"/>
        </a:xfrm>
      </p:grpSpPr>
      <p:sp>
        <p:nvSpPr>
          <p:cNvPr id="172" name="Google Shape;172;p9"/>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173" name="Google Shape;173;p9"/>
          <p:cNvSpPr/>
          <p:nvPr/>
        </p:nvSpPr>
        <p:spPr>
          <a:xfrm>
            <a:off x="911700" y="4003550"/>
            <a:ext cx="5949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2</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Enterprise Data Catalog          Part 2: Metadata</a:t>
            </a:r>
            <a:endParaRPr b="0" i="0" sz="3000" u="none" cap="none" strike="noStrike">
              <a:solidFill>
                <a:srgbClr val="FFFFFF"/>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0"/>
          <p:cNvSpPr txBox="1"/>
          <p:nvPr>
            <p:ph idx="1" type="body"/>
          </p:nvPr>
        </p:nvSpPr>
        <p:spPr>
          <a:xfrm>
            <a:off x="264900" y="110600"/>
            <a:ext cx="7366800" cy="1041900"/>
          </a:xfrm>
          <a:prstGeom prst="rect">
            <a:avLst/>
          </a:prstGeom>
          <a:noFill/>
          <a:ln>
            <a:noFill/>
          </a:ln>
        </p:spPr>
        <p:txBody>
          <a:bodyPr anchorCtr="0" anchor="t" bIns="91425" lIns="91425" spcFirstLastPara="1" rIns="91425" wrap="square" tIns="91425">
            <a:noAutofit/>
          </a:bodyPr>
          <a:lstStyle/>
          <a:p>
            <a:pPr indent="0" lvl="0" marL="241300" marR="241300" rtl="0" algn="just">
              <a:lnSpc>
                <a:spcPct val="170000"/>
              </a:lnSpc>
              <a:spcBef>
                <a:spcPts val="3800"/>
              </a:spcBef>
              <a:spcAft>
                <a:spcPts val="0"/>
              </a:spcAft>
              <a:buSzPts val="3000"/>
              <a:buNone/>
            </a:pPr>
            <a:r>
              <a:rPr lang="en" sz="1600">
                <a:solidFill>
                  <a:srgbClr val="525C65"/>
                </a:solidFill>
                <a:highlight>
                  <a:srgbClr val="FFFFFF"/>
                </a:highlight>
                <a:latin typeface="Open Sans"/>
                <a:ea typeface="Open Sans"/>
                <a:cs typeface="Open Sans"/>
                <a:sym typeface="Open Sans"/>
              </a:rPr>
              <a:t>Create the first version of the Metadata Catalog by documenting the metadata from all systems in the "Data Dictionary" and the “Enterprise Data Catalog” tabs of the provided Sheets template.</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Clr>
                <a:schemeClr val="dk1"/>
              </a:buClr>
              <a:buSzPts val="1100"/>
              <a:buFont typeface="Arial"/>
              <a:buNone/>
            </a:pPr>
            <a:r>
              <a:rPr lang="en" sz="1600">
                <a:solidFill>
                  <a:srgbClr val="525C65"/>
                </a:solidFill>
                <a:highlight>
                  <a:srgbClr val="FFFFFF"/>
                </a:highlight>
                <a:latin typeface="Open Sans"/>
                <a:ea typeface="Open Sans"/>
                <a:cs typeface="Open Sans"/>
                <a:sym typeface="Open Sans"/>
              </a:rPr>
              <a:t>Please note that you are required to fill out </a:t>
            </a:r>
            <a:r>
              <a:rPr b="1" lang="en" sz="1600">
                <a:solidFill>
                  <a:srgbClr val="525C65"/>
                </a:solidFill>
                <a:highlight>
                  <a:srgbClr val="FFFFFF"/>
                </a:highlight>
                <a:latin typeface="Open Sans"/>
                <a:ea typeface="Open Sans"/>
                <a:cs typeface="Open Sans"/>
                <a:sym typeface="Open Sans"/>
              </a:rPr>
              <a:t>all fields</a:t>
            </a:r>
            <a:r>
              <a:rPr lang="en" sz="1600">
                <a:solidFill>
                  <a:srgbClr val="525C65"/>
                </a:solidFill>
                <a:highlight>
                  <a:srgbClr val="FFFFFF"/>
                </a:highlight>
                <a:latin typeface="Open Sans"/>
                <a:ea typeface="Open Sans"/>
                <a:cs typeface="Open Sans"/>
                <a:sym typeface="Open Sans"/>
              </a:rPr>
              <a:t> in </a:t>
            </a:r>
            <a:r>
              <a:rPr b="1" lang="en" sz="1600">
                <a:solidFill>
                  <a:srgbClr val="525C65"/>
                </a:solidFill>
                <a:highlight>
                  <a:srgbClr val="FFFFFF"/>
                </a:highlight>
                <a:latin typeface="Open Sans"/>
                <a:ea typeface="Open Sans"/>
                <a:cs typeface="Open Sans"/>
                <a:sym typeface="Open Sans"/>
              </a:rPr>
              <a:t>both tabs</a:t>
            </a:r>
            <a:r>
              <a:rPr lang="en" sz="1600">
                <a:solidFill>
                  <a:srgbClr val="525C65"/>
                </a:solidFill>
                <a:highlight>
                  <a:srgbClr val="FFFFFF"/>
                </a:highlight>
                <a:latin typeface="Open Sans"/>
                <a:ea typeface="Open Sans"/>
                <a:cs typeface="Open Sans"/>
                <a:sym typeface="Open Sans"/>
              </a:rPr>
              <a:t>.</a:t>
            </a:r>
            <a:endParaRPr sz="1600">
              <a:solidFill>
                <a:srgbClr val="525C65"/>
              </a:solidFill>
              <a:highlight>
                <a:srgbClr val="FFFFFF"/>
              </a:highlight>
              <a:latin typeface="Open Sans"/>
              <a:ea typeface="Open Sans"/>
              <a:cs typeface="Open Sans"/>
              <a:sym typeface="Open Sans"/>
            </a:endParaRPr>
          </a:p>
          <a:p>
            <a:pPr indent="0" lvl="0" marL="0" marR="241300" rtl="0" algn="just">
              <a:lnSpc>
                <a:spcPct val="170000"/>
              </a:lnSpc>
              <a:spcBef>
                <a:spcPts val="3800"/>
              </a:spcBef>
              <a:spcAft>
                <a:spcPts val="0"/>
              </a:spcAft>
              <a:buClr>
                <a:schemeClr val="dk1"/>
              </a:buClr>
              <a:buSzPts val="1100"/>
              <a:buFont typeface="Arial"/>
              <a:buNone/>
            </a:pPr>
            <a:r>
              <a:t/>
            </a:r>
            <a:endParaRPr sz="1600">
              <a:solidFill>
                <a:srgbClr val="525C65"/>
              </a:solidFill>
              <a:highlight>
                <a:srgbClr val="FFFFFF"/>
              </a:highlight>
              <a:latin typeface="Open Sans"/>
              <a:ea typeface="Open Sans"/>
              <a:cs typeface="Open Sans"/>
              <a:sym typeface="Open Sans"/>
            </a:endParaRPr>
          </a:p>
          <a:p>
            <a:pPr indent="0" lvl="0" marL="0" marR="241300" rtl="0" algn="just">
              <a:lnSpc>
                <a:spcPct val="170000"/>
              </a:lnSpc>
              <a:spcBef>
                <a:spcPts val="3800"/>
              </a:spcBef>
              <a:spcAft>
                <a:spcPts val="0"/>
              </a:spcAft>
              <a:buClr>
                <a:schemeClr val="dk1"/>
              </a:buClr>
              <a:buSzPts val="1100"/>
              <a:buFont typeface="Arial"/>
              <a:buNone/>
            </a:pPr>
            <a:r>
              <a:t/>
            </a:r>
            <a:endParaRPr sz="1600">
              <a:solidFill>
                <a:srgbClr val="525C65"/>
              </a:solidFill>
              <a:highlight>
                <a:srgbClr val="FFFFFF"/>
              </a:highlight>
              <a:latin typeface="Open Sans"/>
              <a:ea typeface="Open Sans"/>
              <a:cs typeface="Open Sans"/>
              <a:sym typeface="Open Sans"/>
            </a:endParaRPr>
          </a:p>
          <a:p>
            <a:pPr indent="0" lvl="0" marL="0" marR="241300" rtl="0" algn="just">
              <a:lnSpc>
                <a:spcPct val="170000"/>
              </a:lnSpc>
              <a:spcBef>
                <a:spcPts val="3800"/>
              </a:spcBef>
              <a:spcAft>
                <a:spcPts val="1100"/>
              </a:spcAft>
              <a:buClr>
                <a:schemeClr val="dk1"/>
              </a:buClr>
              <a:buSzPts val="1100"/>
              <a:buFont typeface="Arial"/>
              <a:buNone/>
            </a:pPr>
            <a:r>
              <a:rPr i="1" lang="en" sz="1600">
                <a:solidFill>
                  <a:srgbClr val="525C65"/>
                </a:solidFill>
                <a:highlight>
                  <a:srgbClr val="FFFFFF"/>
                </a:highlight>
                <a:latin typeface="Open Sans"/>
                <a:ea typeface="Open Sans"/>
                <a:cs typeface="Open Sans"/>
                <a:sym typeface="Open Sans"/>
              </a:rPr>
              <a:t>     Student’s note: The Solution sheet is in the zip file provided in the </a:t>
            </a:r>
            <a:r>
              <a:rPr i="1" lang="en" sz="1600">
                <a:solidFill>
                  <a:srgbClr val="525C65"/>
                </a:solidFill>
                <a:highlight>
                  <a:srgbClr val="FFFFFF"/>
                </a:highlight>
                <a:latin typeface="Open Sans"/>
                <a:ea typeface="Open Sans"/>
                <a:cs typeface="Open Sans"/>
                <a:sym typeface="Open Sans"/>
              </a:rPr>
              <a:t>submission</a:t>
            </a:r>
            <a:r>
              <a:rPr i="1" lang="en" sz="1600">
                <a:solidFill>
                  <a:srgbClr val="525C65"/>
                </a:solidFill>
                <a:highlight>
                  <a:srgbClr val="FFFFFF"/>
                </a:highlight>
                <a:latin typeface="Open Sans"/>
                <a:ea typeface="Open Sans"/>
                <a:cs typeface="Open Sans"/>
                <a:sym typeface="Open Sans"/>
              </a:rPr>
              <a:t>.</a:t>
            </a:r>
            <a:endParaRPr i="1" sz="160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82" name="Shape 182"/>
        <p:cNvGrpSpPr/>
        <p:nvPr/>
      </p:nvGrpSpPr>
      <p:grpSpPr>
        <a:xfrm>
          <a:off x="0" y="0"/>
          <a:ext cx="0" cy="0"/>
          <a:chOff x="0" y="0"/>
          <a:chExt cx="0" cy="0"/>
        </a:xfrm>
      </p:grpSpPr>
      <p:sp>
        <p:nvSpPr>
          <p:cNvPr id="183" name="Google Shape;183;p11"/>
          <p:cNvSpPr/>
          <p:nvPr/>
        </p:nvSpPr>
        <p:spPr>
          <a:xfrm>
            <a:off x="1051200" y="4003550"/>
            <a:ext cx="5670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3</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Data Quality</a:t>
            </a:r>
            <a:endParaRPr b="0"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Part 1: Profiling and Cleansing</a:t>
            </a:r>
            <a:endParaRPr b="0" i="0" sz="3000" u="none" cap="none" strike="noStrike">
              <a:solidFill>
                <a:srgbClr val="FFFFFF"/>
              </a:solidFill>
              <a:latin typeface="Open Sans"/>
              <a:ea typeface="Open Sans"/>
              <a:cs typeface="Open Sans"/>
              <a:sym typeface="Open Sans"/>
            </a:endParaRPr>
          </a:p>
        </p:txBody>
      </p:sp>
      <p:sp>
        <p:nvSpPr>
          <p:cNvPr id="184" name="Google Shape;184;p11"/>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