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2"/>
    <p:restoredTop sz="57191"/>
  </p:normalViewPr>
  <p:slideViewPr>
    <p:cSldViewPr snapToGrid="0">
      <p:cViewPr varScale="1">
        <p:scale>
          <a:sx n="115" d="100"/>
          <a:sy n="115" d="100"/>
        </p:scale>
        <p:origin x="3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Hi</a:t>
            </a:r>
            <a:r>
              <a:rPr lang="pt-BR" dirty="0"/>
              <a:t>,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am</a:t>
            </a:r>
            <a:r>
              <a:rPr lang="pt-BR" dirty="0"/>
              <a:t> Daniel,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architect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present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proposition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Data Lake </a:t>
            </a:r>
            <a:r>
              <a:rPr lang="pt-BR" dirty="0" err="1"/>
              <a:t>platform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Medical Data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agenda </a:t>
            </a:r>
            <a:r>
              <a:rPr lang="pt-BR" dirty="0" err="1"/>
              <a:t>is</a:t>
            </a:r>
            <a:r>
              <a:rPr lang="pt-BR" dirty="0"/>
              <a:t> as follows. </a:t>
            </a:r>
            <a:r>
              <a:rPr lang="pt-BR" dirty="0" err="1"/>
              <a:t>First</a:t>
            </a:r>
            <a:r>
              <a:rPr lang="pt-BR" dirty="0"/>
              <a:t>,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concepts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Data Lake.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discuss</a:t>
            </a:r>
            <a:r>
              <a:rPr lang="pt-BR" dirty="0"/>
              <a:t> in </a:t>
            </a:r>
            <a:r>
              <a:rPr lang="pt-BR" dirty="0" err="1"/>
              <a:t>details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benefits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Lake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it comes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existing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.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diferences </a:t>
            </a:r>
            <a:r>
              <a:rPr lang="pt-BR" dirty="0" err="1"/>
              <a:t>between</a:t>
            </a:r>
            <a:r>
              <a:rPr lang="pt-BR" dirty="0"/>
              <a:t>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pt-BR" dirty="0" err="1"/>
              <a:t>warehouse</a:t>
            </a:r>
            <a:r>
              <a:rPr lang="pt-BR" dirty="0"/>
              <a:t>, </a:t>
            </a:r>
            <a:r>
              <a:rPr lang="pt-BR" dirty="0" err="1"/>
              <a:t>along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business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show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new system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start </a:t>
            </a:r>
            <a:r>
              <a:rPr lang="pt-BR" dirty="0" err="1"/>
              <a:t>everything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defining</a:t>
            </a:r>
            <a:r>
              <a:rPr lang="pt-BR" dirty="0"/>
              <a:t> a data </a:t>
            </a:r>
            <a:r>
              <a:rPr lang="pt-BR" dirty="0" err="1"/>
              <a:t>lake</a:t>
            </a:r>
            <a:r>
              <a:rPr lang="pt-BR" dirty="0"/>
              <a:t> system. Data Lake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in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company’s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placed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a central </a:t>
            </a:r>
            <a:r>
              <a:rPr lang="pt-BR" dirty="0" err="1"/>
              <a:t>queryable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provides</a:t>
            </a:r>
            <a:r>
              <a:rPr lang="pt-BR" dirty="0"/>
              <a:t> data for Every componente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needs</a:t>
            </a:r>
            <a:r>
              <a:rPr lang="pt-BR" dirty="0"/>
              <a:t> it,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platforms</a:t>
            </a:r>
            <a:r>
              <a:rPr lang="pt-BR" dirty="0"/>
              <a:t> as </a:t>
            </a:r>
            <a:r>
              <a:rPr lang="pt-BR" dirty="0" err="1"/>
              <a:t>well</a:t>
            </a:r>
            <a:r>
              <a:rPr lang="pt-BR" dirty="0"/>
              <a:t> as business </a:t>
            </a:r>
            <a:r>
              <a:rPr lang="pt-BR" dirty="0" err="1"/>
              <a:t>analysts</a:t>
            </a:r>
            <a:r>
              <a:rPr lang="pt-BR" dirty="0"/>
              <a:t> dashboards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visualization</a:t>
            </a:r>
            <a:r>
              <a:rPr lang="pt-BR" dirty="0"/>
              <a:t> tools.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become</a:t>
            </a:r>
            <a:r>
              <a:rPr lang="pt-BR" dirty="0"/>
              <a:t> </a:t>
            </a:r>
            <a:r>
              <a:rPr lang="pt-BR" dirty="0" err="1"/>
              <a:t>widely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industry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its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cheaper</a:t>
            </a:r>
            <a:r>
              <a:rPr lang="pt-BR" dirty="0"/>
              <a:t> as </a:t>
            </a:r>
            <a:r>
              <a:rPr lang="pt-BR" dirty="0" err="1"/>
              <a:t>day</a:t>
            </a:r>
            <a:r>
              <a:rPr lang="pt-BR" dirty="0"/>
              <a:t> </a:t>
            </a:r>
            <a:r>
              <a:rPr lang="pt-BR" dirty="0" err="1"/>
              <a:t>goes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concern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big data world </a:t>
            </a:r>
            <a:r>
              <a:rPr lang="pt-BR" dirty="0" err="1"/>
              <a:t>since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growing</a:t>
            </a:r>
            <a:r>
              <a:rPr lang="pt-BR" dirty="0"/>
              <a:t> </a:t>
            </a:r>
            <a:r>
              <a:rPr lang="pt-BR" dirty="0" err="1"/>
              <a:t>faster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it </a:t>
            </a:r>
            <a:r>
              <a:rPr lang="pt-BR" dirty="0" err="1"/>
              <a:t>was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past.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consists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entities</a:t>
            </a:r>
            <a:r>
              <a:rPr lang="pt-B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</a:t>
            </a:r>
            <a:r>
              <a:rPr lang="pt-BR" dirty="0" err="1"/>
              <a:t>ingestion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interface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external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system </a:t>
            </a:r>
            <a:r>
              <a:rPr lang="pt-BR" dirty="0" err="1"/>
              <a:t>itself</a:t>
            </a:r>
            <a:r>
              <a:rPr lang="pt-BR" dirty="0"/>
              <a:t>. In </a:t>
            </a:r>
            <a:r>
              <a:rPr lang="pt-BR" dirty="0" err="1"/>
              <a:t>our</a:t>
            </a:r>
            <a:r>
              <a:rPr lang="pt-BR" dirty="0"/>
              <a:t> case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responsible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acquire</a:t>
            </a:r>
            <a:r>
              <a:rPr lang="pt-BR" dirty="0"/>
              <a:t> data </a:t>
            </a:r>
            <a:r>
              <a:rPr lang="en-US" noProof="0" dirty="0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medical </a:t>
            </a:r>
            <a:r>
              <a:rPr lang="pt-BR" dirty="0" err="1"/>
              <a:t>facilities</a:t>
            </a:r>
            <a:r>
              <a:rPr lang="pt-BR" dirty="0"/>
              <a:t>.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ingestion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ways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acquire</a:t>
            </a:r>
            <a:r>
              <a:rPr lang="pt-BR" dirty="0"/>
              <a:t> data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external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input data for diferente business cases.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Where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actually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. </a:t>
            </a:r>
            <a:r>
              <a:rPr lang="pt-BR" dirty="0" err="1"/>
              <a:t>Usually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allows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structure</a:t>
            </a:r>
            <a:r>
              <a:rPr lang="pt-BR" dirty="0"/>
              <a:t>. For </a:t>
            </a:r>
            <a:r>
              <a:rPr lang="pt-BR" dirty="0" err="1"/>
              <a:t>instance</a:t>
            </a:r>
            <a:r>
              <a:rPr lang="pt-BR" dirty="0"/>
              <a:t>, vídeos, </a:t>
            </a:r>
            <a:r>
              <a:rPr lang="pt-BR" dirty="0" err="1"/>
              <a:t>pictures</a:t>
            </a:r>
            <a:r>
              <a:rPr lang="pt-BR" dirty="0"/>
              <a:t>, </a:t>
            </a:r>
            <a:r>
              <a:rPr lang="pt-BR" dirty="0" err="1"/>
              <a:t>raw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tables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are </a:t>
            </a:r>
            <a:r>
              <a:rPr lang="pt-BR" dirty="0" err="1"/>
              <a:t>acceptable</a:t>
            </a:r>
            <a:r>
              <a:rPr lang="pt-BR" dirty="0"/>
              <a:t>. In </a:t>
            </a:r>
            <a:r>
              <a:rPr lang="pt-BR" dirty="0" err="1"/>
              <a:t>our</a:t>
            </a:r>
            <a:r>
              <a:rPr lang="pt-BR" dirty="0"/>
              <a:t> case,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are CSV, TXT </a:t>
            </a:r>
            <a:r>
              <a:rPr lang="pt-BR" dirty="0" err="1"/>
              <a:t>and</a:t>
            </a:r>
            <a:r>
              <a:rPr lang="pt-BR" dirty="0"/>
              <a:t> XML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requirements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responsible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deduplicate</a:t>
            </a:r>
            <a:r>
              <a:rPr lang="pt-BR" dirty="0"/>
              <a:t>, clean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transform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put</a:t>
            </a:r>
            <a:r>
              <a:rPr lang="pt-BR" dirty="0"/>
              <a:t> it in a </a:t>
            </a:r>
            <a:r>
              <a:rPr lang="pt-BR" dirty="0" err="1"/>
              <a:t>usable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matters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it </a:t>
            </a:r>
            <a:r>
              <a:rPr lang="pt-BR" dirty="0" err="1"/>
              <a:t>enhances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in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ways</a:t>
            </a:r>
            <a:r>
              <a:rPr lang="pt-BR" dirty="0"/>
              <a:t>.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give</a:t>
            </a:r>
            <a:r>
              <a:rPr lang="pt-BR" dirty="0"/>
              <a:t> some </a:t>
            </a:r>
            <a:r>
              <a:rPr lang="pt-BR" dirty="0" err="1"/>
              <a:t>examples</a:t>
            </a:r>
            <a:r>
              <a:rPr lang="pt-BR" dirty="0"/>
              <a:t>, 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,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put</a:t>
            </a:r>
            <a:r>
              <a:rPr lang="pt-BR" dirty="0"/>
              <a:t> in </a:t>
            </a:r>
            <a:r>
              <a:rPr lang="pt-BR" dirty="0" err="1"/>
              <a:t>enterprise</a:t>
            </a:r>
            <a:r>
              <a:rPr lang="pt-BR" dirty="0"/>
              <a:t> standards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pt-BR" dirty="0" err="1"/>
              <a:t>joins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diferente data </a:t>
            </a:r>
            <a:r>
              <a:rPr lang="pt-BR" dirty="0" err="1"/>
              <a:t>objects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visualization</a:t>
            </a:r>
            <a:r>
              <a:rPr lang="pt-BR" dirty="0"/>
              <a:t> tools as </a:t>
            </a:r>
            <a:r>
              <a:rPr lang="pt-BR" dirty="0" err="1"/>
              <a:t>well</a:t>
            </a:r>
            <a:r>
              <a:rPr lang="pt-BR" dirty="0"/>
              <a:t> as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Learning tools.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consult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dashboards </a:t>
            </a:r>
            <a:r>
              <a:rPr lang="pt-BR" dirty="0" err="1"/>
              <a:t>and</a:t>
            </a:r>
            <a:r>
              <a:rPr lang="pt-BR" dirty="0"/>
              <a:t> visualize </a:t>
            </a:r>
            <a:r>
              <a:rPr lang="pt-BR" dirty="0" err="1"/>
              <a:t>patterns</a:t>
            </a:r>
            <a:r>
              <a:rPr lang="pt-BR" dirty="0"/>
              <a:t>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drive insights. The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enginges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connect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through</a:t>
            </a:r>
            <a:r>
              <a:rPr lang="pt-BR" dirty="0"/>
              <a:t> a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, </a:t>
            </a:r>
            <a:r>
              <a:rPr lang="pt-BR" dirty="0" err="1"/>
              <a:t>extracting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and</a:t>
            </a:r>
            <a:r>
              <a:rPr lang="pt-BR" dirty="0"/>
              <a:t> running AI models </a:t>
            </a:r>
            <a:r>
              <a:rPr lang="pt-BR" dirty="0" err="1"/>
              <a:t>on</a:t>
            </a:r>
            <a:r>
              <a:rPr lang="pt-BR" dirty="0"/>
              <a:t>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Security </a:t>
            </a:r>
            <a:r>
              <a:rPr lang="pt-BR" dirty="0" err="1"/>
              <a:t>controls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maintain</a:t>
            </a:r>
            <a:r>
              <a:rPr lang="pt-BR" dirty="0"/>
              <a:t> logs for </a:t>
            </a:r>
            <a:r>
              <a:rPr lang="pt-BR" dirty="0" err="1"/>
              <a:t>auditing</a:t>
            </a:r>
            <a:r>
              <a:rPr lang="pt-BR" dirty="0"/>
              <a:t> </a:t>
            </a:r>
            <a:r>
              <a:rPr lang="pt-BR" dirty="0" err="1"/>
              <a:t>purpose</a:t>
            </a:r>
            <a:r>
              <a:rPr lang="pt-BR" dirty="0"/>
              <a:t>. </a:t>
            </a:r>
            <a:r>
              <a:rPr lang="pt-BR" dirty="0" err="1"/>
              <a:t>However</a:t>
            </a:r>
            <a:r>
              <a:rPr lang="pt-BR" dirty="0"/>
              <a:t>, it </a:t>
            </a:r>
            <a:r>
              <a:rPr lang="pt-BR" dirty="0" err="1"/>
              <a:t>is</a:t>
            </a:r>
            <a:r>
              <a:rPr lang="pt-BR" dirty="0"/>
              <a:t> out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scope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platform</a:t>
            </a:r>
            <a:r>
              <a:rPr lang="pt-BR" dirty="0"/>
              <a:t> </a:t>
            </a:r>
            <a:r>
              <a:rPr lang="pt-BR" dirty="0" err="1"/>
              <a:t>proposed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scheduling</a:t>
            </a:r>
            <a:r>
              <a:rPr lang="pt-BR" dirty="0"/>
              <a:t> </a:t>
            </a:r>
            <a:r>
              <a:rPr lang="pt-BR" dirty="0" err="1"/>
              <a:t>orchestrate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entire</a:t>
            </a:r>
            <a:r>
              <a:rPr lang="pt-BR" dirty="0"/>
              <a:t> data </a:t>
            </a:r>
            <a:r>
              <a:rPr lang="pt-BR" dirty="0" err="1"/>
              <a:t>flow</a:t>
            </a:r>
            <a:r>
              <a:rPr lang="pt-BR" dirty="0"/>
              <a:t>. </a:t>
            </a:r>
            <a:r>
              <a:rPr lang="pt-BR" dirty="0" err="1"/>
              <a:t>Thus</a:t>
            </a:r>
            <a:r>
              <a:rPr lang="pt-BR" dirty="0"/>
              <a:t>,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management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handled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componente.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let’s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diferences </a:t>
            </a:r>
            <a:r>
              <a:rPr lang="pt-BR" dirty="0" err="1"/>
              <a:t>between</a:t>
            </a:r>
            <a:r>
              <a:rPr lang="pt-BR" dirty="0"/>
              <a:t>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pt-BR" dirty="0" err="1"/>
              <a:t>warehouse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fits</a:t>
            </a:r>
            <a:r>
              <a:rPr lang="pt-BR" dirty="0"/>
              <a:t> </a:t>
            </a:r>
            <a:r>
              <a:rPr lang="pt-BR" dirty="0" err="1"/>
              <a:t>perfectly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medical data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</a:t>
            </a:r>
            <a:r>
              <a:rPr lang="pt-BR" dirty="0" err="1"/>
              <a:t>warehouse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reasonable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for </a:t>
            </a:r>
            <a:r>
              <a:rPr lang="pt-BR" dirty="0" err="1"/>
              <a:t>transaction</a:t>
            </a:r>
            <a:r>
              <a:rPr lang="pt-BR" dirty="0"/>
              <a:t> systems Where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, When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known</a:t>
            </a:r>
            <a:r>
              <a:rPr lang="pt-BR" dirty="0"/>
              <a:t> </a:t>
            </a:r>
            <a:r>
              <a:rPr lang="pt-BR" dirty="0" err="1"/>
              <a:t>beforehand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it </a:t>
            </a:r>
            <a:r>
              <a:rPr lang="pt-BR" dirty="0" err="1"/>
              <a:t>usually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demands</a:t>
            </a:r>
            <a:r>
              <a:rPr lang="pt-BR" dirty="0"/>
              <a:t>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consumption</a:t>
            </a:r>
            <a:r>
              <a:rPr lang="pt-BR" dirty="0"/>
              <a:t>. Data </a:t>
            </a:r>
            <a:r>
              <a:rPr lang="pt-BR" dirty="0" err="1"/>
              <a:t>warehouses</a:t>
            </a:r>
            <a:r>
              <a:rPr lang="pt-BR" dirty="0"/>
              <a:t> are </a:t>
            </a:r>
            <a:r>
              <a:rPr lang="pt-BR" dirty="0" err="1"/>
              <a:t>Applicable</a:t>
            </a:r>
            <a:r>
              <a:rPr lang="pt-BR" dirty="0"/>
              <a:t> for </a:t>
            </a:r>
            <a:r>
              <a:rPr lang="pt-BR" dirty="0" err="1"/>
              <a:t>companies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high </a:t>
            </a:r>
            <a:r>
              <a:rPr lang="pt-BR" dirty="0" err="1"/>
              <a:t>consistency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high </a:t>
            </a:r>
            <a:r>
              <a:rPr lang="pt-BR" dirty="0" err="1"/>
              <a:t>speed</a:t>
            </a:r>
            <a:r>
              <a:rPr lang="pt-B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 </a:t>
            </a:r>
            <a:r>
              <a:rPr lang="pt-BR" dirty="0" err="1"/>
              <a:t>the</a:t>
            </a:r>
            <a:r>
              <a:rPr lang="pt-BR" dirty="0"/>
              <a:t> medical data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use case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slightly</a:t>
            </a:r>
            <a:r>
              <a:rPr lang="pt-BR" dirty="0"/>
              <a:t> diferente. In </a:t>
            </a:r>
            <a:r>
              <a:rPr lang="pt-BR" dirty="0" err="1"/>
              <a:t>that</a:t>
            </a:r>
            <a:r>
              <a:rPr lang="pt-BR" dirty="0"/>
              <a:t> case, a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fits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When </a:t>
            </a:r>
            <a:r>
              <a:rPr lang="pt-BR" dirty="0" err="1"/>
              <a:t>taking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account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business </a:t>
            </a:r>
            <a:r>
              <a:rPr lang="pt-BR" dirty="0" err="1"/>
              <a:t>requirements</a:t>
            </a:r>
            <a:r>
              <a:rPr lang="pt-BR" dirty="0"/>
              <a:t>. Data </a:t>
            </a:r>
            <a:r>
              <a:rPr lang="pt-BR" dirty="0" err="1"/>
              <a:t>warehouse</a:t>
            </a:r>
            <a:r>
              <a:rPr lang="pt-BR" dirty="0"/>
              <a:t> </a:t>
            </a:r>
            <a:r>
              <a:rPr lang="pt-BR" dirty="0" err="1"/>
              <a:t>wouldnt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a </a:t>
            </a:r>
            <a:r>
              <a:rPr lang="pt-BR" dirty="0" err="1"/>
              <a:t>reasonable</a:t>
            </a:r>
            <a:r>
              <a:rPr lang="pt-BR" dirty="0"/>
              <a:t> </a:t>
            </a:r>
            <a:r>
              <a:rPr lang="pt-BR" dirty="0" err="1"/>
              <a:t>choice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, </a:t>
            </a:r>
            <a:r>
              <a:rPr lang="pt-BR" dirty="0" err="1"/>
              <a:t>although</a:t>
            </a:r>
            <a:r>
              <a:rPr lang="pt-BR" dirty="0"/>
              <a:t> it solves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company’s</a:t>
            </a:r>
            <a:r>
              <a:rPr lang="pt-BR" dirty="0"/>
              <a:t> use cases, it does </a:t>
            </a:r>
            <a:r>
              <a:rPr lang="pt-BR" dirty="0" err="1"/>
              <a:t>not</a:t>
            </a:r>
            <a:r>
              <a:rPr lang="pt-BR" dirty="0"/>
              <a:t> solve for </a:t>
            </a:r>
            <a:r>
              <a:rPr lang="pt-BR" dirty="0" err="1"/>
              <a:t>all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For </a:t>
            </a:r>
            <a:r>
              <a:rPr lang="pt-BR" dirty="0" err="1"/>
              <a:t>example</a:t>
            </a:r>
            <a:r>
              <a:rPr lang="pt-BR" dirty="0"/>
              <a:t>, in </a:t>
            </a:r>
            <a:r>
              <a:rPr lang="pt-BR" dirty="0" err="1"/>
              <a:t>our</a:t>
            </a:r>
            <a:r>
              <a:rPr lang="pt-BR" dirty="0"/>
              <a:t> case,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ingested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formats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requires </a:t>
            </a:r>
            <a:r>
              <a:rPr lang="pt-BR" dirty="0" err="1"/>
              <a:t>flexibility</a:t>
            </a:r>
            <a:r>
              <a:rPr lang="pt-BR" dirty="0"/>
              <a:t>. </a:t>
            </a:r>
            <a:r>
              <a:rPr lang="pt-BR" dirty="0" err="1"/>
              <a:t>Flexibility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highlights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data </a:t>
            </a:r>
            <a:r>
              <a:rPr lang="pt-BR" dirty="0" err="1"/>
              <a:t>lake</a:t>
            </a:r>
            <a:r>
              <a:rPr lang="pt-BR" dirty="0"/>
              <a:t> as it </a:t>
            </a:r>
            <a:r>
              <a:rPr lang="pt-BR" dirty="0" err="1"/>
              <a:t>allows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data </a:t>
            </a:r>
            <a:r>
              <a:rPr lang="pt-BR" dirty="0" err="1"/>
              <a:t>formats</a:t>
            </a:r>
            <a:r>
              <a:rPr lang="pt-BR" dirty="0"/>
              <a:t>.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stored</a:t>
            </a:r>
            <a:r>
              <a:rPr lang="pt-BR" dirty="0"/>
              <a:t> data </a:t>
            </a:r>
            <a:r>
              <a:rPr lang="pt-BR" dirty="0" err="1"/>
              <a:t>coming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variety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thing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mention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leverages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since</a:t>
            </a:r>
            <a:r>
              <a:rPr lang="pt-BR" dirty="0"/>
              <a:t> it </a:t>
            </a:r>
            <a:r>
              <a:rPr lang="pt-BR" dirty="0" err="1"/>
              <a:t>accepts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data </a:t>
            </a:r>
            <a:r>
              <a:rPr lang="pt-BR" dirty="0" err="1"/>
              <a:t>formats</a:t>
            </a:r>
            <a:r>
              <a:rPr lang="pt-BR" dirty="0"/>
              <a:t>. </a:t>
            </a:r>
            <a:r>
              <a:rPr lang="pt-BR" dirty="0" err="1"/>
              <a:t>Then</a:t>
            </a:r>
            <a:r>
              <a:rPr lang="pt-BR" dirty="0"/>
              <a:t>, it </a:t>
            </a:r>
            <a:r>
              <a:rPr lang="pt-BR" dirty="0" err="1"/>
              <a:t>can</a:t>
            </a:r>
            <a:r>
              <a:rPr lang="pt-BR" dirty="0"/>
              <a:t> serve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it </a:t>
            </a:r>
            <a:r>
              <a:rPr lang="pt-BR" dirty="0" err="1"/>
              <a:t>needs</a:t>
            </a:r>
            <a:r>
              <a:rPr lang="pt-BR" dirty="0"/>
              <a:t>,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reprocessing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become</a:t>
            </a:r>
            <a:r>
              <a:rPr lang="pt-BR" dirty="0"/>
              <a:t> </a:t>
            </a:r>
            <a:r>
              <a:rPr lang="pt-BR" dirty="0" err="1"/>
              <a:t>cheaper</a:t>
            </a:r>
            <a:r>
              <a:rPr lang="pt-BR" dirty="0"/>
              <a:t>  over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years</a:t>
            </a:r>
            <a:r>
              <a:rPr lang="pt-BR" dirty="0"/>
              <a:t>. </a:t>
            </a:r>
            <a:r>
              <a:rPr lang="pt-BR" dirty="0" err="1"/>
              <a:t>therefore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expensive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When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data </a:t>
            </a:r>
            <a:r>
              <a:rPr lang="pt-BR" dirty="0" err="1"/>
              <a:t>warehouse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With</a:t>
            </a:r>
            <a:r>
              <a:rPr lang="pt-BR" dirty="0"/>
              <a:t> a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infrastucture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medical data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remove </a:t>
            </a:r>
            <a:r>
              <a:rPr lang="pt-BR" dirty="0" err="1"/>
              <a:t>the</a:t>
            </a:r>
            <a:r>
              <a:rPr lang="pt-BR" dirty="0"/>
              <a:t> data silos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</a:t>
            </a:r>
            <a:r>
              <a:rPr lang="pt-BR" noProof="0" dirty="0" err="1"/>
              <a:t>having</a:t>
            </a:r>
            <a:r>
              <a:rPr lang="pt-BR" dirty="0"/>
              <a:t> diferente </a:t>
            </a:r>
            <a:r>
              <a:rPr lang="pt-BR" dirty="0" err="1"/>
              <a:t>patterns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data.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in </a:t>
            </a:r>
            <a:r>
              <a:rPr lang="pt-BR" dirty="0" err="1"/>
              <a:t>place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enhanced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connect</a:t>
            </a:r>
            <a:r>
              <a:rPr lang="pt-BR" dirty="0"/>
              <a:t> </a:t>
            </a:r>
            <a:r>
              <a:rPr lang="pt-BR" dirty="0" err="1"/>
              <a:t>together</a:t>
            </a:r>
            <a:r>
              <a:rPr lang="pt-BR" dirty="0"/>
              <a:t>. Other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unique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Where They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They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.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bother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getting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. The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 does </a:t>
            </a:r>
            <a:r>
              <a:rPr lang="pt-BR" dirty="0" err="1"/>
              <a:t>that</a:t>
            </a:r>
            <a:r>
              <a:rPr lang="pt-BR" dirty="0"/>
              <a:t> for </a:t>
            </a:r>
            <a:r>
              <a:rPr lang="pt-BR" dirty="0" err="1"/>
              <a:t>you</a:t>
            </a:r>
            <a:r>
              <a:rPr lang="pt-B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For </a:t>
            </a:r>
            <a:r>
              <a:rPr lang="pt-BR" dirty="0" err="1"/>
              <a:t>example</a:t>
            </a:r>
            <a:r>
              <a:rPr lang="pt-BR" dirty="0"/>
              <a:t>, </a:t>
            </a:r>
            <a:r>
              <a:rPr lang="pt-BR" dirty="0" err="1"/>
              <a:t>without</a:t>
            </a:r>
            <a:r>
              <a:rPr lang="pt-BR" dirty="0"/>
              <a:t> data silos,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connect</a:t>
            </a:r>
            <a:r>
              <a:rPr lang="pt-BR" dirty="0"/>
              <a:t> </a:t>
            </a:r>
            <a:r>
              <a:rPr lang="pt-BR" dirty="0" err="1"/>
              <a:t>vacancy</a:t>
            </a:r>
            <a:r>
              <a:rPr lang="pt-BR" dirty="0"/>
              <a:t> </a:t>
            </a:r>
            <a:r>
              <a:rPr lang="pt-BR" dirty="0" err="1"/>
              <a:t>rooms</a:t>
            </a:r>
            <a:r>
              <a:rPr lang="pt-BR" dirty="0"/>
              <a:t> in a medical </a:t>
            </a:r>
            <a:r>
              <a:rPr lang="pt-BR" dirty="0" err="1"/>
              <a:t>facility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finance</a:t>
            </a:r>
            <a:r>
              <a:rPr lang="pt-BR" dirty="0"/>
              <a:t> sector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implies</a:t>
            </a:r>
            <a:r>
              <a:rPr lang="pt-BR" dirty="0"/>
              <a:t> in </a:t>
            </a:r>
            <a:r>
              <a:rPr lang="pt-BR" dirty="0" err="1"/>
              <a:t>savings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timely</a:t>
            </a:r>
            <a:r>
              <a:rPr lang="pt-BR" dirty="0"/>
              <a:t> </a:t>
            </a:r>
            <a:r>
              <a:rPr lang="pt-BR" dirty="0" err="1"/>
              <a:t>delivered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, </a:t>
            </a:r>
            <a:r>
              <a:rPr lang="pt-BR" dirty="0" err="1"/>
              <a:t>increasing</a:t>
            </a:r>
            <a:r>
              <a:rPr lang="pt-BR" dirty="0"/>
              <a:t> performance </a:t>
            </a:r>
            <a:r>
              <a:rPr lang="pt-BR" dirty="0" err="1"/>
              <a:t>taking</a:t>
            </a:r>
            <a:r>
              <a:rPr lang="pt-BR" dirty="0"/>
              <a:t> </a:t>
            </a:r>
            <a:r>
              <a:rPr lang="pt-BR" dirty="0" err="1"/>
              <a:t>advantage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big data tools.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serve data for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models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wil</a:t>
            </a:r>
            <a:r>
              <a:rPr lang="pt-BR" dirty="0"/>
              <a:t> </a:t>
            </a:r>
            <a:r>
              <a:rPr lang="pt-BR" dirty="0" err="1"/>
              <a:t>provide</a:t>
            </a:r>
            <a:r>
              <a:rPr lang="pt-BR" dirty="0"/>
              <a:t> </a:t>
            </a:r>
            <a:r>
              <a:rPr lang="pt-BR" dirty="0" err="1"/>
              <a:t>additional</a:t>
            </a:r>
            <a:r>
              <a:rPr lang="pt-BR" dirty="0"/>
              <a:t> insights for </a:t>
            </a:r>
            <a:r>
              <a:rPr lang="pt-BR" dirty="0" err="1"/>
              <a:t>the</a:t>
            </a:r>
            <a:r>
              <a:rPr lang="pt-BR" dirty="0"/>
              <a:t> business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new approach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leverage</a:t>
            </a:r>
            <a:r>
              <a:rPr lang="pt-BR" dirty="0"/>
              <a:t> </a:t>
            </a:r>
            <a:r>
              <a:rPr lang="pt-BR" dirty="0" err="1"/>
              <a:t>near</a:t>
            </a:r>
            <a:r>
              <a:rPr lang="pt-BR" dirty="0"/>
              <a:t> real-time dashboards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streaming </a:t>
            </a:r>
            <a:r>
              <a:rPr lang="pt-BR" dirty="0" err="1"/>
              <a:t>capability</a:t>
            </a:r>
            <a:r>
              <a:rPr lang="pt-BR" dirty="0"/>
              <a:t> </a:t>
            </a:r>
            <a:r>
              <a:rPr lang="pt-BR" dirty="0" err="1"/>
              <a:t>addition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real time </a:t>
            </a:r>
            <a:r>
              <a:rPr lang="pt-BR" dirty="0" err="1"/>
              <a:t>capability</a:t>
            </a:r>
            <a:r>
              <a:rPr lang="pt-BR" dirty="0"/>
              <a:t> opens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possibilities</a:t>
            </a:r>
            <a:r>
              <a:rPr lang="pt-BR" dirty="0"/>
              <a:t>,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having</a:t>
            </a:r>
            <a:r>
              <a:rPr lang="pt-BR" dirty="0"/>
              <a:t> a </a:t>
            </a:r>
            <a:r>
              <a:rPr lang="pt-BR" dirty="0" err="1"/>
              <a:t>live</a:t>
            </a:r>
            <a:r>
              <a:rPr lang="pt-BR" dirty="0"/>
              <a:t> dashboard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urgent</a:t>
            </a:r>
            <a:r>
              <a:rPr lang="pt-BR" dirty="0"/>
              <a:t> </a:t>
            </a:r>
            <a:r>
              <a:rPr lang="pt-BR" dirty="0" err="1"/>
              <a:t>cares</a:t>
            </a:r>
            <a:r>
              <a:rPr lang="pt-BR" dirty="0"/>
              <a:t> </a:t>
            </a:r>
            <a:r>
              <a:rPr lang="pt-BR" dirty="0" err="1"/>
              <a:t>needs</a:t>
            </a:r>
            <a:r>
              <a:rPr lang="pt-BR" dirty="0"/>
              <a:t> .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right</a:t>
            </a:r>
            <a:r>
              <a:rPr lang="pt-BR" dirty="0"/>
              <a:t> data </a:t>
            </a:r>
            <a:r>
              <a:rPr lang="pt-BR" dirty="0" err="1"/>
              <a:t>timely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crucial When </a:t>
            </a:r>
            <a:r>
              <a:rPr lang="pt-BR" dirty="0" err="1"/>
              <a:t>dealing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peoples</a:t>
            </a:r>
            <a:r>
              <a:rPr lang="pt-BR" dirty="0"/>
              <a:t> </a:t>
            </a:r>
            <a:r>
              <a:rPr lang="pt-BR" dirty="0" err="1"/>
              <a:t>life</a:t>
            </a:r>
            <a:r>
              <a:rPr lang="pt-BR" dirty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architecture we are embracing open-source solutions with the intent of following industry standards and also avoid vendor lock-in. </a:t>
            </a:r>
          </a:p>
          <a:p>
            <a:endParaRPr lang="en-US" dirty="0"/>
          </a:p>
          <a:p>
            <a:r>
              <a:rPr lang="en-US" dirty="0"/>
              <a:t>To mention some of them, in this project we are using </a:t>
            </a:r>
            <a:r>
              <a:rPr lang="en-US" dirty="0" err="1"/>
              <a:t>mongoDB</a:t>
            </a:r>
            <a:r>
              <a:rPr lang="en-US" dirty="0"/>
              <a:t> for metadata </a:t>
            </a:r>
            <a:r>
              <a:rPr lang="en-US" dirty="0" err="1"/>
              <a:t>storage,apache</a:t>
            </a:r>
            <a:r>
              <a:rPr lang="en-US" dirty="0"/>
              <a:t> </a:t>
            </a:r>
            <a:r>
              <a:rPr lang="en-US" dirty="0" err="1"/>
              <a:t>kafka</a:t>
            </a:r>
            <a:r>
              <a:rPr lang="en-US" dirty="0"/>
              <a:t> for real time processing, </a:t>
            </a:r>
            <a:r>
              <a:rPr lang="en-US" dirty="0" err="1"/>
              <a:t>apache</a:t>
            </a:r>
            <a:r>
              <a:rPr lang="en-US" dirty="0"/>
              <a:t> spark for distributed processing, </a:t>
            </a:r>
            <a:r>
              <a:rPr lang="en-US" dirty="0" err="1"/>
              <a:t>mlflow</a:t>
            </a:r>
            <a:r>
              <a:rPr lang="en-US" dirty="0"/>
              <a:t> for ml pipelines, parquet as an open data format,</a:t>
            </a:r>
          </a:p>
          <a:p>
            <a:r>
              <a:rPr lang="en-US" dirty="0"/>
              <a:t>Apache iceberg for CDC and </a:t>
            </a:r>
            <a:r>
              <a:rPr lang="en-US" dirty="0" err="1"/>
              <a:t>upsert</a:t>
            </a:r>
            <a:r>
              <a:rPr lang="en-US" dirty="0"/>
              <a:t> capability.</a:t>
            </a:r>
          </a:p>
        </p:txBody>
      </p:sp>
    </p:spTree>
    <p:extLst>
      <p:ext uri="{BB962C8B-B14F-4D97-AF65-F5344CB8AC3E}">
        <p14:creationId xmlns:p14="http://schemas.microsoft.com/office/powerpoint/2010/main" val="417306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slide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thorough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lake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proposed</a:t>
            </a:r>
            <a:r>
              <a:rPr lang="pt-BR" dirty="0"/>
              <a:t> 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existing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Freitas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086350" y="258725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Lake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centralized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data </a:t>
            </a:r>
            <a:r>
              <a:rPr lang="pt-BR" dirty="0" err="1"/>
              <a:t>objects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reside. It </a:t>
            </a:r>
            <a:r>
              <a:rPr lang="pt-BR" dirty="0" err="1"/>
              <a:t>allows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formats</a:t>
            </a:r>
            <a:r>
              <a:rPr lang="pt-BR" dirty="0"/>
              <a:t> as </a:t>
            </a:r>
            <a:r>
              <a:rPr lang="pt-BR" dirty="0" err="1"/>
              <a:t>well</a:t>
            </a:r>
            <a:r>
              <a:rPr lang="pt-BR" dirty="0"/>
              <a:t> as serve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business </a:t>
            </a:r>
            <a:r>
              <a:rPr lang="pt-BR" dirty="0" err="1"/>
              <a:t>analysts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 </a:t>
            </a:r>
            <a:r>
              <a:rPr lang="en-US" dirty="0"/>
              <a:t>scientists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Ingestion – entry point of data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Storage – where the data is stored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Processing – where the data is processed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Serving – where the users consume the data</a:t>
            </a:r>
          </a:p>
          <a:p>
            <a:r>
              <a:rPr lang="en" dirty="0"/>
              <a:t>Security– where the controls and audit are made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Scheduling – what orchestrates the flow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err="1"/>
              <a:t>Structured</a:t>
            </a:r>
            <a:r>
              <a:rPr lang="pt-BR" dirty="0"/>
              <a:t> data </a:t>
            </a:r>
            <a:r>
              <a:rPr lang="pt-BR" dirty="0" err="1"/>
              <a:t>only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Demands processing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Need to know the data beforehand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Optimized for query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Flexible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en-US" dirty="0"/>
              <a:t>sources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err="1"/>
              <a:t>Leverage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Learning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err="1"/>
              <a:t>Cheap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2574525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Remove data silos</a:t>
            </a:r>
            <a:endParaRPr lang="en" dirty="0"/>
          </a:p>
          <a:p>
            <a:r>
              <a:rPr lang="pt-BR" dirty="0"/>
              <a:t>Fast data delivery</a:t>
            </a: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Leverage capability such as building Machine Learning models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Near real-time dashboards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F6B19E-FA67-8D06-6177-6448F349AFC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69555A-866F-304C-8FE2-E40F7389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Embrace open-source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F1CAC1-20B1-036A-D37F-FA0B9337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8" y="1827962"/>
            <a:ext cx="1986832" cy="9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2D3B88-CFB5-09E8-291E-0ECDE9FC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57" y="3178119"/>
            <a:ext cx="3008534" cy="8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726265-FFF6-8E5F-F707-2A8187DC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27" y="1787750"/>
            <a:ext cx="2136781" cy="10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0B5A1A5-2690-BF3C-BAB1-BC5BDBC3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7" y="3376462"/>
            <a:ext cx="2075290" cy="42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6A27F8-3B0D-B93B-DABA-FB2CD6D0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0" y="1907655"/>
            <a:ext cx="2825496" cy="7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F74280-3E25-A6D1-5058-B6A2924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3" y="3265721"/>
            <a:ext cx="1668966" cy="64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5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784D5-6AA3-269F-4555-C5C32888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05" y="684013"/>
            <a:ext cx="3877819" cy="398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0EB46-6F3B-AB51-FDF2-FF5B216BCA24}"/>
              </a:ext>
            </a:extLst>
          </p:cNvPr>
          <p:cNvSpPr/>
          <p:nvPr/>
        </p:nvSpPr>
        <p:spPr>
          <a:xfrm>
            <a:off x="4309605" y="473950"/>
            <a:ext cx="3975654" cy="21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F80508-5AC6-85AA-5A2F-049DA09966B5}"/>
              </a:ext>
            </a:extLst>
          </p:cNvPr>
          <p:cNvCxnSpPr/>
          <p:nvPr/>
        </p:nvCxnSpPr>
        <p:spPr>
          <a:xfrm>
            <a:off x="4408198" y="4664625"/>
            <a:ext cx="372121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1294</Words>
  <Application>Microsoft Macintosh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Embrace open-source 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Daniel Rodrigues Silveira Freitas</cp:lastModifiedBy>
  <cp:revision>8</cp:revision>
  <dcterms:modified xsi:type="dcterms:W3CDTF">2022-11-04T15:42:45Z</dcterms:modified>
</cp:coreProperties>
</file>