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5"/>
  </p:notesMasterIdLst>
  <p:sldIdLst>
    <p:sldId id="256" r:id="rId2"/>
    <p:sldId id="257" r:id="rId3"/>
    <p:sldId id="260" r:id="rId4"/>
    <p:sldId id="268" r:id="rId5"/>
    <p:sldId id="258" r:id="rId6"/>
    <p:sldId id="259" r:id="rId7"/>
    <p:sldId id="261" r:id="rId8"/>
    <p:sldId id="262" r:id="rId9"/>
    <p:sldId id="263" r:id="rId10"/>
    <p:sldId id="265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95" autoAdjust="0"/>
  </p:normalViewPr>
  <p:slideViewPr>
    <p:cSldViewPr snapToGrid="0">
      <p:cViewPr varScale="1">
        <p:scale>
          <a:sx n="70" d="100"/>
          <a:sy n="70" d="100"/>
        </p:scale>
        <p:origin x="10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41A57-98D7-4792-982F-BDA1BF98F026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BEFB5-2DEA-4CE9-9CFA-E176E17B04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869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BEFB5-2DEA-4CE9-9CFA-E176E17B04A5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8187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BEFB5-2DEA-4CE9-9CFA-E176E17B04A5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1889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BEFB5-2DEA-4CE9-9CFA-E176E17B04A5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4353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BEFB5-2DEA-4CE9-9CFA-E176E17B04A5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717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BEFB5-2DEA-4CE9-9CFA-E176E17B04A5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452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BEFB5-2DEA-4CE9-9CFA-E176E17B04A5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2807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BEFB5-2DEA-4CE9-9CFA-E176E17B04A5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5800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BEFB5-2DEA-4CE9-9CFA-E176E17B04A5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759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BEFB5-2DEA-4CE9-9CFA-E176E17B04A5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7664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BEFB5-2DEA-4CE9-9CFA-E176E17B04A5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8192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BEFB5-2DEA-4CE9-9CFA-E176E17B04A5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592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AD8B570-19D6-43E4-9EF8-AFD6173B3EE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B34411-92CE-4635-A96D-4EC55DD24F02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85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B570-19D6-43E4-9EF8-AFD6173B3EE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4411-92CE-4635-A96D-4EC55DD24F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2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B570-19D6-43E4-9EF8-AFD6173B3EE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4411-92CE-4635-A96D-4EC55DD24F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4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B570-19D6-43E4-9EF8-AFD6173B3EE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4411-92CE-4635-A96D-4EC55DD24F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8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B570-19D6-43E4-9EF8-AFD6173B3EE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4411-92CE-4635-A96D-4EC55DD24F02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79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B570-19D6-43E4-9EF8-AFD6173B3EE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4411-92CE-4635-A96D-4EC55DD24F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9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B570-19D6-43E4-9EF8-AFD6173B3EE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4411-92CE-4635-A96D-4EC55DD24F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4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B570-19D6-43E4-9EF8-AFD6173B3EE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4411-92CE-4635-A96D-4EC55DD24F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9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B570-19D6-43E4-9EF8-AFD6173B3EE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4411-92CE-4635-A96D-4EC55DD24F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13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B570-19D6-43E4-9EF8-AFD6173B3EE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4411-92CE-4635-A96D-4EC55DD24F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1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B570-19D6-43E4-9EF8-AFD6173B3EE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4411-92CE-4635-A96D-4EC55DD24F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AD8B570-19D6-43E4-9EF8-AFD6173B3EE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9B34411-92CE-4635-A96D-4EC55DD24F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7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225" y="217365"/>
            <a:ext cx="11491547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Data Mining – Sofa Score</a:t>
            </a:r>
            <a:br>
              <a:rPr lang="en-US" dirty="0">
                <a:latin typeface="Agency FB" panose="020B0503020202020204" pitchFamily="34" charset="0"/>
              </a:rPr>
            </a:b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8" y="1885766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Scraping soccer data by Daniel and Sagi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975"/>
          <a:stretch/>
        </p:blipFill>
        <p:spPr>
          <a:xfrm>
            <a:off x="1871294" y="2604965"/>
            <a:ext cx="8449407" cy="36764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4107"/>
          <a:stretch/>
        </p:blipFill>
        <p:spPr>
          <a:xfrm>
            <a:off x="10512057" y="6127289"/>
            <a:ext cx="1329716" cy="2998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4746" y="5433598"/>
            <a:ext cx="1337026" cy="59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82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1014046"/>
            <a:ext cx="9875520" cy="135636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7200" dirty="0">
                <a:latin typeface="Agency FB" panose="020B0503020202020204" pitchFamily="34" charset="0"/>
              </a:rPr>
            </a:br>
            <a:br>
              <a:rPr lang="en-US" sz="7200" dirty="0">
                <a:latin typeface="Agency FB" panose="020B0503020202020204" pitchFamily="34" charset="0"/>
              </a:rPr>
            </a:br>
            <a:r>
              <a:rPr lang="en-US" sz="7200" dirty="0">
                <a:latin typeface="Agency FB" panose="020B0503020202020204" pitchFamily="34" charset="0"/>
              </a:rPr>
              <a:t>Visualizing insights</a:t>
            </a:r>
            <a:br>
              <a:rPr lang="en-US" sz="7200" dirty="0">
                <a:latin typeface="Agency FB" panose="020B0503020202020204" pitchFamily="34" charset="0"/>
              </a:rPr>
            </a:br>
            <a:br>
              <a:rPr lang="en-US" sz="7200" dirty="0">
                <a:latin typeface="Agency FB" panose="020B0503020202020204" pitchFamily="34" charset="0"/>
              </a:rPr>
            </a:br>
            <a:br>
              <a:rPr lang="en-US" sz="7200" dirty="0">
                <a:latin typeface="Agency FB" panose="020B0503020202020204" pitchFamily="34" charset="0"/>
              </a:rPr>
            </a:br>
            <a:br>
              <a:rPr lang="en-US" sz="7200" dirty="0">
                <a:latin typeface="Agency FB" panose="020B0503020202020204" pitchFamily="34" charset="0"/>
              </a:rPr>
            </a:br>
            <a:endParaRPr lang="en-US" sz="7200" dirty="0">
              <a:latin typeface="Agency FB" panose="020B05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5481" y="1461393"/>
            <a:ext cx="5310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gency FB" panose="020B0503020202020204" pitchFamily="34" charset="0"/>
              </a:rPr>
              <a:t>Count of players by nationality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629" y="2185740"/>
            <a:ext cx="7299921" cy="428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71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1014046"/>
            <a:ext cx="9875520" cy="135636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7200" dirty="0">
                <a:latin typeface="Agency FB" panose="020B0503020202020204" pitchFamily="34" charset="0"/>
              </a:rPr>
            </a:br>
            <a:br>
              <a:rPr lang="en-US" sz="7200" dirty="0">
                <a:latin typeface="Agency FB" panose="020B0503020202020204" pitchFamily="34" charset="0"/>
              </a:rPr>
            </a:br>
            <a:r>
              <a:rPr lang="en-US" sz="7200" dirty="0">
                <a:latin typeface="Agency FB" panose="020B0503020202020204" pitchFamily="34" charset="0"/>
              </a:rPr>
              <a:t>Visualizing insights</a:t>
            </a:r>
            <a:br>
              <a:rPr lang="en-US" sz="7200" dirty="0">
                <a:latin typeface="Agency FB" panose="020B0503020202020204" pitchFamily="34" charset="0"/>
              </a:rPr>
            </a:br>
            <a:br>
              <a:rPr lang="en-US" sz="7200" dirty="0">
                <a:latin typeface="Agency FB" panose="020B0503020202020204" pitchFamily="34" charset="0"/>
              </a:rPr>
            </a:br>
            <a:br>
              <a:rPr lang="en-US" sz="7200" dirty="0">
                <a:latin typeface="Agency FB" panose="020B0503020202020204" pitchFamily="34" charset="0"/>
              </a:rPr>
            </a:br>
            <a:br>
              <a:rPr lang="en-US" sz="7200" dirty="0">
                <a:latin typeface="Agency FB" panose="020B0503020202020204" pitchFamily="34" charset="0"/>
              </a:rPr>
            </a:br>
            <a:endParaRPr lang="en-US" sz="7200" dirty="0">
              <a:latin typeface="Agency FB" panose="020B05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5480" y="1724075"/>
            <a:ext cx="5310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gency FB" panose="020B0503020202020204" pitchFamily="34" charset="0"/>
              </a:rPr>
              <a:t>Height by nationality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44" y="2370406"/>
            <a:ext cx="11141025" cy="365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97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1230177"/>
            <a:ext cx="9875520" cy="135636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7200" dirty="0">
                <a:latin typeface="Agency FB" panose="020B0503020202020204" pitchFamily="34" charset="0"/>
              </a:rPr>
            </a:br>
            <a:br>
              <a:rPr lang="en-US" sz="7200" dirty="0">
                <a:latin typeface="Agency FB" panose="020B0503020202020204" pitchFamily="34" charset="0"/>
              </a:rPr>
            </a:br>
            <a:r>
              <a:rPr lang="en-US" sz="7200" dirty="0">
                <a:latin typeface="Agency FB" panose="020B0503020202020204" pitchFamily="34" charset="0"/>
              </a:rPr>
              <a:t>From Ideal To Real</a:t>
            </a:r>
            <a:br>
              <a:rPr lang="en-US" sz="7200" dirty="0">
                <a:latin typeface="Agency FB" panose="020B0503020202020204" pitchFamily="34" charset="0"/>
              </a:rPr>
            </a:br>
            <a:br>
              <a:rPr lang="en-US" sz="7200" dirty="0">
                <a:latin typeface="Agency FB" panose="020B0503020202020204" pitchFamily="34" charset="0"/>
              </a:rPr>
            </a:br>
            <a:br>
              <a:rPr lang="en-US" sz="7200" dirty="0">
                <a:latin typeface="Agency FB" panose="020B0503020202020204" pitchFamily="34" charset="0"/>
              </a:rPr>
            </a:br>
            <a:br>
              <a:rPr lang="en-US" sz="7200" dirty="0">
                <a:latin typeface="Agency FB" panose="020B0503020202020204" pitchFamily="34" charset="0"/>
              </a:rPr>
            </a:br>
            <a:endParaRPr lang="en-US" sz="7200" dirty="0">
              <a:latin typeface="Agency FB" panose="020B05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2999" y="2058346"/>
            <a:ext cx="56942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gency FB" panose="020B0503020202020204" pitchFamily="34" charset="0"/>
              </a:rPr>
              <a:t>Problem encountered:</a:t>
            </a:r>
          </a:p>
          <a:p>
            <a:endParaRPr lang="en-US" sz="2400" dirty="0">
              <a:solidFill>
                <a:schemeClr val="accent1"/>
              </a:solidFill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Agency FB" panose="020B0503020202020204" pitchFamily="34" charset="0"/>
              </a:rPr>
              <a:t>The site changed on the go (3 times (till now!!!))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Agency FB" panose="020B0503020202020204" pitchFamily="34" charset="0"/>
              </a:rPr>
              <a:t>Special characters to be encoded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Agency FB" panose="020B0503020202020204" pitchFamily="34" charset="0"/>
              </a:rPr>
              <a:t>Differences in team names when calling external API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Agency FB" panose="020B0503020202020204" pitchFamily="34" charset="0"/>
              </a:rPr>
              <a:t>Chromedriver obviously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sz="2400" dirty="0">
              <a:solidFill>
                <a:schemeClr val="accent1"/>
              </a:solidFill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sz="2400" dirty="0">
              <a:solidFill>
                <a:schemeClr val="accent1"/>
              </a:solidFill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sz="24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9334" y="4285654"/>
            <a:ext cx="2622850" cy="2095921"/>
          </a:xfrm>
          <a:prstGeom prst="rect">
            <a:avLst/>
          </a:prstGeom>
        </p:spPr>
      </p:pic>
      <p:pic>
        <p:nvPicPr>
          <p:cNvPr id="3" name="ShabbyMadeupDrever-mobil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895798" y="1523306"/>
            <a:ext cx="4533207" cy="254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5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5" y="342732"/>
            <a:ext cx="4631573" cy="1403572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7200" dirty="0">
                <a:latin typeface="Agency FB" panose="020B0503020202020204" pitchFamily="34" charset="0"/>
              </a:rPr>
            </a:br>
            <a:br>
              <a:rPr lang="en-US" sz="7200" dirty="0">
                <a:latin typeface="Agency FB" panose="020B0503020202020204" pitchFamily="34" charset="0"/>
              </a:rPr>
            </a:br>
            <a:br>
              <a:rPr lang="en-US" sz="7200" dirty="0">
                <a:latin typeface="Agency FB" panose="020B0503020202020204" pitchFamily="34" charset="0"/>
              </a:rPr>
            </a:br>
            <a:br>
              <a:rPr lang="en-US" sz="7200" dirty="0">
                <a:latin typeface="Agency FB" panose="020B0503020202020204" pitchFamily="34" charset="0"/>
              </a:rPr>
            </a:br>
            <a:r>
              <a:rPr lang="en-US" sz="9800" dirty="0">
                <a:latin typeface="Agency FB" panose="020B0503020202020204" pitchFamily="34" charset="0"/>
              </a:rPr>
              <a:t>Questions</a:t>
            </a:r>
            <a:r>
              <a:rPr lang="en-US" sz="7200" dirty="0">
                <a:latin typeface="Agency FB" panose="020B0503020202020204" pitchFamily="34" charset="0"/>
              </a:rPr>
              <a:t> </a:t>
            </a:r>
            <a:br>
              <a:rPr lang="en-US" sz="7200" dirty="0">
                <a:latin typeface="Agency FB" panose="020B0503020202020204" pitchFamily="34" charset="0"/>
              </a:rPr>
            </a:br>
            <a:br>
              <a:rPr lang="en-US" sz="7200" dirty="0">
                <a:latin typeface="Agency FB" panose="020B0503020202020204" pitchFamily="34" charset="0"/>
              </a:rPr>
            </a:br>
            <a:br>
              <a:rPr lang="en-US" sz="7200" dirty="0">
                <a:latin typeface="Agency FB" panose="020B0503020202020204" pitchFamily="34" charset="0"/>
              </a:rPr>
            </a:br>
            <a:br>
              <a:rPr lang="en-US" sz="7200" dirty="0">
                <a:latin typeface="Agency FB" panose="020B0503020202020204" pitchFamily="34" charset="0"/>
              </a:rPr>
            </a:br>
            <a:endParaRPr lang="en-US" sz="7200" dirty="0">
              <a:latin typeface="Agency FB" panose="020B05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588" y="339500"/>
            <a:ext cx="848525" cy="125383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857625" y="5319754"/>
            <a:ext cx="4498224" cy="1347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8800" dirty="0">
                <a:latin typeface="Agency FB" panose="020B0503020202020204" pitchFamily="34" charset="0"/>
              </a:rPr>
            </a:br>
            <a:br>
              <a:rPr lang="en-US" sz="8800" dirty="0">
                <a:latin typeface="Agency FB" panose="020B0503020202020204" pitchFamily="34" charset="0"/>
              </a:rPr>
            </a:br>
            <a:endParaRPr lang="en-US" sz="8800" dirty="0">
              <a:latin typeface="Agency FB" panose="020B0503020202020204" pitchFamily="34" charset="0"/>
            </a:endParaRPr>
          </a:p>
          <a:p>
            <a:pPr algn="ctr"/>
            <a:endParaRPr lang="en-US" sz="8800" dirty="0">
              <a:latin typeface="Agency FB" panose="020B0503020202020204" pitchFamily="34" charset="0"/>
            </a:endParaRPr>
          </a:p>
          <a:p>
            <a:pPr algn="ctr"/>
            <a:r>
              <a:rPr lang="en-US" sz="8800" dirty="0">
                <a:latin typeface="Agency FB" panose="020B0503020202020204" pitchFamily="34" charset="0"/>
              </a:rPr>
              <a:t>Thank You! </a:t>
            </a:r>
            <a:br>
              <a:rPr lang="en-US" sz="8800" dirty="0">
                <a:latin typeface="Agency FB" panose="020B0503020202020204" pitchFamily="34" charset="0"/>
              </a:rPr>
            </a:br>
            <a:br>
              <a:rPr lang="en-US" sz="8800" dirty="0">
                <a:latin typeface="Agency FB" panose="020B0503020202020204" pitchFamily="34" charset="0"/>
              </a:rPr>
            </a:br>
            <a:br>
              <a:rPr lang="en-US" sz="8800" dirty="0">
                <a:latin typeface="Agency FB" panose="020B0503020202020204" pitchFamily="34" charset="0"/>
              </a:rPr>
            </a:br>
            <a:br>
              <a:rPr lang="en-US" sz="8800" dirty="0">
                <a:latin typeface="Agency FB" panose="020B0503020202020204" pitchFamily="34" charset="0"/>
              </a:rPr>
            </a:br>
            <a:endParaRPr lang="en-US" sz="8800" dirty="0">
              <a:latin typeface="Agency FB" panose="020B0503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778" y="1710888"/>
            <a:ext cx="4651918" cy="364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7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>
                <a:latin typeface="Agency FB" panose="020B0503020202020204" pitchFamily="34" charset="0"/>
              </a:rPr>
              <a:t>Entering The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gency FB" panose="020B0503020202020204" pitchFamily="34" charset="0"/>
              </a:rPr>
              <a:t> Website and Scraping</a:t>
            </a:r>
          </a:p>
          <a:p>
            <a:r>
              <a:rPr lang="en-US" sz="3600" dirty="0">
                <a:latin typeface="Agency FB" panose="020B0503020202020204" pitchFamily="34" charset="0"/>
              </a:rPr>
              <a:t> Designing the Database</a:t>
            </a:r>
          </a:p>
          <a:p>
            <a:r>
              <a:rPr lang="en-US" sz="3600" dirty="0">
                <a:latin typeface="Agency FB" panose="020B0503020202020204" pitchFamily="34" charset="0"/>
              </a:rPr>
              <a:t> Enriching the Database</a:t>
            </a:r>
          </a:p>
          <a:p>
            <a:r>
              <a:rPr lang="en-US" sz="3600" dirty="0">
                <a:latin typeface="Agency FB" panose="020B0503020202020204" pitchFamily="34" charset="0"/>
              </a:rPr>
              <a:t> Visualizing insights</a:t>
            </a:r>
          </a:p>
          <a:p>
            <a:r>
              <a:rPr lang="en-US" sz="3600" dirty="0">
                <a:latin typeface="Agency FB" panose="020B0503020202020204" pitchFamily="34" charset="0"/>
              </a:rPr>
              <a:t> From ideal to real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435" y="2140528"/>
            <a:ext cx="4977922" cy="332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23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7200" dirty="0">
                <a:latin typeface="Agency FB" panose="020B0503020202020204" pitchFamily="34" charset="0"/>
              </a:rPr>
              <a:t>Website and Scraping</a:t>
            </a:r>
            <a:br>
              <a:rPr lang="en-US" sz="7200" dirty="0">
                <a:latin typeface="Agency FB" panose="020B0503020202020204" pitchFamily="34" charset="0"/>
              </a:rPr>
            </a:br>
            <a:endParaRPr lang="en-US" sz="7200" dirty="0">
              <a:latin typeface="Agency FB" panose="020B05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1287780"/>
            <a:ext cx="725365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gency FB" panose="020B0503020202020204" pitchFamily="34" charset="0"/>
              </a:rPr>
              <a:t>Leagues data:</a:t>
            </a:r>
          </a:p>
          <a:p>
            <a:endParaRPr lang="en-US" dirty="0">
              <a:solidFill>
                <a:schemeClr val="accent1"/>
              </a:solidFill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gency FB" panose="020B0503020202020204" pitchFamily="34" charset="0"/>
              </a:rPr>
              <a:t>Scraped data out of the 4 big leagues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gency FB" panose="020B0503020202020204" pitchFamily="34" charset="0"/>
              </a:rPr>
              <a:t>Got the team URL</a:t>
            </a:r>
            <a:r>
              <a:rPr lang="he-IL" dirty="0">
                <a:solidFill>
                  <a:schemeClr val="accent1"/>
                </a:solidFill>
                <a:latin typeface="Agency FB" panose="020B0503020202020204" pitchFamily="34" charset="0"/>
              </a:rPr>
              <a:t>'</a:t>
            </a:r>
            <a:r>
              <a:rPr lang="en-US" dirty="0">
                <a:solidFill>
                  <a:schemeClr val="accent1"/>
                </a:solidFill>
                <a:latin typeface="Agency FB" panose="020B0503020202020204" pitchFamily="34" charset="0"/>
              </a:rPr>
              <a:t>s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799" y="2606626"/>
            <a:ext cx="7707271" cy="376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3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7200" dirty="0">
                <a:latin typeface="Agency FB" panose="020B0503020202020204" pitchFamily="34" charset="0"/>
              </a:rPr>
              <a:t>Website and Scraping</a:t>
            </a:r>
            <a:br>
              <a:rPr lang="en-US" sz="7200" dirty="0">
                <a:latin typeface="Agency FB" panose="020B0503020202020204" pitchFamily="34" charset="0"/>
              </a:rPr>
            </a:br>
            <a:endParaRPr lang="en-US" sz="7200" dirty="0">
              <a:latin typeface="Agency FB" panose="020B05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1287780"/>
            <a:ext cx="725365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gency FB" panose="020B0503020202020204" pitchFamily="34" charset="0"/>
              </a:rPr>
              <a:t>Teams data:</a:t>
            </a:r>
          </a:p>
          <a:p>
            <a:endParaRPr lang="en-US" dirty="0">
              <a:solidFill>
                <a:schemeClr val="accent1"/>
              </a:solidFill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gency FB" panose="020B0503020202020204" pitchFamily="34" charset="0"/>
              </a:rPr>
              <a:t>Scraped data out of the 4 big leagues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gency FB" panose="020B0503020202020204" pitchFamily="34" charset="0"/>
              </a:rPr>
              <a:t>Got the players URL</a:t>
            </a:r>
            <a:r>
              <a:rPr lang="he-IL" dirty="0">
                <a:solidFill>
                  <a:schemeClr val="accent1"/>
                </a:solidFill>
                <a:latin typeface="Agency FB" panose="020B0503020202020204" pitchFamily="34" charset="0"/>
              </a:rPr>
              <a:t>'</a:t>
            </a:r>
            <a:r>
              <a:rPr lang="en-US" dirty="0">
                <a:solidFill>
                  <a:schemeClr val="accent1"/>
                </a:solidFill>
                <a:latin typeface="Agency FB" panose="020B0503020202020204" pitchFamily="34" charset="0"/>
              </a:rPr>
              <a:t>s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873" y="2578336"/>
            <a:ext cx="7756948" cy="377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0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7200" dirty="0">
                <a:latin typeface="Agency FB" panose="020B0503020202020204" pitchFamily="34" charset="0"/>
              </a:rPr>
              <a:t>Website and Scraping</a:t>
            </a:r>
            <a:br>
              <a:rPr lang="en-US" sz="7200" dirty="0">
                <a:latin typeface="Agency FB" panose="020B0503020202020204" pitchFamily="34" charset="0"/>
              </a:rPr>
            </a:br>
            <a:endParaRPr lang="en-US" sz="7200" dirty="0">
              <a:latin typeface="Agency FB" panose="020B0503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31784" y="2716823"/>
            <a:ext cx="7097951" cy="34977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000" y="1287780"/>
            <a:ext cx="725365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gency FB" panose="020B0503020202020204" pitchFamily="34" charset="0"/>
              </a:rPr>
              <a:t>Players data:</a:t>
            </a:r>
          </a:p>
          <a:p>
            <a:endParaRPr lang="en-US" dirty="0">
              <a:solidFill>
                <a:schemeClr val="accent1"/>
              </a:solidFill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gency FB" panose="020B0503020202020204" pitchFamily="34" charset="0"/>
              </a:rPr>
              <a:t>Scraped 2200 soccer players pages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gency FB" panose="020B0503020202020204" pitchFamily="34" charset="0"/>
              </a:rPr>
              <a:t>Basic information: name, birth-date, height, etc..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97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7200" dirty="0">
                <a:latin typeface="Agency FB" panose="020B0503020202020204" pitchFamily="34" charset="0"/>
              </a:rPr>
              <a:t>Website and Scraping</a:t>
            </a:r>
            <a:br>
              <a:rPr lang="en-US" sz="7200" dirty="0">
                <a:latin typeface="Agency FB" panose="020B0503020202020204" pitchFamily="34" charset="0"/>
              </a:rPr>
            </a:br>
            <a:endParaRPr lang="en-US" sz="7200" dirty="0">
              <a:latin typeface="Agency FB" panose="020B05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1287780"/>
            <a:ext cx="725365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gency FB" panose="020B0503020202020204" pitchFamily="34" charset="0"/>
              </a:rPr>
              <a:t>Managers data:</a:t>
            </a:r>
          </a:p>
          <a:p>
            <a:endParaRPr lang="en-US" dirty="0">
              <a:solidFill>
                <a:schemeClr val="accent1"/>
              </a:solidFill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gency FB" panose="020B0503020202020204" pitchFamily="34" charset="0"/>
              </a:rPr>
              <a:t>Scraped 78 managers, as there is one per team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gency FB" panose="020B0503020202020204" pitchFamily="34" charset="0"/>
              </a:rPr>
              <a:t>Basic information: name, birth-date, formation, etc..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9216"/>
          <a:stretch/>
        </p:blipFill>
        <p:spPr>
          <a:xfrm>
            <a:off x="1843652" y="2760785"/>
            <a:ext cx="8474215" cy="366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3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1014046"/>
            <a:ext cx="9875520" cy="13563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>
                <a:latin typeface="Agency FB" panose="020B0503020202020204" pitchFamily="34" charset="0"/>
              </a:rPr>
              <a:t>Designing the Database</a:t>
            </a:r>
            <a:br>
              <a:rPr lang="en-US" sz="7200" dirty="0">
                <a:latin typeface="Agency FB" panose="020B0503020202020204" pitchFamily="34" charset="0"/>
              </a:rPr>
            </a:br>
            <a:br>
              <a:rPr lang="en-US" sz="7200" dirty="0">
                <a:latin typeface="Agency FB" panose="020B0503020202020204" pitchFamily="34" charset="0"/>
              </a:rPr>
            </a:br>
            <a:endParaRPr lang="en-US" sz="7200" dirty="0">
              <a:latin typeface="Agency FB" panose="020B05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3870" y="1550988"/>
            <a:ext cx="582050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200" dirty="0">
                <a:solidFill>
                  <a:schemeClr val="accent1"/>
                </a:solidFill>
                <a:latin typeface="Agency FB" panose="020B0503020202020204" pitchFamily="34" charset="0"/>
              </a:rPr>
              <a:t>Created 5 tables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200" dirty="0">
                <a:solidFill>
                  <a:schemeClr val="accent1"/>
                </a:solidFill>
                <a:latin typeface="Agency FB" panose="020B0503020202020204" pitchFamily="34" charset="0"/>
              </a:rPr>
              <a:t>Tried to mimic real life structure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200" dirty="0">
                <a:solidFill>
                  <a:schemeClr val="accent1"/>
                </a:solidFill>
                <a:latin typeface="Agency FB" panose="020B0503020202020204" pitchFamily="34" charset="0"/>
              </a:rPr>
              <a:t>Stored data about: - leagues</a:t>
            </a:r>
          </a:p>
          <a:p>
            <a:r>
              <a:rPr lang="en-US" sz="2200" dirty="0">
                <a:solidFill>
                  <a:schemeClr val="accent1"/>
                </a:solidFill>
                <a:latin typeface="Agency FB" panose="020B0503020202020204" pitchFamily="34" charset="0"/>
              </a:rPr>
              <a:t>	                    - teams (sofa-score and an external API)</a:t>
            </a:r>
          </a:p>
          <a:p>
            <a:r>
              <a:rPr lang="en-US" sz="2200" dirty="0">
                <a:solidFill>
                  <a:schemeClr val="accent1"/>
                </a:solidFill>
                <a:latin typeface="Agency FB" panose="020B0503020202020204" pitchFamily="34" charset="0"/>
              </a:rPr>
              <a:t>     	                    - players</a:t>
            </a:r>
          </a:p>
          <a:p>
            <a:r>
              <a:rPr lang="en-US" sz="2200" dirty="0">
                <a:solidFill>
                  <a:schemeClr val="accent1"/>
                </a:solidFill>
                <a:latin typeface="Agency FB" panose="020B0503020202020204" pitchFamily="34" charset="0"/>
              </a:rPr>
              <a:t>                                     - managers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200" dirty="0">
                <a:solidFill>
                  <a:schemeClr val="accent1"/>
                </a:solidFill>
                <a:latin typeface="Agency FB" panose="020B0503020202020204" pitchFamily="34" charset="0"/>
              </a:rPr>
              <a:t>Stored several types of data – INT, REAL, DATETIME, VARCHAR, LONGTEXT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200" dirty="0">
                <a:solidFill>
                  <a:schemeClr val="accent1"/>
                </a:solidFill>
                <a:latin typeface="Agency FB" panose="020B0503020202020204" pitchFamily="34" charset="0"/>
              </a:rPr>
              <a:t>Used auto-increment for the keys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200" dirty="0">
                <a:solidFill>
                  <a:schemeClr val="accent1"/>
                </a:solidFill>
                <a:latin typeface="Agency FB" panose="020B0503020202020204" pitchFamily="34" charset="0"/>
              </a:rPr>
              <a:t>Used foreign keys to have a connection between the tables  </a:t>
            </a:r>
            <a:r>
              <a:rPr lang="en-US" dirty="0">
                <a:solidFill>
                  <a:schemeClr val="accent1"/>
                </a:solidFill>
                <a:latin typeface="Agency FB" panose="020B0503020202020204" pitchFamily="34" charset="0"/>
              </a:rPr>
              <a:t>	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66" b="-166"/>
          <a:stretch/>
        </p:blipFill>
        <p:spPr>
          <a:xfrm>
            <a:off x="6963508" y="1195441"/>
            <a:ext cx="4667907" cy="529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6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1014046"/>
            <a:ext cx="9875520" cy="135636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7200" dirty="0">
                <a:latin typeface="Agency FB" panose="020B0503020202020204" pitchFamily="34" charset="0"/>
              </a:rPr>
            </a:br>
            <a:r>
              <a:rPr lang="en-US" sz="7200" dirty="0">
                <a:latin typeface="Agency FB" panose="020B0503020202020204" pitchFamily="34" charset="0"/>
              </a:rPr>
              <a:t>Enriching the Database</a:t>
            </a:r>
            <a:br>
              <a:rPr lang="en-US" sz="7200" dirty="0">
                <a:latin typeface="Agency FB" panose="020B0503020202020204" pitchFamily="34" charset="0"/>
              </a:rPr>
            </a:br>
            <a:br>
              <a:rPr lang="en-US" sz="7200" dirty="0">
                <a:latin typeface="Agency FB" panose="020B0503020202020204" pitchFamily="34" charset="0"/>
              </a:rPr>
            </a:br>
            <a:br>
              <a:rPr lang="en-US" sz="7200" dirty="0">
                <a:latin typeface="Agency FB" panose="020B0503020202020204" pitchFamily="34" charset="0"/>
              </a:rPr>
            </a:br>
            <a:endParaRPr lang="en-US" sz="7200" dirty="0">
              <a:latin typeface="Agency FB" panose="020B05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491" y="2799309"/>
            <a:ext cx="7048536" cy="35425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42999" y="1208649"/>
            <a:ext cx="7253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gency FB" panose="020B0503020202020204" pitchFamily="34" charset="0"/>
              </a:rPr>
              <a:t>Used the free API – thesportsdb.com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gency FB" panose="020B0503020202020204" pitchFamily="34" charset="0"/>
              </a:rPr>
              <a:t>We decided to enrich the data about the team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gency FB" panose="020B0503020202020204" pitchFamily="34" charset="0"/>
              </a:rPr>
              <a:t>Created the table – “</a:t>
            </a:r>
            <a:r>
              <a:rPr lang="en-US" dirty="0" err="1">
                <a:solidFill>
                  <a:schemeClr val="accent1"/>
                </a:solidFill>
                <a:latin typeface="Agency FB" panose="020B0503020202020204" pitchFamily="34" charset="0"/>
              </a:rPr>
              <a:t>teams_extras</a:t>
            </a:r>
            <a:r>
              <a:rPr lang="en-US" dirty="0">
                <a:solidFill>
                  <a:schemeClr val="accent1"/>
                </a:solidFill>
                <a:latin typeface="Agency FB" panose="020B0503020202020204" pitchFamily="34" charset="0"/>
              </a:rPr>
              <a:t>”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gency FB" panose="020B0503020202020204" pitchFamily="34" charset="0"/>
              </a:rPr>
              <a:t>Got additional information about the team stadium, team foundation year, etc…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gency FB" panose="020B0503020202020204" pitchFamily="34" charset="0"/>
              </a:rPr>
              <a:t>Got a JSON text using the team name in the URL </a:t>
            </a:r>
            <a:endParaRPr 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268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1014046"/>
            <a:ext cx="9875520" cy="135636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7200" dirty="0">
                <a:latin typeface="Agency FB" panose="020B0503020202020204" pitchFamily="34" charset="0"/>
              </a:rPr>
            </a:br>
            <a:br>
              <a:rPr lang="en-US" sz="7200" dirty="0">
                <a:latin typeface="Agency FB" panose="020B0503020202020204" pitchFamily="34" charset="0"/>
              </a:rPr>
            </a:br>
            <a:r>
              <a:rPr lang="en-US" sz="7200" dirty="0">
                <a:latin typeface="Agency FB" panose="020B0503020202020204" pitchFamily="34" charset="0"/>
              </a:rPr>
              <a:t>Visualizing insights</a:t>
            </a:r>
            <a:br>
              <a:rPr lang="en-US" sz="7200" dirty="0">
                <a:latin typeface="Agency FB" panose="020B0503020202020204" pitchFamily="34" charset="0"/>
              </a:rPr>
            </a:br>
            <a:br>
              <a:rPr lang="en-US" sz="7200" dirty="0">
                <a:latin typeface="Agency FB" panose="020B0503020202020204" pitchFamily="34" charset="0"/>
              </a:rPr>
            </a:br>
            <a:br>
              <a:rPr lang="en-US" sz="7200" dirty="0">
                <a:latin typeface="Agency FB" panose="020B0503020202020204" pitchFamily="34" charset="0"/>
              </a:rPr>
            </a:br>
            <a:br>
              <a:rPr lang="en-US" sz="7200" dirty="0">
                <a:latin typeface="Agency FB" panose="020B0503020202020204" pitchFamily="34" charset="0"/>
              </a:rPr>
            </a:br>
            <a:endParaRPr lang="en-US" sz="7200" dirty="0"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357" y="2624240"/>
            <a:ext cx="8792802" cy="37724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5480" y="1724075"/>
            <a:ext cx="5310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gency FB" panose="020B0503020202020204" pitchFamily="34" charset="0"/>
              </a:rPr>
              <a:t>Grouped by all preferred formations and compared the average point per game</a:t>
            </a:r>
          </a:p>
        </p:txBody>
      </p:sp>
    </p:spTree>
    <p:extLst>
      <p:ext uri="{BB962C8B-B14F-4D97-AF65-F5344CB8AC3E}">
        <p14:creationId xmlns:p14="http://schemas.microsoft.com/office/powerpoint/2010/main" val="220858403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323</TotalTime>
  <Words>371</Words>
  <Application>Microsoft Office PowerPoint</Application>
  <PresentationFormat>Widescreen</PresentationFormat>
  <Paragraphs>74</Paragraphs>
  <Slides>13</Slides>
  <Notes>11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Agency FB</vt:lpstr>
      <vt:lpstr>Arial</vt:lpstr>
      <vt:lpstr>Calibri</vt:lpstr>
      <vt:lpstr>Corbel</vt:lpstr>
      <vt:lpstr>Gisha</vt:lpstr>
      <vt:lpstr>Basis</vt:lpstr>
      <vt:lpstr>Data Mining – Sofa Score </vt:lpstr>
      <vt:lpstr>Entering The Field</vt:lpstr>
      <vt:lpstr>Website and Scraping </vt:lpstr>
      <vt:lpstr>Website and Scraping </vt:lpstr>
      <vt:lpstr>Website and Scraping </vt:lpstr>
      <vt:lpstr>Website and Scraping </vt:lpstr>
      <vt:lpstr>Designing the Database  </vt:lpstr>
      <vt:lpstr> Enriching the Database   </vt:lpstr>
      <vt:lpstr>  Visualizing insights    </vt:lpstr>
      <vt:lpstr>  Visualizing insights    </vt:lpstr>
      <vt:lpstr>  Visualizing insights    </vt:lpstr>
      <vt:lpstr>  From Ideal To Real    </vt:lpstr>
      <vt:lpstr>    Questions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– Sofa Score </dc:title>
  <dc:creator>Sagi</dc:creator>
  <cp:lastModifiedBy>Daniel Saban</cp:lastModifiedBy>
  <cp:revision>21</cp:revision>
  <dcterms:created xsi:type="dcterms:W3CDTF">2020-04-25T13:54:24Z</dcterms:created>
  <dcterms:modified xsi:type="dcterms:W3CDTF">2021-03-25T14:04:03Z</dcterms:modified>
</cp:coreProperties>
</file>