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Model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Time-to-Event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Daniel</a:t>
            </a:r>
            <a:r>
              <a:rPr/>
              <a:t> </a:t>
            </a:r>
            <a:r>
              <a:rPr/>
              <a:t>Saggau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11/15/2020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From</a:t>
            </a:r>
            <a:r>
              <a:rPr/>
              <a:t> </a:t>
            </a:r>
            <a:r>
              <a:rPr/>
              <a:t>ROC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C-Statistic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Advancement of ROC/AUC</a:t>
            </a:r>
          </a:p>
          <a:p>
            <a:pPr lvl="1"/>
            <a:r>
              <a:rPr/>
              <a:t>Further modification leads to c-index</a:t>
            </a:r>
          </a:p>
          <a:p>
            <a:pPr lvl="1"/>
            <a:r>
              <a:rPr/>
              <a:t>concordance pairs divided</a:t>
            </a:r>
          </a:p>
          <a:p>
            <a:pPr lvl="1"/>
            <a:r>
              <a:rPr/>
              <a:t>Harell’s C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Further</a:t>
            </a:r>
            <a:r>
              <a:rPr/>
              <a:t> </a:t>
            </a:r>
            <a:r>
              <a:rPr/>
              <a:t>Modifications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c-statistics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Uno’s C</a:t>
            </a:r>
            <a:br/>
          </a:p>
          <a:p>
            <a:pPr lvl="1"/>
            <a:r>
              <a:rPr/>
              <a:t>Harell’s C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mlr3</a:t>
            </a:r>
            <a:r>
              <a:rPr/>
              <a:t> </a:t>
            </a:r>
            <a:r>
              <a:rPr/>
              <a:t>Proba</a:t>
            </a:r>
            <a:r>
              <a:rPr/>
              <a:t> </a:t>
            </a:r>
            <a:r>
              <a:rPr/>
              <a:t>Applications: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van Houwelingen’s Alpha Calibration</a:t>
            </a:r>
          </a:p>
          <a:p>
            <a:pPr lvl="1"/>
            <a:r>
              <a:rPr/>
              <a:t>van Houwelingen’s Beta Calibration</a:t>
            </a:r>
          </a:p>
          <a:p>
            <a:pPr lvl="1"/>
            <a:r>
              <a:rPr/>
              <a:t>Integrated Graf Score</a:t>
            </a:r>
          </a:p>
          <a:p>
            <a:pPr lvl="1"/>
            <a:r>
              <a:rPr/>
              <a:t>Integrated Log Loss</a:t>
            </a:r>
          </a:p>
          <a:p>
            <a:pPr lvl="1"/>
            <a:r>
              <a:rPr/>
              <a:t>Log Loss</a:t>
            </a:r>
          </a:p>
          <a:p>
            <a:pPr lvl="0" marL="0" indent="0">
              <a:buNone/>
            </a:pPr>
            <a:r>
              <a:rPr/>
              <a:t>Further measures via survAUC package:</a:t>
            </a:r>
          </a:p>
          <a:p>
            <a:pPr lvl="1"/>
            <a:r>
              <a:rPr/>
              <a:t>Uno’s AUC/TPR/TNR</a:t>
            </a:r>
          </a:p>
          <a:p>
            <a:pPr lvl="1"/>
            <a:r>
              <a:rPr/>
              <a:t>Song and Zhou’s AUC/TNR/TPR</a:t>
            </a:r>
          </a:p>
          <a:p>
            <a:pPr lvl="1"/>
            <a:r>
              <a:rPr/>
              <a:t>Chambless and Diao’s AUC</a:t>
            </a:r>
          </a:p>
          <a:p>
            <a:pPr lvl="1"/>
            <a:r>
              <a:rPr/>
              <a:t>Hung and Chiang’s AUC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Discrimination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Summary measure (over all time) based on the AUC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IBS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/>
                  <a:t>Integral over all points in time to get one summary value henceforth called “integrated” BS</a:t>
                </a:r>
              </a:p>
              <a:p>
                <a:pPr lvl="0" marL="0" indent="0">
                  <a:buNone/>
                </a:pPr>
                <a:r>
                  <a:rPr/>
                  <a:t>For the Individual: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(</m:t>
                      </m:r>
                      <m:r>
                        <m:t>S</m:t>
                      </m:r>
                      <m:r>
                        <m:t>,</m:t>
                      </m:r>
                      <m:r>
                        <m:t>t</m:t>
                      </m:r>
                      <m:r>
                        <m:t>|</m:t>
                      </m:r>
                      <m:sSup>
                        <m:e>
                          <m:r>
                            <m:t>t</m:t>
                          </m:r>
                        </m:e>
                        <m:sup>
                          <m:r>
                            <m:t>*</m:t>
                          </m:r>
                        </m:sup>
                      </m:sSup>
                      <m:r>
                        <m:t>)</m:t>
                      </m:r>
                      <m:r>
                        <m:t>=</m:t>
                      </m:r>
                      <m:r>
                        <m:t>[</m:t>
                      </m:r>
                      <m:r>
                        <m:t>(</m:t>
                      </m:r>
                      <m:r>
                        <m:t>S</m:t>
                      </m:r>
                      <m:r>
                        <m:t>(</m:t>
                      </m:r>
                      <m:sSup>
                        <m:e>
                          <m:r>
                            <m:t>t</m:t>
                          </m:r>
                        </m:e>
                        <m:sup>
                          <m:r>
                            <m:t>*</m:t>
                          </m:r>
                        </m:sup>
                      </m:sSup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)</m:t>
                      </m:r>
                      <m:r>
                        <m:t>I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)</m:t>
                      </m:r>
                      <m:r>
                        <m:t>≤</m:t>
                      </m:r>
                      <m:sSup>
                        <m:e>
                          <m:r>
                            <m:t>t</m:t>
                          </m:r>
                        </m:e>
                        <m:sup>
                          <m:r>
                            <m:t>*</m:t>
                          </m:r>
                        </m:sup>
                      </m:sSup>
                      <m:r>
                        <m:t>,</m:t>
                      </m:r>
                      <m:r>
                        <m:t>δ</m:t>
                      </m:r>
                      <m:r>
                        <m:t>=</m:t>
                      </m:r>
                      <m:r>
                        <m:t>1</m:t>
                      </m:r>
                      <m:r>
                        <m:t>)</m:t>
                      </m:r>
                      <m:r>
                        <m:t>(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G</m:t>
                          </m:r>
                          <m:r>
                            <m:t>(</m:t>
                          </m:r>
                          <m:r>
                            <m:t>t</m:t>
                          </m:r>
                          <m:r>
                            <m:t>)</m:t>
                          </m:r>
                        </m:den>
                      </m:f>
                      <m:r>
                        <m:t>)</m:t>
                      </m:r>
                      <m:r>
                        <m:t>]</m:t>
                      </m:r>
                      <m:r>
                        <m:t>+</m:t>
                      </m:r>
                      <m:r>
                        <m:t>[</m:t>
                      </m:r>
                      <m:r>
                        <m:t>(</m:t>
                      </m:r>
                      <m:r>
                        <m:t>(</m:t>
                      </m:r>
                      <m:r>
                        <m:t>1</m:t>
                      </m:r>
                      <m:r>
                        <m:t>−</m:t>
                      </m:r>
                      <m:r>
                        <m:t>S</m:t>
                      </m:r>
                      <m:r>
                        <m:t>(</m:t>
                      </m:r>
                      <m:sSup>
                        <m:e>
                          <m:r>
                            <m:t>t</m:t>
                          </m:r>
                        </m:e>
                        <m:sup>
                          <m:r>
                            <m:t>*</m:t>
                          </m:r>
                        </m:sup>
                      </m:sSup>
                      <m:r>
                        <m:t>)</m:t>
                      </m:r>
                      <m:sSup>
                        <m:e>
                          <m:r>
                            <m:t>)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t>)</m:t>
                      </m:r>
                      <m:r>
                        <m:t>I</m:t>
                      </m:r>
                      <m:r>
                        <m:t>(</m:t>
                      </m:r>
                      <m:r>
                        <m:t>t</m:t>
                      </m:r>
                      <m:r>
                        <m:t>&gt;</m:t>
                      </m:r>
                      <m:sSup>
                        <m:e>
                          <m:r>
                            <m:t>t</m:t>
                          </m:r>
                        </m:e>
                        <m:sup>
                          <m:r>
                            <m:t>*</m:t>
                          </m:r>
                        </m:sup>
                      </m:sSup>
                      <m:r>
                        <m:t>)</m:t>
                      </m:r>
                      <m:r>
                        <m:t>(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G</m:t>
                          </m:r>
                          <m:r>
                            <m:t>(</m:t>
                          </m:r>
                          <m:sSup>
                            <m:e>
                              <m:r>
                                <m:t>t</m:t>
                              </m:r>
                            </m:e>
                            <m:sup>
                              <m:r>
                                <m:t>*</m:t>
                              </m:r>
                            </m:sup>
                          </m:sSup>
                          <m:r>
                            <m:t>)</m:t>
                          </m:r>
                        </m:den>
                      </m:f>
                      <m:r>
                        <m:t>)</m:t>
                      </m:r>
                      <m:r>
                        <m:t>]</m:t>
                      </m:r>
                    </m:oMath>
                  </m:oMathPara>
                </a14:m>
              </a:p>
              <a:p>
                <a:pPr lvl="0" marL="0" indent="0">
                  <a:buNone/>
                </a:pPr>
                <a:r>
                  <a:rPr/>
                  <a:t>* Where L is a loss function of the S(the probability that the event of interest has not taken place yet) and time * G(t) is the P(C&gt;t), so where the censored time is longer than the time *</a:t>
                </a:r>
              </a:p>
              <a:p>
                <a:pPr lvl="0" marL="0" indent="0">
                  <a:buNone/>
                </a:pPr>
                <a:r>
                  <a:rPr/>
                  <a:t>Mean Population:</a:t>
                </a:r>
              </a:p>
              <a:p>
                <a:pPr lvl="0"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L</m:t>
                      </m:r>
                      <m:r>
                        <m:t>(</m:t>
                      </m:r>
                      <m:r>
                        <m:t>S</m:t>
                      </m:r>
                      <m:r>
                        <m:t>,</m:t>
                      </m:r>
                      <m:r>
                        <m:t>t</m:t>
                      </m:r>
                      <m:r>
                        <m:t>|</m:t>
                      </m:r>
                      <m:sSup>
                        <m:e>
                          <m:r>
                            <m:t>t</m:t>
                          </m:r>
                        </m:e>
                        <m:sup>
                          <m:r>
                            <m:t>*</m:t>
                          </m:r>
                        </m:sup>
                      </m:sSup>
                      <m:r>
                        <m:t>)</m:t>
                      </m:r>
                      <m: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N</m:t>
                          </m:r>
                          <m:r>
                            <m:t>T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bHide m:val="0"/>
                          <m:supHide m:val="0"/>
                        </m:naryPr>
                        <m:sub>
                          <m:r>
                            <m:t>i</m:t>
                          </m:r>
                          <m: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subHide m:val="0"/>
                              <m:supHide m:val="0"/>
                            </m:naryPr>
                            <m:sub>
                              <m:r>
                                <m:t>j</m:t>
                              </m:r>
                              <m: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T</m:t>
                              </m:r>
                            </m:sup>
                            <m:e>
                              <m:r>
                                <m:t>L</m:t>
                              </m:r>
                            </m:e>
                          </m:nary>
                        </m:e>
                      </m:nary>
                      <m:r>
                        <m:t>(</m:t>
                      </m:r>
                      <m:sSub>
                        <m:e>
                          <m:r>
                            <m:t>S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,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|</m:t>
                      </m:r>
                      <m:sSup>
                        <m:e>
                          <m:r>
                            <m:t>t</m:t>
                          </m:r>
                        </m:e>
                        <m:sup>
                          <m:r>
                            <m:t>*</m:t>
                          </m:r>
                        </m:sup>
                      </m:sSup>
                      <m:r>
                        <m:t>)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Integrated Brier Score accounts for both calibration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Introduction:</a:t>
            </a:r>
          </a:p>
          <a:p>
            <a:pPr lvl="1"/>
            <a:r>
              <a:rPr/>
              <a:t>Steyerberg, E. W., Vickers, A. J., Cook, N. R., Gerds, T., Gonen, M., Obuchowski, N., … &amp; Kattan, M. W. (2010). Assessing the performance of prediction models: a framework for some traditional and novel measures. Epidemiology (Cambridge, Mass.), 21(1), 128.</a:t>
            </a:r>
          </a:p>
          <a:p>
            <a:pPr lvl="0" marL="0" indent="0">
              <a:buNone/>
            </a:pPr>
            <a:r>
              <a:rPr/>
              <a:t>Brier Score:</a:t>
            </a:r>
          </a:p>
          <a:p>
            <a:pPr lvl="1"/>
            <a:r>
              <a:rPr/>
              <a:t>Graf, E., Schmoor, C., Sauerbrei, W., &amp; Schumacher, M. (1999). Assessment and comparison of prognostic classification schemes for survival data. Statistics in medicine, 18(17‐18), 2529-2545.</a:t>
            </a:r>
          </a:p>
          <a:p>
            <a:pPr lvl="0" marL="0" indent="0">
              <a:buNone/>
            </a:pPr>
            <a:r>
              <a:rPr/>
              <a:t>Advanced Literature on C-index:</a:t>
            </a:r>
          </a:p>
          <a:p>
            <a:pPr lvl="1"/>
            <a:r>
              <a:rPr/>
              <a:t>Antolini, L., Boracchi, P., &amp; Biganzoli, E. (2005). A time‐dependent discrimination index for survival data. Statistics in medicine, 24(24), 3927-3944.</a:t>
            </a:r>
          </a:p>
          <a:p>
            <a:pPr lvl="1"/>
            <a:r>
              <a:rPr/>
              <a:t>Uno, H., Cai, T., Pencina, M. J., D’Agostino, R. B., &amp; Wei, L. J. (2011). On the C‐statistics for evaluating overall adequacy of risk prediction procedures with censored survival data. Statistics in medicine, 30(10), 1105-1117.</a:t>
            </a:r>
          </a:p>
          <a:p>
            <a:pPr lvl="0" marL="0" indent="0">
              <a:buNone/>
            </a:pPr>
            <a:r>
              <a:rPr/>
              <a:t>Comparative Study:</a:t>
            </a:r>
          </a:p>
          <a:p>
            <a:pPr lvl="1"/>
            <a:r>
              <a:rPr/>
              <a:t>Kattan, M. W., &amp; Gerds, T. A. (2018). The index of prediction accuracy: an intuitive measure useful for evaluating risk prediction models. Diagnostic and prognostic research, 2(1), 7.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Calibration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Plotting</a:t>
            </a:r>
            <a:r>
              <a:rPr/>
              <a:t> </a:t>
            </a:r>
            <a:r>
              <a:rPr/>
              <a:t>Predicition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curve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Introduction to Time to Event Data</a:t>
            </a:r>
          </a:p>
          <a:p>
            <a:pPr lvl="1"/>
            <a:r>
              <a:rPr/>
              <a:t>Introduction to classical Model Evaluation Tools</a:t>
            </a:r>
          </a:p>
          <a:p>
            <a:pPr lvl="1"/>
            <a:r>
              <a:rPr/>
              <a:t>Integrated Brier Score</a:t>
            </a:r>
          </a:p>
          <a:p>
            <a:pPr lvl="1"/>
            <a:r>
              <a:rPr/>
              <a:t>Concordance-Index</a:t>
            </a:r>
          </a:p>
          <a:p>
            <a:pPr lvl="1"/>
            <a:r>
              <a:rPr/>
              <a:t>Discussion</a:t>
            </a:r>
          </a:p>
          <a:p>
            <a:pPr lvl="1"/>
            <a:r>
              <a:rPr/>
              <a:t>R- Implementation</a:t>
            </a:r>
          </a:p>
          <a:p>
            <a:pPr lvl="1"/>
            <a:r>
              <a:rPr/>
              <a:t>Advancements &amp; Novel Considerations</a:t>
            </a:r>
          </a:p>
          <a:p>
            <a:pPr lvl="1"/>
            <a:r>
              <a:rPr/>
              <a:t>Recommendation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Time-to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Analysis working with right censored data</a:t>
            </a:r>
          </a:p>
          <a:p>
            <a:pPr lvl="1"/>
            <a:r>
              <a:rPr/>
              <a:t>Highly relevant for clinicians in the field of medical statistics e.g. looking at when a patient dies or when he gets a disease (clinical/epidemiological studies)</a:t>
            </a:r>
          </a:p>
          <a:p>
            <a:pPr lvl="1"/>
            <a:r>
              <a:rPr/>
              <a:t>Applications in other fields e.g. economics/finance to examine when a subject will default or when a subject will find a job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Time T and Survival S</a:t>
            </a:r>
          </a:p>
          <a:p>
            <a:pPr lvl="1"/>
            <a:r>
              <a:rPr/>
              <a:t>hazard h(t,x) to risk r(x)</a:t>
            </a:r>
          </a:p>
          <a:p>
            <a:pPr lvl="1"/>
            <a:r>
              <a:rPr/>
              <a:t>Capital H is the cumulative hazard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Cornerstones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arenBoth"/>
            </a:pPr>
            <a:r>
              <a:rPr i="1"/>
              <a:t>What type of study are we dealing with?</a:t>
            </a:r>
          </a:p>
          <a:p>
            <a:pPr lvl="0" marL="0" indent="0">
              <a:buNone/>
            </a:pPr>
            <a:r>
              <a:rPr b="1"/>
              <a:t>Diagnostic vs. Prognostic Study</a:t>
            </a:r>
          </a:p>
          <a:p>
            <a:pPr lvl="1">
              <a:buAutoNum startAt="2" type="arabicParenBoth"/>
            </a:pPr>
            <a:r>
              <a:rPr i="1"/>
              <a:t>What are the components of our model evaluation metric?</a:t>
            </a:r>
          </a:p>
          <a:p>
            <a:pPr lvl="0" marL="0" indent="0">
              <a:buNone/>
            </a:pPr>
            <a:r>
              <a:rPr b="1"/>
              <a:t>Discrimination</a:t>
            </a:r>
            <a:r>
              <a:rPr/>
              <a:t>: How well are we able to classify subjects ? Are we able to correctly discriminate between e.g. sick and healthy patients ?</a:t>
            </a:r>
          </a:p>
          <a:p>
            <a:pPr lvl="0" marL="0" indent="0">
              <a:buNone/>
            </a:pPr>
            <a:r>
              <a:rPr b="1"/>
              <a:t>Calibration</a:t>
            </a:r>
            <a:r>
              <a:rPr/>
              <a:t>: How concise is our prediction accuracy ? More recently also:</a:t>
            </a:r>
          </a:p>
          <a:p>
            <a:pPr lvl="0" marL="0" indent="0">
              <a:buNone/>
            </a:pPr>
            <a:r>
              <a:rPr b="1"/>
              <a:t>Clinical Usefulness</a:t>
            </a:r>
            <a:r>
              <a:rPr/>
              <a:t>: Does it make sense to implement our model in the first place? Will our model create more benefits than harm?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Classical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Tools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marL="0" indent="0">
                  <a:buNone/>
                </a:pPr>
                <a:r>
                  <a:rPr b="1"/>
                  <a:t>Classification Tasks</a:t>
                </a:r>
              </a:p>
              <a:p>
                <a:pPr lvl="1"/>
                <a:r>
                  <a:rPr/>
                  <a:t>Brier Score (probability from true class label)</a:t>
                </a:r>
              </a:p>
              <a:p>
                <a:pPr lvl="1"/>
                <a:r>
                  <a:rPr/>
                  <a:t>Brier Score for ()</a:t>
                </a:r>
              </a:p>
              <a:p>
                <a:pPr lvl="1"/>
                <a:r>
                  <a:rPr/>
                  <a:t>Mis-classification Error rate (rate of incorrect classification)</a:t>
                </a:r>
              </a:p>
              <a:p>
                <a:pPr lvl="1"/>
                <a:r>
                  <a:rPr/>
                  <a:t>ROC (receiver operating characteristics)</a:t>
                </a:r>
              </a:p>
              <a:p>
                <a:pPr lvl="1"/>
                <a:r>
                  <a:rPr/>
                  <a:t>ACC (rate of correct classifications)</a:t>
                </a:r>
              </a:p>
              <a:p>
                <a:pPr lvl="0" marL="0" indent="0">
                  <a:buNone/>
                </a:pPr>
                <a:r>
                  <a:rPr b="1"/>
                  <a:t>Regression Tasks</a:t>
                </a:r>
              </a:p>
              <a:p>
                <a:pPr lvl="1"/>
                <a:r>
                  <a:rPr/>
                  <a:t>Mean Absolute Error (mean absolute error)</a:t>
                </a:r>
              </a:p>
              <a:p>
                <a:pPr lvl="1"/>
                <a:r>
                  <a:rPr/>
                  <a:t>Mean Squared Error</a:t>
                </a:r>
              </a:p>
              <a:p>
                <a:pPr lvl="1"/>
                <a:r>
                  <a:rPr/>
                  <a:t>Brier Score</a:t>
                </a:r>
              </a:p>
              <a:p>
                <a:pPr lvl="1"/>
                <a:r>
                  <a:rPr/>
                  <a:t>R^2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Brier Score</a:t>
                </a:r>
              </a:p>
              <a:p>
                <a:pPr lvl="1"/>
                <a:r>
                  <a:rPr/>
                  <a:t>Specific Point in time</a:t>
                </a:r>
              </a:p>
              <a:p>
                <a:pPr lvl="0" marL="0" indent="0">
                  <a:buNone/>
                </a:pPr>
                <a:r>
                  <a:rPr/>
                  <a:t>Brier Score 1</a:t>
                </a:r>
              </a:p>
              <a:p>
                <a:pPr lvl="0" marL="0" indent="0">
                  <a:buNone/>
                </a:pPr>
                <a:r>
                  <a:rPr/>
                  <a:t>Brier Score 2</a:t>
                </a:r>
              </a:p>
              <a:p>
                <a:pPr lvl="0" marL="0" indent="0">
                  <a:spcBef>
                    <a:spcPts val="3000"/>
                  </a:spcBef>
                  <a:buNone/>
                </a:pPr>
                <a:r>
                  <a:rPr b="1"/>
                  <a:t>Confusion Matrix</a:t>
                </a:r>
              </a:p>
              <a:p>
                <a:pPr lvl="0" marL="0" indent="0">
                  <a:buNone/>
                </a:pPr>
                <a:r>
                  <a:rPr b="1"/>
                  <a:t>Sensitivity</a:t>
                </a:r>
                <a:r>
                  <a:rPr/>
                  <a:t>:</a:t>
                </a:r>
              </a:p>
              <a:p>
                <a:pPr lvl="1"/>
                <a:r>
                  <a:rPr/>
                  <a:t>deals with values above the threshold among the subject group which do endure an event</a:t>
                </a:r>
              </a:p>
              <a:p>
                <a:pPr lvl="1"/>
                <a:r>
                  <a:rPr/>
                  <a:t>Another common name for Sensitivity is the true positive rate.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t>P</m:t>
                    </m:r>
                    <m:r>
                      <m:t>F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T</m:t>
                        </m:r>
                        <m:r>
                          <m:t>P</m:t>
                        </m:r>
                      </m:num>
                      <m:den>
                        <m:r>
                          <m:t>T</m:t>
                        </m:r>
                        <m:r>
                          <m:t>P</m:t>
                        </m:r>
                        <m:r>
                          <m:t>+</m:t>
                        </m:r>
                        <m:r>
                          <m:t>F</m:t>
                        </m:r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marL="0" indent="0">
                  <a:buNone/>
                </a:pPr>
                <a:r>
                  <a:rPr b="1"/>
                  <a:t>Specificity</a:t>
                </a:r>
                <a:r>
                  <a:rPr/>
                  <a:t>:</a:t>
                </a:r>
              </a:p>
              <a:p>
                <a:pPr lvl="1"/>
                <a:r>
                  <a:rPr/>
                  <a:t>deals with false negatives, hence patients with a disease we classify as not having any diseases</a:t>
                </a:r>
              </a:p>
              <a:p>
                <a:pPr lvl="1"/>
                <a:r>
                  <a:rPr/>
                  <a:t>Another name for specificity is the true negative rate</a:t>
                </a:r>
              </a:p>
              <a:p>
                <a:pPr lvl="0" marL="0" indent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t>N</m:t>
                    </m:r>
                    <m:r>
                      <m:t>R</m:t>
                    </m:r>
                    <m: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T</m:t>
                        </m:r>
                        <m:r>
                          <m:t>N</m:t>
                        </m:r>
                      </m:num>
                      <m:den>
                        <m:r>
                          <m:t>T</m:t>
                        </m:r>
                        <m:r>
                          <m:t>N</m:t>
                        </m:r>
                        <m:r>
                          <m:t>+</m:t>
                        </m:r>
                        <m:r>
                          <m:t>F</m:t>
                        </m:r>
                        <m:r>
                          <m:t>P</m:t>
                        </m:r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Brier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Methods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ROC/AUC/Concordance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Methods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cant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traditional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event</a:t>
            </a:r>
            <a:r>
              <a:rPr/>
              <a:t> </a:t>
            </a:r>
            <a:r>
              <a:rPr/>
              <a:t>studies?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Working with censored data</a:t>
            </a:r>
          </a:p>
          <a:p>
            <a:pPr lvl="1"/>
            <a:r>
              <a:rPr/>
              <a:t>We need to estimate survival of patients without having data on e.g. death</a:t>
            </a:r>
          </a:p>
          <a:p>
            <a:pPr lvl="1"/>
            <a:r>
              <a:rPr/>
              <a:t>Summary measure over time for comparability between models</a:t>
            </a:r>
          </a:p>
          <a:p>
            <a:pPr lvl="0" marL="0" indent="0">
              <a:buNone/>
            </a:pPr>
            <a:r>
              <a:rPr/>
              <a:t>Early approaches: - excluding subjects with right censored data and only evaluate on the complete data -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Evaluation for Time-to-Event Studies</dc:title>
  <dc:creator>Daniel Saggau</dc:creator>
  <cp:keywords/>
  <dcterms:created xsi:type="dcterms:W3CDTF">2020-12-05T13:44:34Z</dcterms:created>
  <dcterms:modified xsi:type="dcterms:W3CDTF">2020-12-05T13:44:34Z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11/15/2020</vt:lpwstr>
  </property>
  <property fmtid="{D5CDD505-2E9C-101B-9397-08002B2CF9AE}" pid="3" name="output">
    <vt:lpwstr/>
  </property>
</Properties>
</file>