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7"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19"/>
  </p:normalViewPr>
  <p:slideViewPr>
    <p:cSldViewPr snapToGrid="0">
      <p:cViewPr>
        <p:scale>
          <a:sx n="170" d="100"/>
          <a:sy n="170" d="100"/>
        </p:scale>
        <p:origin x="-18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CBE42-DF62-D84F-BC9D-08D9D1C8988F}" type="datetimeFigureOut">
              <a:rPr lang="en-IL" smtClean="0"/>
              <a:t>13/01/2024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EB3BA-FC99-7243-B8F2-9CFD8093BA0C}" type="slidenum">
              <a:rPr lang="en-IL" smtClean="0"/>
              <a:t>‹#›</a:t>
            </a:fld>
            <a:endParaRPr lang="en-IL"/>
          </a:p>
        </p:txBody>
      </p:sp>
    </p:spTree>
    <p:extLst>
      <p:ext uri="{BB962C8B-B14F-4D97-AF65-F5344CB8AC3E}">
        <p14:creationId xmlns:p14="http://schemas.microsoft.com/office/powerpoint/2010/main" val="381078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7FEB3BA-FC99-7243-B8F2-9CFD8093BA0C}" type="slidenum">
              <a:rPr lang="en-IL" smtClean="0"/>
              <a:t>7</a:t>
            </a:fld>
            <a:endParaRPr lang="en-IL"/>
          </a:p>
        </p:txBody>
      </p:sp>
    </p:spTree>
    <p:extLst>
      <p:ext uri="{BB962C8B-B14F-4D97-AF65-F5344CB8AC3E}">
        <p14:creationId xmlns:p14="http://schemas.microsoft.com/office/powerpoint/2010/main" val="328967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EE48-E2E2-61AC-C3B5-778E78C3B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AD62C99-6762-47A2-0C8B-2A9EE0FC9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9096F87-B2A5-8CEE-3358-77D98187FD72}"/>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5" name="Footer Placeholder 4">
            <a:extLst>
              <a:ext uri="{FF2B5EF4-FFF2-40B4-BE49-F238E27FC236}">
                <a16:creationId xmlns:a16="http://schemas.microsoft.com/office/drawing/2014/main" id="{1DE706AA-3E1F-4DB4-4F1D-93EA2EDB74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256C50-BC85-5BFD-43A8-314054620210}"/>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363399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8B33-DC37-159F-ABB3-85AF0CE8341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489B3B-AAC0-30CA-5130-C6A94DC0E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8996F90-C5D7-855F-9FD0-A5F3A286F845}"/>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5" name="Footer Placeholder 4">
            <a:extLst>
              <a:ext uri="{FF2B5EF4-FFF2-40B4-BE49-F238E27FC236}">
                <a16:creationId xmlns:a16="http://schemas.microsoft.com/office/drawing/2014/main" id="{E4DBC8AC-321B-2356-20B8-E70E4017EDE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3C962A-1755-9B48-C71F-0166F9D3C759}"/>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222307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8B98F-9994-5DC0-27AF-21601CD260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6DEE696-1E54-2FBF-FC36-6281EC294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0BF2B57-CB6F-159F-194B-DCAB092A122E}"/>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5" name="Footer Placeholder 4">
            <a:extLst>
              <a:ext uri="{FF2B5EF4-FFF2-40B4-BE49-F238E27FC236}">
                <a16:creationId xmlns:a16="http://schemas.microsoft.com/office/drawing/2014/main" id="{7CE4C49B-9312-E29F-142E-7EDB02ADA8B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787BD06-BCEC-C0C3-3E0E-348093762904}"/>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408850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F870-557F-7184-D8CD-FBDCA5442BB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A63B418-3A19-A973-2E1C-A09DA50C5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CD4E643-5E5F-96AA-CC06-4815A32609AD}"/>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5" name="Footer Placeholder 4">
            <a:extLst>
              <a:ext uri="{FF2B5EF4-FFF2-40B4-BE49-F238E27FC236}">
                <a16:creationId xmlns:a16="http://schemas.microsoft.com/office/drawing/2014/main" id="{A731A7A3-5723-70B0-D04A-8CB1CA6692E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E9DDF4-A1EC-7599-55A0-0A348D74C7DE}"/>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99819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3EF3-7054-B1DF-A287-431F054D1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ACC43A6F-AE07-BC39-D778-777118942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7A310-7F97-6CDC-11AD-15670BCF678B}"/>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5" name="Footer Placeholder 4">
            <a:extLst>
              <a:ext uri="{FF2B5EF4-FFF2-40B4-BE49-F238E27FC236}">
                <a16:creationId xmlns:a16="http://schemas.microsoft.com/office/drawing/2014/main" id="{0A01D51F-C15A-41DB-3F91-A0E7C481D5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C3593CE-CCF4-8200-2A6A-6E95AE7746B2}"/>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197685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359D-0249-A2F3-400D-7B633A0E53B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4C1A27D-F037-58F5-9208-CFDE99DE0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06DF7476-A4B7-73AB-B135-D110C2BBE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A7DF5EB-1939-09DF-D9BD-52E3E76BF077}"/>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6" name="Footer Placeholder 5">
            <a:extLst>
              <a:ext uri="{FF2B5EF4-FFF2-40B4-BE49-F238E27FC236}">
                <a16:creationId xmlns:a16="http://schemas.microsoft.com/office/drawing/2014/main" id="{1B2DA162-9E3E-FB04-EEE3-2281212253D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BEAABF-48B3-185B-12BF-74D66039B6F5}"/>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4386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E3FD-6DAD-73A6-9709-BB454EB190A1}"/>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2A74DC1-49CD-1B9B-3915-2FC1E2901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B497E-E1DD-47DD-8D91-E804995B1E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0288D6F-1AEC-28D8-B4CD-C0F16F440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D8FAF-93AB-0053-DF9E-239BFE99D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A2092A7-219B-93CA-46E6-F08A52C221DA}"/>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8" name="Footer Placeholder 7">
            <a:extLst>
              <a:ext uri="{FF2B5EF4-FFF2-40B4-BE49-F238E27FC236}">
                <a16:creationId xmlns:a16="http://schemas.microsoft.com/office/drawing/2014/main" id="{B6900415-8CB1-AC3B-2B74-8FE3C735325B}"/>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86E9265-DA17-CA16-7CE0-70B816B6C7D8}"/>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201029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19B7-EE48-0C50-6975-17413382377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C7953EA-3D69-7A80-2FC6-F92C2F3F2721}"/>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4" name="Footer Placeholder 3">
            <a:extLst>
              <a:ext uri="{FF2B5EF4-FFF2-40B4-BE49-F238E27FC236}">
                <a16:creationId xmlns:a16="http://schemas.microsoft.com/office/drawing/2014/main" id="{0C1F2D20-42A1-3308-FA7F-986B081F0003}"/>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A71332-6BBE-3F81-D651-DDFB59F4A155}"/>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303860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9C0B7-B54D-0E79-7964-290E022165D3}"/>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3" name="Footer Placeholder 2">
            <a:extLst>
              <a:ext uri="{FF2B5EF4-FFF2-40B4-BE49-F238E27FC236}">
                <a16:creationId xmlns:a16="http://schemas.microsoft.com/office/drawing/2014/main" id="{33858644-4380-A4D3-AB2D-A7AFB503292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334362D-047E-B965-70A9-10809D6CDA58}"/>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251280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D813-1590-125A-5246-A8851A791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71BE082-9558-47A2-B88B-6AB855F89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FD0DD7F-521A-DA4B-943A-C611E20F6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6FDEC-B8CF-7677-1B38-DE70205AF532}"/>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6" name="Footer Placeholder 5">
            <a:extLst>
              <a:ext uri="{FF2B5EF4-FFF2-40B4-BE49-F238E27FC236}">
                <a16:creationId xmlns:a16="http://schemas.microsoft.com/office/drawing/2014/main" id="{7A5D7188-DAA2-7EB4-8B5A-9560FA3E113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90DDFF6-C590-36A4-8F59-F73857D28748}"/>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401462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A341-2685-1279-0013-B83F39212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3C954D08-5FD2-2952-EA5B-EA75644FF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D02845D-ABDF-2964-1A1E-9357D7662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A39E1-EF74-4E1A-31C7-A2C60C4A9150}"/>
              </a:ext>
            </a:extLst>
          </p:cNvPr>
          <p:cNvSpPr>
            <a:spLocks noGrp="1"/>
          </p:cNvSpPr>
          <p:nvPr>
            <p:ph type="dt" sz="half" idx="10"/>
          </p:nvPr>
        </p:nvSpPr>
        <p:spPr/>
        <p:txBody>
          <a:bodyPr/>
          <a:lstStyle/>
          <a:p>
            <a:fld id="{31C124F5-A9BF-1444-802A-41F82C59F516}" type="datetimeFigureOut">
              <a:rPr lang="en-IL" smtClean="0"/>
              <a:t>13/01/2024</a:t>
            </a:fld>
            <a:endParaRPr lang="en-IL"/>
          </a:p>
        </p:txBody>
      </p:sp>
      <p:sp>
        <p:nvSpPr>
          <p:cNvPr id="6" name="Footer Placeholder 5">
            <a:extLst>
              <a:ext uri="{FF2B5EF4-FFF2-40B4-BE49-F238E27FC236}">
                <a16:creationId xmlns:a16="http://schemas.microsoft.com/office/drawing/2014/main" id="{AF290D50-3621-AB39-6B0B-54861C8C4CC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9A1F097-4EDF-F551-5B20-19AA8C7C2A4D}"/>
              </a:ext>
            </a:extLst>
          </p:cNvPr>
          <p:cNvSpPr>
            <a:spLocks noGrp="1"/>
          </p:cNvSpPr>
          <p:nvPr>
            <p:ph type="sldNum" sz="quarter" idx="12"/>
          </p:nvPr>
        </p:nvSpPr>
        <p:spPr/>
        <p:txBody>
          <a:bodyPr/>
          <a:lstStyle/>
          <a:p>
            <a:fld id="{2E6845E3-C560-934E-8F07-4EBD6C2DDAC8}" type="slidenum">
              <a:rPr lang="en-IL" smtClean="0"/>
              <a:t>‹#›</a:t>
            </a:fld>
            <a:endParaRPr lang="en-IL"/>
          </a:p>
        </p:txBody>
      </p:sp>
    </p:spTree>
    <p:extLst>
      <p:ext uri="{BB962C8B-B14F-4D97-AF65-F5344CB8AC3E}">
        <p14:creationId xmlns:p14="http://schemas.microsoft.com/office/powerpoint/2010/main" val="139770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6F910-2E7A-B8FC-E785-968872930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41F0B90-D985-B927-5896-3F9010922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EC2E454-0B96-5C84-4EA2-6983656D0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124F5-A9BF-1444-802A-41F82C59F516}" type="datetimeFigureOut">
              <a:rPr lang="en-IL" smtClean="0"/>
              <a:t>13/01/2024</a:t>
            </a:fld>
            <a:endParaRPr lang="en-IL"/>
          </a:p>
        </p:txBody>
      </p:sp>
      <p:sp>
        <p:nvSpPr>
          <p:cNvPr id="5" name="Footer Placeholder 4">
            <a:extLst>
              <a:ext uri="{FF2B5EF4-FFF2-40B4-BE49-F238E27FC236}">
                <a16:creationId xmlns:a16="http://schemas.microsoft.com/office/drawing/2014/main" id="{7B12E95E-9FE0-DAD2-5C4B-7FE57386A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2894F95-1074-C456-C8A8-65BEF28AB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845E3-C560-934E-8F07-4EBD6C2DDAC8}" type="slidenum">
              <a:rPr lang="en-IL" smtClean="0"/>
              <a:t>‹#›</a:t>
            </a:fld>
            <a:endParaRPr lang="en-IL"/>
          </a:p>
        </p:txBody>
      </p:sp>
    </p:spTree>
    <p:extLst>
      <p:ext uri="{BB962C8B-B14F-4D97-AF65-F5344CB8AC3E}">
        <p14:creationId xmlns:p14="http://schemas.microsoft.com/office/powerpoint/2010/main" val="3964949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F104-D61B-5583-E13D-F1AFA341C73F}"/>
              </a:ext>
            </a:extLst>
          </p:cNvPr>
          <p:cNvSpPr>
            <a:spLocks noGrp="1"/>
          </p:cNvSpPr>
          <p:nvPr>
            <p:ph type="ctrTitle"/>
          </p:nvPr>
        </p:nvSpPr>
        <p:spPr/>
        <p:txBody>
          <a:bodyPr>
            <a:normAutofit fontScale="90000"/>
          </a:bodyPr>
          <a:lstStyle/>
          <a:p>
            <a:pPr defTabSz="914400" rtl="1" eaLnBrk="1" latinLnBrk="0" hangingPunct="1">
              <a:lnSpc>
                <a:spcPct val="90000"/>
              </a:lnSpc>
              <a:spcBef>
                <a:spcPct val="0"/>
              </a:spcBef>
              <a:buNone/>
            </a:pPr>
            <a:r>
              <a:rPr lang="he-IL" b="1" dirty="0">
                <a:latin typeface="David" panose="020E0502060401010101" pitchFamily="34" charset="-79"/>
                <a:cs typeface="David" panose="020E0502060401010101" pitchFamily="34" charset="-79"/>
              </a:rPr>
              <a:t>מודל ליצירת מערכת שעות אופטימלית באמצעות תכנון לינארי בשלמים </a:t>
            </a:r>
            <a:r>
              <a:rPr lang="en-US" b="1" dirty="0">
                <a:latin typeface="David" panose="020E0502060401010101" pitchFamily="34" charset="-79"/>
                <a:cs typeface="David" panose="020E0502060401010101" pitchFamily="34" charset="-79"/>
              </a:rPr>
              <a:t>ILP-</a:t>
            </a:r>
            <a:endParaRPr lang="en-IL" b="1" dirty="0">
              <a:latin typeface="David" panose="020E0502060401010101" pitchFamily="34" charset="-79"/>
              <a:cs typeface="David" panose="020E0502060401010101" pitchFamily="34" charset="-79"/>
            </a:endParaRPr>
          </a:p>
        </p:txBody>
      </p:sp>
      <p:sp>
        <p:nvSpPr>
          <p:cNvPr id="3" name="Subtitle 2">
            <a:extLst>
              <a:ext uri="{FF2B5EF4-FFF2-40B4-BE49-F238E27FC236}">
                <a16:creationId xmlns:a16="http://schemas.microsoft.com/office/drawing/2014/main" id="{542FC411-4148-E3CD-C1DC-42A0CD174A32}"/>
              </a:ext>
            </a:extLst>
          </p:cNvPr>
          <p:cNvSpPr>
            <a:spLocks noGrp="1"/>
          </p:cNvSpPr>
          <p:nvPr>
            <p:ph type="subTitle" idx="1"/>
          </p:nvPr>
        </p:nvSpPr>
        <p:spPr/>
        <p:txBody>
          <a:bodyPr/>
          <a:lstStyle/>
          <a:p>
            <a:pPr marL="0" indent="0" algn="ctr" defTabSz="914400" rtl="1" eaLnBrk="1" latinLnBrk="0" hangingPunct="1">
              <a:lnSpc>
                <a:spcPct val="90000"/>
              </a:lnSpc>
              <a:spcBef>
                <a:spcPts val="1000"/>
              </a:spcBef>
              <a:buFont typeface="Arial" panose="020B0604020202020204" pitchFamily="34" charset="0"/>
              <a:buNone/>
            </a:pPr>
            <a:r>
              <a:rPr lang="he-IL" b="1" dirty="0">
                <a:latin typeface="David" panose="020E0502060401010101" pitchFamily="34" charset="-79"/>
                <a:cs typeface="David" panose="020E0502060401010101" pitchFamily="34" charset="-79"/>
              </a:rPr>
              <a:t>מגיש: דניאל </a:t>
            </a:r>
            <a:r>
              <a:rPr lang="he-IL" b="1" dirty="0" err="1">
                <a:latin typeface="David" panose="020E0502060401010101" pitchFamily="34" charset="-79"/>
                <a:cs typeface="David" panose="020E0502060401010101" pitchFamily="34" charset="-79"/>
              </a:rPr>
              <a:t>סלמה</a:t>
            </a:r>
            <a:endParaRPr lang="he-IL" b="1" dirty="0">
              <a:latin typeface="David" panose="020E0502060401010101" pitchFamily="34" charset="-79"/>
              <a:cs typeface="David" panose="020E0502060401010101" pitchFamily="34" charset="-79"/>
            </a:endParaRPr>
          </a:p>
          <a:p>
            <a:pPr mar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360813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B4A5-B821-E4D6-D7BE-5FA24362A199}"/>
              </a:ext>
            </a:extLst>
          </p:cNvPr>
          <p:cNvSpPr>
            <a:spLocks noGrp="1"/>
          </p:cNvSpPr>
          <p:nvPr>
            <p:ph type="title"/>
          </p:nvPr>
        </p:nvSpPr>
        <p:spPr/>
        <p:txBody>
          <a:bodyPr/>
          <a:lstStyle/>
          <a:p>
            <a:pPr algn="r" defTabSz="914400" rtl="1" eaLnBrk="1" latinLnBrk="0" hangingPunct="1">
              <a:lnSpc>
                <a:spcPct val="90000"/>
              </a:lnSpc>
              <a:spcBef>
                <a:spcPct val="0"/>
              </a:spcBef>
              <a:buNone/>
            </a:pPr>
            <a:r>
              <a:rPr lang="he-IL" dirty="0">
                <a:latin typeface="Arial Hebrew" pitchFamily="2" charset="-79"/>
                <a:cs typeface="Arial Hebrew" pitchFamily="2" charset="-79"/>
              </a:rPr>
              <a:t>המשך פיתוח</a:t>
            </a:r>
            <a:endParaRPr lang="en-IL" dirty="0">
              <a:latin typeface="Arial Hebrew" pitchFamily="2" charset="-79"/>
              <a:cs typeface="Arial Hebrew" pitchFamily="2" charset="-79"/>
            </a:endParaRPr>
          </a:p>
        </p:txBody>
      </p:sp>
      <p:sp>
        <p:nvSpPr>
          <p:cNvPr id="3" name="Content Placeholder 2">
            <a:extLst>
              <a:ext uri="{FF2B5EF4-FFF2-40B4-BE49-F238E27FC236}">
                <a16:creationId xmlns:a16="http://schemas.microsoft.com/office/drawing/2014/main" id="{6DDEE7A4-03DD-9613-A7FE-6CA49E63E188}"/>
              </a:ext>
            </a:extLst>
          </p:cNvPr>
          <p:cNvSpPr>
            <a:spLocks noGrp="1"/>
          </p:cNvSpPr>
          <p:nvPr>
            <p:ph idx="1"/>
          </p:nvPr>
        </p:nvSpPr>
        <p:spPr/>
        <p:txBody>
          <a:bodyPr>
            <a:normAutofit fontScale="62500" lnSpcReduction="20000"/>
          </a:bodyPr>
          <a:lstStyle/>
          <a:p>
            <a:pPr marL="514350" indent="-514350" algn="r" defTabSz="914400" rtl="1" eaLnBrk="1" latinLnBrk="0" hangingPunct="1">
              <a:lnSpc>
                <a:spcPct val="90000"/>
              </a:lnSpc>
              <a:spcBef>
                <a:spcPts val="1000"/>
              </a:spcBef>
              <a:buFont typeface="+mj-lt"/>
              <a:buAutoNum type="arabicPeriod"/>
            </a:pPr>
            <a:r>
              <a:rPr lang="he-IL" dirty="0"/>
              <a:t>אילוצים נוספים: הוסף אילוצים נוספים למערכת תכנון השעות, כמו אילוצי תקופות פנויות לתלמידים או למורים, ואילוצים כלליים אחרים שקשורים למשאבים או לשוליים במשדר.</a:t>
            </a:r>
          </a:p>
          <a:p>
            <a:pPr marL="514350" indent="-514350" algn="r" defTabSz="914400" rtl="1" eaLnBrk="1" latinLnBrk="0" hangingPunct="1">
              <a:lnSpc>
                <a:spcPct val="90000"/>
              </a:lnSpc>
              <a:spcBef>
                <a:spcPts val="1000"/>
              </a:spcBef>
              <a:buFont typeface="+mj-lt"/>
              <a:buAutoNum type="arabicPeriod"/>
            </a:pPr>
            <a:r>
              <a:rPr lang="he-IL" dirty="0"/>
              <a:t>ממשק משתמש: הוסף ממשק משתמש גרפי או אינטרנט, שבו יהיה ניתן להזין את הפרמטרים הרלוונטיים ולצפות בתוצאות. זה יקל על משתמשים להשתמש במערכת ולפרסם את התוצאות.</a:t>
            </a:r>
          </a:p>
          <a:p>
            <a:pPr marL="514350" indent="-514350" algn="r" defTabSz="914400" rtl="1" eaLnBrk="1" latinLnBrk="0" hangingPunct="1">
              <a:lnSpc>
                <a:spcPct val="90000"/>
              </a:lnSpc>
              <a:spcBef>
                <a:spcPts val="1000"/>
              </a:spcBef>
              <a:buFont typeface="+mj-lt"/>
              <a:buAutoNum type="arabicPeriod"/>
            </a:pPr>
            <a:r>
              <a:rPr lang="he-IL" dirty="0"/>
              <a:t>ביצועים: אם המערכת מתמודדת עם בעיות ביצועים, נסה לשפר את הקוד כך שיהיה אפשר לטפל בבעיות האלו. במידה והמערכת גדולה, עשויה להיות רלוונטית גם המציאות להתקנת מערכת </a:t>
            </a:r>
            <a:r>
              <a:rPr lang="he-IL" dirty="0" err="1"/>
              <a:t>סיסטם</a:t>
            </a:r>
            <a:r>
              <a:rPr lang="he-IL" dirty="0"/>
              <a:t> גדולה יותר, כגון בספרייה </a:t>
            </a:r>
            <a:r>
              <a:rPr lang="en-US" dirty="0" err="1"/>
              <a:t>Gurobi</a:t>
            </a:r>
            <a:r>
              <a:rPr lang="en-US" dirty="0"/>
              <a:t> </a:t>
            </a:r>
            <a:r>
              <a:rPr lang="he-IL" dirty="0"/>
              <a:t>או </a:t>
            </a:r>
            <a:r>
              <a:rPr lang="en-US" dirty="0"/>
              <a:t>CPLEX.</a:t>
            </a:r>
          </a:p>
          <a:p>
            <a:pPr marL="514350" indent="-514350" algn="r" defTabSz="914400" rtl="1" eaLnBrk="1" latinLnBrk="0" hangingPunct="1">
              <a:lnSpc>
                <a:spcPct val="90000"/>
              </a:lnSpc>
              <a:spcBef>
                <a:spcPts val="1000"/>
              </a:spcBef>
              <a:buFont typeface="+mj-lt"/>
              <a:buAutoNum type="arabicPeriod"/>
            </a:pPr>
            <a:r>
              <a:rPr lang="he-IL" dirty="0"/>
              <a:t>דוחות וויזואליזציה: הוסף יכולות יצירת דוחות וגרפים לצורך הצגת התוצאות בצורה ברורה וקריאה. הצגת הלוחות הזמנים בצורה ויזואלית יכולה להקל על המשתמשים להבין ולנהל את המידע.</a:t>
            </a:r>
          </a:p>
          <a:p>
            <a:pPr marL="514350" indent="-514350" algn="r" defTabSz="914400" rtl="1" eaLnBrk="1" latinLnBrk="0" hangingPunct="1">
              <a:lnSpc>
                <a:spcPct val="90000"/>
              </a:lnSpc>
              <a:spcBef>
                <a:spcPts val="1000"/>
              </a:spcBef>
              <a:buFont typeface="+mj-lt"/>
              <a:buAutoNum type="arabicPeriod"/>
            </a:pPr>
            <a:r>
              <a:rPr lang="he-IL" dirty="0"/>
              <a:t>פיתוח נוסף: הוסף יכולות נוספות כמו אופטימיזציה מתקדמת יותר, התנגשויות אוטומטית, ניהול משאבי אנוש נוספים כמו מחלקות או מרצים, וכל מה שיש לך בראש שיכול לשפר את התוצאות ואת השימושיות של המערכת.</a:t>
            </a:r>
          </a:p>
          <a:p>
            <a:pPr marL="514350" indent="-514350" algn="r" defTabSz="914400" rtl="1" eaLnBrk="1" latinLnBrk="0" hangingPunct="1">
              <a:lnSpc>
                <a:spcPct val="90000"/>
              </a:lnSpc>
              <a:spcBef>
                <a:spcPts val="1000"/>
              </a:spcBef>
              <a:buFont typeface="+mj-lt"/>
              <a:buAutoNum type="arabicPeriod"/>
            </a:pPr>
            <a:r>
              <a:rPr lang="he-IL" dirty="0"/>
              <a:t>שבץ בזמן: המשך לפתח את הפרויקט בצעדים, שבתו בזמן וביעילות, ובדוק את התוצאות תוך כדי. אם יש לך משאבים נוספים או צוות פיתוח, נסה לשבץ אותם כדי להמשיך לפתח ולשפר את המערכת.</a:t>
            </a:r>
          </a:p>
          <a:p>
            <a:pPr marL="514350" indent="-514350" algn="r" defTabSz="914400" rtl="1" eaLnBrk="1" latinLnBrk="0" hangingPunct="1">
              <a:lnSpc>
                <a:spcPct val="90000"/>
              </a:lnSpc>
              <a:spcBef>
                <a:spcPts val="1000"/>
              </a:spcBef>
              <a:buFont typeface="+mj-lt"/>
              <a:buAutoNum type="arabicPeriod"/>
            </a:pPr>
            <a:r>
              <a:rPr lang="he-IL" dirty="0"/>
              <a:t>טסטים ואבטחה: תפתח מערכת טסטים כדי לוודא שהשימוש היומיומי של המערכת אינו מציב בפני תקלים ושכלל האילוצים נמצאים בתוקף. גם אבטחת המידע חשובה ואתה יכול להוסיף אבטחת משתמשים והגנות נוספות על המידע שבמערכת.</a:t>
            </a:r>
          </a:p>
          <a:p>
            <a:pPr marL="514350" indent="-514350" algn="r" defTabSz="914400" rtl="1" eaLnBrk="1" latinLnBrk="0" hangingPunct="1">
              <a:lnSpc>
                <a:spcPct val="90000"/>
              </a:lnSpc>
              <a:spcBef>
                <a:spcPts val="1000"/>
              </a:spcBef>
              <a:buFont typeface="+mj-lt"/>
              <a:buAutoNum type="arabicPeriod"/>
            </a:pPr>
            <a:endParaRPr lang="en-IL" dirty="0"/>
          </a:p>
        </p:txBody>
      </p:sp>
    </p:spTree>
    <p:extLst>
      <p:ext uri="{BB962C8B-B14F-4D97-AF65-F5344CB8AC3E}">
        <p14:creationId xmlns:p14="http://schemas.microsoft.com/office/powerpoint/2010/main" val="410176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702A-F30C-A52E-AFB2-3C5ED3A7B4DA}"/>
              </a:ext>
            </a:extLst>
          </p:cNvPr>
          <p:cNvSpPr>
            <a:spLocks noGrp="1"/>
          </p:cNvSpPr>
          <p:nvPr>
            <p:ph type="title"/>
          </p:nvPr>
        </p:nvSpPr>
        <p:spPr/>
        <p:txBody>
          <a:bodyPr/>
          <a:lstStyle/>
          <a:p>
            <a:pPr algn="ctr"/>
            <a:r>
              <a:rPr lang="he-IL" b="1" dirty="0">
                <a:latin typeface="David" panose="020E0502060401010101" pitchFamily="34" charset="-79"/>
                <a:cs typeface="David" panose="020E0502060401010101" pitchFamily="34" charset="-79"/>
              </a:rPr>
              <a:t>הקדמה</a:t>
            </a:r>
            <a:endParaRPr lang="en-IL"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09001FBA-814F-ACB5-C599-C7B5E3365446}"/>
              </a:ext>
            </a:extLst>
          </p:cNvPr>
          <p:cNvSpPr>
            <a:spLocks noGrp="1"/>
          </p:cNvSpPr>
          <p:nvPr>
            <p:ph idx="1"/>
          </p:nvPr>
        </p:nvSpPr>
        <p:spPr/>
        <p:txBody>
          <a:bodyPr>
            <a:noAutofit/>
          </a:bodyPr>
          <a:lstStyle/>
          <a:p>
            <a:pPr marL="0" indent="0" algn="ctr" defTabSz="914400" rtl="1" eaLnBrk="1" latinLnBrk="0" hangingPunct="1">
              <a:lnSpc>
                <a:spcPct val="90000"/>
              </a:lnSpc>
              <a:spcBef>
                <a:spcPts val="1000"/>
              </a:spcBef>
              <a:buNone/>
            </a:pPr>
            <a:r>
              <a:rPr lang="he-IL" sz="1800" dirty="0">
                <a:latin typeface="David" panose="020E0502060401010101" pitchFamily="34" charset="-79"/>
                <a:cs typeface="David" panose="020E0502060401010101" pitchFamily="34" charset="-79"/>
              </a:rPr>
              <a:t>מטרת הפרויקט הוא ליצור מערכת שעות אופטימלית  עבור בית ספר הכוללת שיבוץ מורים ומקצועות לשכבות וכיתות, בזמנים שונים על פי דרישות הניתנות על ידי בית הספר, (לדוגמה איזה מורה מלמד איזה מקצוע ו- כמה שיעורים יש ללמד כל כיתה) ובאילוצים נוספים ליצירת לוח זמנים יעיל ומאוזן הממקסם את ניצול המשאבים </a:t>
            </a:r>
            <a:r>
              <a:rPr lang="he-IL" sz="1800" dirty="0" err="1">
                <a:latin typeface="David" panose="020E0502060401010101" pitchFamily="34" charset="-79"/>
                <a:cs typeface="David" panose="020E0502060401010101" pitchFamily="34" charset="-79"/>
              </a:rPr>
              <a:t>וממעזר</a:t>
            </a:r>
            <a:r>
              <a:rPr lang="he-IL" sz="1800" dirty="0">
                <a:latin typeface="David" panose="020E0502060401010101" pitchFamily="34" charset="-79"/>
                <a:cs typeface="David" panose="020E0502060401010101" pitchFamily="34" charset="-79"/>
              </a:rPr>
              <a:t> קונפליקטים.  </a:t>
            </a:r>
            <a:br>
              <a:rPr lang="en-US" sz="1800" dirty="0">
                <a:latin typeface="David" panose="020E0502060401010101" pitchFamily="34" charset="-79"/>
                <a:cs typeface="David" panose="020E0502060401010101" pitchFamily="34" charset="-79"/>
              </a:rPr>
            </a:br>
            <a:r>
              <a:rPr lang="he-IL" sz="1800" dirty="0">
                <a:latin typeface="David" panose="020E0502060401010101" pitchFamily="34" charset="-79"/>
                <a:cs typeface="David" panose="020E0502060401010101" pitchFamily="34" charset="-79"/>
              </a:rPr>
              <a:t>ולשם כך אשתמש בתכנון ליניארי.</a:t>
            </a:r>
          </a:p>
          <a:p>
            <a:pPr marL="0" indent="0" algn="ctr" rtl="1">
              <a:buNone/>
            </a:pPr>
            <a:endParaRPr lang="en-US" sz="1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68431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E2C0-BDE8-8F38-7AD3-710028D3DFAD}"/>
              </a:ext>
            </a:extLst>
          </p:cNvPr>
          <p:cNvSpPr>
            <a:spLocks noGrp="1"/>
          </p:cNvSpPr>
          <p:nvPr>
            <p:ph type="title"/>
          </p:nvPr>
        </p:nvSpPr>
        <p:spPr/>
        <p:txBody>
          <a:bodyPr/>
          <a:lstStyle/>
          <a:p>
            <a:pPr algn="ctr" defTabSz="914400" rtl="1" eaLnBrk="1" latinLnBrk="0" hangingPunct="1">
              <a:lnSpc>
                <a:spcPct val="90000"/>
              </a:lnSpc>
              <a:spcBef>
                <a:spcPct val="0"/>
              </a:spcBef>
              <a:buNone/>
            </a:pPr>
            <a:r>
              <a:rPr lang="he-IL" dirty="0"/>
              <a:t>תכנון לינארי</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6EEC34-E306-8026-2036-BF03DBDE4A91}"/>
                  </a:ext>
                </a:extLst>
              </p:cNvPr>
              <p:cNvSpPr>
                <a:spLocks noGrp="1"/>
              </p:cNvSpPr>
              <p:nvPr>
                <p:ph idx="1"/>
              </p:nvPr>
            </p:nvSpPr>
            <p:spPr/>
            <p:txBody>
              <a:bodyPr>
                <a:normAutofit fontScale="77500" lnSpcReduction="20000"/>
              </a:bodyPr>
              <a:lstStyle/>
              <a:p>
                <a:pPr marL="0" indent="0" algn="r" defTabSz="914400" rtl="1" eaLnBrk="1" latinLnBrk="0" hangingPunct="1">
                  <a:lnSpc>
                    <a:spcPct val="90000"/>
                  </a:lnSpc>
                  <a:spcBef>
                    <a:spcPts val="1000"/>
                  </a:spcBef>
                  <a:buNone/>
                </a:pPr>
                <a:r>
                  <a:rPr lang="he-IL" sz="2800" dirty="0">
                    <a:latin typeface="David" panose="020E0502060401010101" pitchFamily="34" charset="-79"/>
                    <a:cs typeface="David" panose="020E0502060401010101" pitchFamily="34" charset="-79"/>
                  </a:rPr>
                  <a:t>תכנון לינארי הוא כלי מתמטי לפתרון בעיות שאליהן ניתן לנצל את הקשרים בין קבוצות משתנים בעבודה עם משוואות לינאריות או אי שוויונות לינאריות על מנת למצוא את הערכים האופטימליים ביותר לפתרון.</a:t>
                </a:r>
              </a:p>
              <a:p>
                <a:pPr marL="0" indent="0" algn="r" defTabSz="914400" rtl="1" eaLnBrk="1" latinLnBrk="0" hangingPunct="1">
                  <a:lnSpc>
                    <a:spcPct val="90000"/>
                  </a:lnSpc>
                  <a:spcBef>
                    <a:spcPts val="1000"/>
                  </a:spcBef>
                  <a:buNone/>
                </a:pPr>
                <a:r>
                  <a:rPr lang="he-IL" sz="2800" dirty="0">
                    <a:latin typeface="David" panose="020E0502060401010101" pitchFamily="34" charset="-79"/>
                    <a:cs typeface="David" panose="020E0502060401010101" pitchFamily="34" charset="-79"/>
                  </a:rPr>
                  <a:t>לשם כך יש להגדיר משתנים, קשרים בין משתנים הנקראים משתני החלטה, האילוצים מיוצגים על ידי משוואות או אי שוויוניות לינאריים, פונקציית מטרה שתפקידה להגדיר את היחסים בין משתני הבחירה על ידי משקלים (מקדמים). </a:t>
                </a:r>
              </a:p>
              <a:p>
                <a:pPr marL="0" indent="0" algn="r" defTabSz="914400" rtl="1" eaLnBrk="1" latinLnBrk="0" hangingPunct="1">
                  <a:lnSpc>
                    <a:spcPct val="90000"/>
                  </a:lnSpc>
                  <a:spcBef>
                    <a:spcPts val="1000"/>
                  </a:spcBef>
                  <a:buNone/>
                </a:pPr>
                <a:r>
                  <a:rPr lang="he-IL" sz="2800" dirty="0">
                    <a:latin typeface="David" panose="020E0502060401010101" pitchFamily="34" charset="-79"/>
                    <a:cs typeface="David" panose="020E0502060401010101" pitchFamily="34" charset="-79"/>
                  </a:rPr>
                  <a:t>כלומר במקרה זה המשתנים הם : </a:t>
                </a:r>
              </a:p>
              <a:p>
                <a:pPr marL="0" indent="0" algn="r" defTabSz="914400" rtl="1" eaLnBrk="1" latinLnBrk="0" hangingPunct="1">
                  <a:lnSpc>
                    <a:spcPct val="90000"/>
                  </a:lnSpc>
                  <a:spcBef>
                    <a:spcPts val="1000"/>
                  </a:spcBef>
                  <a:buNone/>
                </a:pPr>
                <a:r>
                  <a:rPr lang="he-IL" sz="2800" dirty="0">
                    <a:latin typeface="David" panose="020E0502060401010101" pitchFamily="34" charset="-79"/>
                    <a:cs typeface="David" panose="020E0502060401010101" pitchFamily="34" charset="-79"/>
                  </a:rPr>
                  <a:t>כיתות, שכבות ,מורים , מקצועות, ימים , משבצות זמן. </a:t>
                </a:r>
              </a:p>
              <a:p>
                <a:pPr marL="0" indent="0" algn="r" rtl="1">
                  <a:buNone/>
                </a:pPr>
                <a:r>
                  <a:rPr lang="he-IL" sz="2800" dirty="0">
                    <a:latin typeface="David" panose="020E0502060401010101" pitchFamily="34" charset="-79"/>
                    <a:cs typeface="David" panose="020E0502060401010101" pitchFamily="34" charset="-79"/>
                  </a:rPr>
                  <a:t>כעת נגדיר את הקשר ביניהם באמצעות משתנה בחירה:</a:t>
                </a:r>
              </a:p>
              <a:p>
                <a:pPr marL="0" indent="0" algn="r" rtl="1">
                  <a:buNone/>
                </a:pPr>
                <a:r>
                  <a:rPr lang="he-IL" sz="2800" dirty="0">
                    <a:latin typeface="David" panose="020E0502060401010101" pitchFamily="34" charset="-79"/>
                    <a:cs typeface="David" panose="020E0502060401010101" pitchFamily="34" charset="-79"/>
                  </a:rPr>
                  <a:t>נגדיר </a:t>
                </a:r>
                <a:r>
                  <a:rPr lang="en-US" sz="2800" dirty="0">
                    <a:latin typeface="David" panose="020E0502060401010101" pitchFamily="34" charset="-79"/>
                    <a:cs typeface="David" panose="020E0502060401010101" pitchFamily="34" charset="-79"/>
                  </a:rPr>
                  <a:t>x[</a:t>
                </a:r>
                <a:r>
                  <a:rPr lang="en-US" sz="2800" dirty="0" err="1">
                    <a:latin typeface="David" panose="020E0502060401010101" pitchFamily="34" charset="-79"/>
                    <a:cs typeface="David" panose="020E0502060401010101" pitchFamily="34" charset="-79"/>
                  </a:rPr>
                  <a:t>t,l,ts,d,c,g</a:t>
                </a:r>
                <a:r>
                  <a:rPr lang="en-US" sz="2800" dirty="0">
                    <a:latin typeface="David" panose="020E0502060401010101" pitchFamily="34" charset="-79"/>
                    <a:cs typeface="David" panose="020E0502060401010101" pitchFamily="34" charset="-79"/>
                  </a:rPr>
                  <a:t>]∈{0,1}</a:t>
                </a:r>
              </a:p>
              <a:p>
                <a:pPr marL="0" indent="0" algn="r" rtl="1">
                  <a:buNone/>
                </a:pPr>
                <a14:m>
                  <m:oMathPara xmlns:m="http://schemas.openxmlformats.org/officeDocument/2006/math">
                    <m:oMathParaPr>
                      <m:jc m:val="right"/>
                    </m:oMathParaPr>
                    <m:oMath xmlns:m="http://schemas.openxmlformats.org/officeDocument/2006/math">
                      <m:r>
                        <a:rPr lang="en-US" sz="2800" b="0" i="1" smtClean="0">
                          <a:latin typeface="Cambria Math" panose="02040503050406030204" pitchFamily="18" charset="0"/>
                          <a:cs typeface="David" panose="020E0502060401010101" pitchFamily="34" charset="-79"/>
                        </a:rPr>
                        <m:t>𝑡</m:t>
                      </m:r>
                      <m:r>
                        <a:rPr lang="en-US" sz="2800" b="0" i="1" smtClean="0">
                          <a:latin typeface="Cambria Math" panose="02040503050406030204" pitchFamily="18" charset="0"/>
                          <a:cs typeface="David" panose="020E0502060401010101" pitchFamily="34" charset="-79"/>
                        </a:rPr>
                        <m:t>∈</m:t>
                      </m:r>
                      <m:r>
                        <a:rPr lang="en-US" sz="2800" b="0" i="1" smtClean="0">
                          <a:latin typeface="Cambria Math" panose="02040503050406030204" pitchFamily="18" charset="0"/>
                          <a:cs typeface="David" panose="020E0502060401010101" pitchFamily="34" charset="-79"/>
                        </a:rPr>
                        <m:t>𝑡𝑒𝑎𝑐h𝑒𝑟𝑠</m:t>
                      </m:r>
                      <m:r>
                        <a:rPr lang="en-US" sz="2800" b="0" i="1" smtClean="0">
                          <a:latin typeface="Cambria Math" panose="02040503050406030204" pitchFamily="18" charset="0"/>
                          <a:cs typeface="David" panose="020E0502060401010101" pitchFamily="34" charset="-79"/>
                        </a:rPr>
                        <m:t>, </m:t>
                      </m:r>
                      <m:r>
                        <a:rPr lang="en-US" sz="2800" b="0" i="1" smtClean="0">
                          <a:latin typeface="Cambria Math" panose="02040503050406030204" pitchFamily="18" charset="0"/>
                          <a:cs typeface="David" panose="020E0502060401010101" pitchFamily="34" charset="-79"/>
                        </a:rPr>
                        <m:t>𝑙</m:t>
                      </m:r>
                      <m:r>
                        <a:rPr lang="en-US" sz="2800" b="0" i="1" smtClean="0">
                          <a:latin typeface="Cambria Math" panose="02040503050406030204" pitchFamily="18" charset="0"/>
                          <a:cs typeface="David" panose="020E0502060401010101" pitchFamily="34" charset="-79"/>
                        </a:rPr>
                        <m:t> </m:t>
                      </m:r>
                      <m:r>
                        <a:rPr lang="en-US" sz="2800" b="0" i="1" smtClean="0">
                          <a:latin typeface="Cambria Math" panose="02040503050406030204" pitchFamily="18" charset="0"/>
                          <a:cs typeface="David" panose="020E0502060401010101" pitchFamily="34" charset="-79"/>
                        </a:rPr>
                        <m:t>𝑖</m:t>
                      </m:r>
                      <m:r>
                        <a:rPr lang="en-US" sz="2800" b="0" i="1" smtClean="0">
                          <a:latin typeface="Cambria Math" panose="02040503050406030204" pitchFamily="18" charset="0"/>
                          <a:cs typeface="David" panose="020E0502060401010101" pitchFamily="34" charset="-79"/>
                        </a:rPr>
                        <m:t>∈</m:t>
                      </m:r>
                      <m:r>
                        <a:rPr lang="en-US" sz="2800" b="0" i="1" smtClean="0">
                          <a:latin typeface="Cambria Math" panose="02040503050406030204" pitchFamily="18" charset="0"/>
                          <a:cs typeface="David" panose="020E0502060401010101" pitchFamily="34" charset="-79"/>
                        </a:rPr>
                        <m:t>𝑙𝑒𝑐𝑡𝑢𝑟𝑒𝑠</m:t>
                      </m:r>
                      <m:r>
                        <a:rPr lang="en-US" sz="2800" b="0" i="1" smtClean="0">
                          <a:latin typeface="Cambria Math" panose="02040503050406030204" pitchFamily="18" charset="0"/>
                          <a:cs typeface="David" panose="020E0502060401010101" pitchFamily="34" charset="-79"/>
                        </a:rPr>
                        <m:t>, </m:t>
                      </m:r>
                      <m:r>
                        <a:rPr lang="en-US" sz="2800" b="0" i="1" smtClean="0">
                          <a:latin typeface="Cambria Math" panose="02040503050406030204" pitchFamily="18" charset="0"/>
                          <a:cs typeface="David" panose="020E0502060401010101" pitchFamily="34" charset="-79"/>
                        </a:rPr>
                        <m:t>𝑡𝑠</m:t>
                      </m:r>
                      <m:r>
                        <a:rPr lang="en-US" sz="2800" b="0" i="1" smtClean="0">
                          <a:latin typeface="Cambria Math" panose="02040503050406030204" pitchFamily="18" charset="0"/>
                          <a:cs typeface="David" panose="020E0502060401010101" pitchFamily="34" charset="-79"/>
                        </a:rPr>
                        <m:t>∈</m:t>
                      </m:r>
                      <m:r>
                        <a:rPr lang="en-US" sz="2800" b="0" i="1" smtClean="0">
                          <a:latin typeface="Cambria Math" panose="02040503050406030204" pitchFamily="18" charset="0"/>
                          <a:cs typeface="David" panose="020E0502060401010101" pitchFamily="34" charset="-79"/>
                        </a:rPr>
                        <m:t>𝑡𝑖𝑚𝑒𝑆𝑙𝑜𝑡𝑠</m:t>
                      </m:r>
                      <m:r>
                        <a:rPr lang="en-US" sz="2800" b="0" i="1" smtClean="0">
                          <a:latin typeface="Cambria Math" panose="02040503050406030204" pitchFamily="18" charset="0"/>
                          <a:cs typeface="David" panose="020E0502060401010101" pitchFamily="34" charset="-79"/>
                        </a:rPr>
                        <m:t>, </m:t>
                      </m:r>
                      <m:r>
                        <a:rPr lang="en-US" sz="2800" b="0" i="1" smtClean="0">
                          <a:latin typeface="Cambria Math" panose="02040503050406030204" pitchFamily="18" charset="0"/>
                          <a:cs typeface="David" panose="020E0502060401010101" pitchFamily="34" charset="-79"/>
                        </a:rPr>
                        <m:t>𝑑</m:t>
                      </m:r>
                      <m:r>
                        <a:rPr lang="en-US" sz="2800" b="0" i="1" smtClean="0">
                          <a:latin typeface="Cambria Math" panose="02040503050406030204" pitchFamily="18" charset="0"/>
                          <a:cs typeface="David" panose="020E0502060401010101" pitchFamily="34" charset="-79"/>
                        </a:rPr>
                        <m:t>∈</m:t>
                      </m:r>
                      <m:r>
                        <a:rPr lang="en-US" sz="2800" b="0" i="1" smtClean="0">
                          <a:latin typeface="Cambria Math" panose="02040503050406030204" pitchFamily="18" charset="0"/>
                          <a:cs typeface="David" panose="020E0502060401010101" pitchFamily="34" charset="-79"/>
                        </a:rPr>
                        <m:t>𝑑𝑎𝑦𝑠</m:t>
                      </m:r>
                      <m:r>
                        <a:rPr lang="en-US" sz="2800" b="0" i="1" smtClean="0">
                          <a:latin typeface="Cambria Math" panose="02040503050406030204" pitchFamily="18" charset="0"/>
                          <a:cs typeface="David" panose="020E0502060401010101" pitchFamily="34" charset="-79"/>
                        </a:rPr>
                        <m:t> ,</m:t>
                      </m:r>
                      <m:r>
                        <a:rPr lang="en-US" sz="2800" b="0" i="1" smtClean="0">
                          <a:latin typeface="Cambria Math" panose="02040503050406030204" pitchFamily="18" charset="0"/>
                          <a:cs typeface="David" panose="020E0502060401010101" pitchFamily="34" charset="-79"/>
                        </a:rPr>
                        <m:t>𝑐</m:t>
                      </m:r>
                      <m:r>
                        <a:rPr lang="en-US" sz="2800" b="0" i="1" smtClean="0">
                          <a:latin typeface="Cambria Math" panose="02040503050406030204" pitchFamily="18" charset="0"/>
                          <a:cs typeface="David" panose="020E0502060401010101" pitchFamily="34" charset="-79"/>
                        </a:rPr>
                        <m:t>∈</m:t>
                      </m:r>
                      <m:r>
                        <a:rPr lang="en-US" sz="2800" b="0" i="1" smtClean="0">
                          <a:latin typeface="Cambria Math" panose="02040503050406030204" pitchFamily="18" charset="0"/>
                          <a:cs typeface="David" panose="020E0502060401010101" pitchFamily="34" charset="-79"/>
                        </a:rPr>
                        <m:t>𝑐𝑙𝑎𝑠𝑠𝑟𝑜𝑜𝑚𝑠</m:t>
                      </m:r>
                      <m:r>
                        <a:rPr lang="en-US" sz="2800" b="0" i="1" smtClean="0">
                          <a:latin typeface="Cambria Math" panose="02040503050406030204" pitchFamily="18" charset="0"/>
                          <a:cs typeface="David" panose="020E0502060401010101" pitchFamily="34" charset="-79"/>
                        </a:rPr>
                        <m:t>,</m:t>
                      </m:r>
                      <m:r>
                        <a:rPr lang="en-US" sz="2800" b="0" i="1" smtClean="0">
                          <a:latin typeface="Cambria Math" panose="02040503050406030204" pitchFamily="18" charset="0"/>
                          <a:cs typeface="David" panose="020E0502060401010101" pitchFamily="34" charset="-79"/>
                        </a:rPr>
                        <m:t>𝑔</m:t>
                      </m:r>
                      <m:r>
                        <a:rPr lang="en-US" sz="2800" b="0" i="1" smtClean="0">
                          <a:latin typeface="Cambria Math" panose="02040503050406030204" pitchFamily="18" charset="0"/>
                          <a:cs typeface="David" panose="020E0502060401010101" pitchFamily="34" charset="-79"/>
                        </a:rPr>
                        <m:t>∈</m:t>
                      </m:r>
                      <m:r>
                        <m:rPr>
                          <m:sty m:val="p"/>
                        </m:rPr>
                        <a:rPr lang="en-US" sz="2800" b="0" i="1" smtClean="0">
                          <a:latin typeface="Cambria Math" panose="02040503050406030204" pitchFamily="18" charset="0"/>
                          <a:cs typeface="David" panose="020E0502060401010101" pitchFamily="34" charset="-79"/>
                        </a:rPr>
                        <m:t>grades</m:t>
                      </m:r>
                    </m:oMath>
                  </m:oMathPara>
                </a14:m>
                <a:br>
                  <a:rPr lang="en-US" sz="2800" dirty="0">
                    <a:latin typeface="David" panose="020E0502060401010101" pitchFamily="34" charset="-79"/>
                    <a:cs typeface="David" panose="020E0502060401010101" pitchFamily="34" charset="-79"/>
                  </a:rPr>
                </a:br>
                <a:endParaRPr lang="en-US" sz="2800" dirty="0">
                  <a:latin typeface="David" panose="020E0502060401010101" pitchFamily="34" charset="-79"/>
                  <a:cs typeface="David" panose="020E0502060401010101" pitchFamily="34" charset="-79"/>
                </a:endParaRPr>
              </a:p>
              <a:p>
                <a:pPr marL="0" indent="0" algn="r" rtl="1">
                  <a:buNone/>
                </a:pPr>
                <a:r>
                  <a:rPr lang="he-IL" sz="2800" dirty="0">
                    <a:latin typeface="David" panose="020E0502060401010101" pitchFamily="34" charset="-79"/>
                    <a:cs typeface="David" panose="020E0502060401010101" pitchFamily="34" charset="-79"/>
                  </a:rPr>
                  <a:t>כאשר קשר  </a:t>
                </a:r>
                <a:r>
                  <a:rPr lang="en-US" sz="2800" dirty="0">
                    <a:latin typeface="David" panose="020E0502060401010101" pitchFamily="34" charset="-79"/>
                    <a:cs typeface="David" panose="020E0502060401010101" pitchFamily="34" charset="-79"/>
                  </a:rPr>
                  <a:t>x[</a:t>
                </a:r>
                <a:r>
                  <a:rPr lang="en-US" sz="2800" dirty="0" err="1">
                    <a:latin typeface="David" panose="020E0502060401010101" pitchFamily="34" charset="-79"/>
                    <a:cs typeface="David" panose="020E0502060401010101" pitchFamily="34" charset="-79"/>
                  </a:rPr>
                  <a:t>t,l,ts,d,c,g</a:t>
                </a:r>
                <a:r>
                  <a:rPr lang="en-US" sz="2800" dirty="0">
                    <a:latin typeface="David" panose="020E0502060401010101" pitchFamily="34" charset="-79"/>
                    <a:cs typeface="David" panose="020E0502060401010101" pitchFamily="34" charset="-79"/>
                  </a:rPr>
                  <a:t>]</a:t>
                </a:r>
                <a:r>
                  <a:rPr lang="he-IL" sz="2800" dirty="0">
                    <a:latin typeface="David" panose="020E0502060401010101" pitchFamily="34" charset="-79"/>
                    <a:cs typeface="David" panose="020E0502060401010101" pitchFamily="34" charset="-79"/>
                  </a:rPr>
                  <a:t> מקיים את כל האילוצים במערכת ערכו יהיה 1, אחרת יהיה 0, ובכך נדע האם יהווה חלק </a:t>
                </a:r>
                <a:r>
                  <a:rPr lang="he-IL" sz="2800" dirty="0" err="1">
                    <a:latin typeface="David" panose="020E0502060401010101" pitchFamily="34" charset="-79"/>
                    <a:cs typeface="David" panose="020E0502060401010101" pitchFamily="34" charset="-79"/>
                  </a:rPr>
                  <a:t>מהפתורן</a:t>
                </a:r>
                <a:r>
                  <a:rPr lang="he-IL" sz="2800" dirty="0">
                    <a:latin typeface="David" panose="020E0502060401010101" pitchFamily="34" charset="-79"/>
                    <a:cs typeface="David" panose="020E0502060401010101" pitchFamily="34" charset="-79"/>
                  </a:rPr>
                  <a:t>. </a:t>
                </a:r>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mc:Choice>
        <mc:Fallback>
          <p:sp>
            <p:nvSpPr>
              <p:cNvPr id="3" name="Content Placeholder 2">
                <a:extLst>
                  <a:ext uri="{FF2B5EF4-FFF2-40B4-BE49-F238E27FC236}">
                    <a16:creationId xmlns:a16="http://schemas.microsoft.com/office/drawing/2014/main" id="{AB6EEC34-E306-8026-2036-BF03DBDE4A91}"/>
                  </a:ext>
                </a:extLst>
              </p:cNvPr>
              <p:cNvSpPr>
                <a:spLocks noGrp="1" noRot="1" noChangeAspect="1" noMove="1" noResize="1" noEditPoints="1" noAdjustHandles="1" noChangeArrowheads="1" noChangeShapeType="1" noTextEdit="1"/>
              </p:cNvSpPr>
              <p:nvPr>
                <p:ph idx="1"/>
              </p:nvPr>
            </p:nvSpPr>
            <p:spPr>
              <a:blipFill>
                <a:blip r:embed="rId2"/>
                <a:stretch>
                  <a:fillRect l="-1327" t="-2616" r="-603"/>
                </a:stretch>
              </a:blipFill>
            </p:spPr>
            <p:txBody>
              <a:bodyPr/>
              <a:lstStyle/>
              <a:p>
                <a:r>
                  <a:rPr lang="en-IL">
                    <a:noFill/>
                  </a:rPr>
                  <a:t> </a:t>
                </a:r>
              </a:p>
            </p:txBody>
          </p:sp>
        </mc:Fallback>
      </mc:AlternateContent>
    </p:spTree>
    <p:extLst>
      <p:ext uri="{BB962C8B-B14F-4D97-AF65-F5344CB8AC3E}">
        <p14:creationId xmlns:p14="http://schemas.microsoft.com/office/powerpoint/2010/main" val="392855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FFB4-EC93-F7AC-26F0-15D869A97170}"/>
              </a:ext>
            </a:extLst>
          </p:cNvPr>
          <p:cNvSpPr>
            <a:spLocks noGrp="1"/>
          </p:cNvSpPr>
          <p:nvPr>
            <p:ph type="title"/>
          </p:nvPr>
        </p:nvSpPr>
        <p:spPr/>
        <p:txBody>
          <a:bodyPr/>
          <a:lstStyle/>
          <a:p>
            <a:pPr algn="r"/>
            <a:r>
              <a:rPr lang="he-IL" b="1" dirty="0">
                <a:latin typeface="David" panose="020E0502060401010101" pitchFamily="34" charset="-79"/>
                <a:cs typeface="David" panose="020E0502060401010101" pitchFamily="34" charset="-79"/>
              </a:rPr>
              <a:t>תכנון לינארי</a:t>
            </a:r>
            <a:endParaRPr lang="en-IL"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1B92F874-FDCA-93E5-6CC1-F49B0DA4003B}"/>
              </a:ext>
            </a:extLst>
          </p:cNvPr>
          <p:cNvSpPr>
            <a:spLocks noGrp="1"/>
          </p:cNvSpPr>
          <p:nvPr>
            <p:ph idx="1"/>
          </p:nvPr>
        </p:nvSpPr>
        <p:spPr/>
        <p:txBody>
          <a:bodyPr>
            <a:normAutofit/>
          </a:bodyPr>
          <a:lstStyle/>
          <a:p>
            <a:pPr marL="228600" indent="-228600" algn="r" defTabSz="914400" rtl="1" eaLnBrk="1" latinLnBrk="0" hangingPunct="1">
              <a:lnSpc>
                <a:spcPct val="90000"/>
              </a:lnSpc>
              <a:spcBef>
                <a:spcPts val="1000"/>
              </a:spcBef>
              <a:buFont typeface="Arial" panose="020B0604020202020204" pitchFamily="34" charset="0"/>
              <a:buChar char="•"/>
            </a:pPr>
            <a:r>
              <a:rPr lang="he-IL" sz="1050" dirty="0">
                <a:latin typeface="David" panose="020E0502060401010101" pitchFamily="34" charset="-79"/>
                <a:cs typeface="David" panose="020E0502060401010101" pitchFamily="34" charset="-79"/>
              </a:rPr>
              <a:t>תכנון לינארי הוא שיטה או גישה לפתרון בעיות שאליהן ניתן </a:t>
            </a:r>
            <a:br>
              <a:rPr lang="en-US" sz="1050" dirty="0">
                <a:latin typeface="David" panose="020E0502060401010101" pitchFamily="34" charset="-79"/>
                <a:cs typeface="David" panose="020E0502060401010101" pitchFamily="34" charset="-79"/>
              </a:rPr>
            </a:br>
            <a:br>
              <a:rPr lang="en-US" sz="1050" dirty="0">
                <a:latin typeface="David" panose="020E0502060401010101" pitchFamily="34" charset="-79"/>
                <a:cs typeface="David" panose="020E0502060401010101" pitchFamily="34" charset="-79"/>
              </a:rPr>
            </a:br>
            <a:br>
              <a:rPr lang="en-US" sz="1050" dirty="0">
                <a:latin typeface="David" panose="020E0502060401010101" pitchFamily="34" charset="-79"/>
                <a:cs typeface="David" panose="020E0502060401010101" pitchFamily="34" charset="-79"/>
              </a:rPr>
            </a:br>
            <a:endParaRPr lang="he-IL" sz="1050" dirty="0">
              <a:latin typeface="David" panose="020E0502060401010101" pitchFamily="34" charset="-79"/>
              <a:cs typeface="David" panose="020E0502060401010101" pitchFamily="34" charset="-79"/>
            </a:endParaRPr>
          </a:p>
          <a:p>
            <a:pPr marL="228600" indent="-228600" algn="r" defTabSz="914400" rtl="1" eaLnBrk="1" latinLnBrk="0" hangingPunct="1">
              <a:lnSpc>
                <a:spcPct val="90000"/>
              </a:lnSpc>
              <a:spcBef>
                <a:spcPts val="1000"/>
              </a:spcBef>
              <a:buFont typeface="Arial" panose="020B0604020202020204" pitchFamily="34" charset="0"/>
              <a:buChar char="•"/>
            </a:pPr>
            <a:r>
              <a:rPr lang="he-IL" sz="1050" dirty="0">
                <a:latin typeface="David" panose="020E0502060401010101" pitchFamily="34" charset="-79"/>
                <a:cs typeface="David" panose="020E0502060401010101" pitchFamily="34" charset="-79"/>
              </a:rPr>
              <a:t>על מנת להשתמש </a:t>
            </a:r>
            <a:endParaRPr lang="en-IL" sz="105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7706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0165-0241-7BAB-C54D-FD26297C691B}"/>
              </a:ext>
            </a:extLst>
          </p:cNvPr>
          <p:cNvSpPr>
            <a:spLocks noGrp="1"/>
          </p:cNvSpPr>
          <p:nvPr>
            <p:ph type="title"/>
          </p:nvPr>
        </p:nvSpPr>
        <p:spPr/>
        <p:txBody>
          <a:bodyPr/>
          <a:lstStyle/>
          <a:p>
            <a:pPr algn="just" defTabSz="914400" rtl="1" eaLnBrk="1" latinLnBrk="0" hangingPunct="1">
              <a:lnSpc>
                <a:spcPct val="90000"/>
              </a:lnSpc>
              <a:spcBef>
                <a:spcPct val="0"/>
              </a:spcBef>
              <a:buNone/>
            </a:pPr>
            <a:r>
              <a:rPr lang="he-IL" b="1" dirty="0">
                <a:latin typeface="David" panose="020E0502060401010101" pitchFamily="34" charset="-79"/>
                <a:cs typeface="David" panose="020E0502060401010101" pitchFamily="34" charset="-79"/>
              </a:rPr>
              <a:t>דרישות המערכת בקוד</a:t>
            </a:r>
            <a:endParaRPr lang="en-IL"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DBCF496B-2C08-A2A2-502B-A4EB505E98EE}"/>
              </a:ext>
            </a:extLst>
          </p:cNvPr>
          <p:cNvSpPr>
            <a:spLocks noGrp="1"/>
          </p:cNvSpPr>
          <p:nvPr>
            <p:ph idx="1"/>
          </p:nvPr>
        </p:nvSpPr>
        <p:spPr>
          <a:xfrm>
            <a:off x="838200" y="1499191"/>
            <a:ext cx="10515600" cy="5097552"/>
          </a:xfrm>
        </p:spPr>
        <p:txBody>
          <a:bodyPr>
            <a:noAutofit/>
          </a:bodyPr>
          <a:lstStyle/>
          <a:p>
            <a:pPr marL="0" indent="0" algn="r" rtl="1">
              <a:lnSpc>
                <a:spcPct val="170000"/>
              </a:lnSpc>
              <a:buNone/>
            </a:pPr>
            <a:r>
              <a:rPr lang="he-IL" sz="1050" b="0" i="0" u="none" strike="noStrike" dirty="0">
                <a:effectLst/>
                <a:latin typeface="David" panose="020E0502060401010101" pitchFamily="34" charset="-79"/>
                <a:cs typeface="David" panose="020E0502060401010101" pitchFamily="34" charset="-79"/>
              </a:rPr>
              <a:t>במסגרת הפרויקט שאציג, הנה הדרישות למערכת שעות בבתי הספר המבוצעות על פי הקוד:</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קביעת מערכת שעות יומית:</a:t>
            </a:r>
            <a:r>
              <a:rPr lang="he-IL" sz="1050" b="0" i="0" u="none" strike="noStrike" dirty="0">
                <a:effectLst/>
                <a:latin typeface="David" panose="020E0502060401010101" pitchFamily="34" charset="-79"/>
                <a:cs typeface="David" panose="020E0502060401010101" pitchFamily="34" charset="-79"/>
              </a:rPr>
              <a:t> המערכת תאפשר להגדיר את מבנה השעות היומיות בבית הספר, כולל כמות השעות ביום, אורך כל שעה והתקופות הזמניות שלהן.</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ניהול כיתות וכיתות תוכניות:</a:t>
            </a:r>
            <a:r>
              <a:rPr lang="he-IL" sz="1050" b="0" i="0" u="none" strike="noStrike" dirty="0">
                <a:effectLst/>
                <a:latin typeface="David" panose="020E0502060401010101" pitchFamily="34" charset="-79"/>
                <a:cs typeface="David" panose="020E0502060401010101" pitchFamily="34" charset="-79"/>
              </a:rPr>
              <a:t> תהיה אפשרות להגדיר את הכיתות בבית הספר, כולל מספר כיתות, סוגי כיתות (למשל, כיתות רגילות או כיתות תוכניות), ומבנה שעות יומיות לכל כיתה.</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ניהול מורים:</a:t>
            </a:r>
            <a:r>
              <a:rPr lang="he-IL" sz="1050" b="0" i="0" u="none" strike="noStrike" dirty="0">
                <a:effectLst/>
                <a:latin typeface="David" panose="020E0502060401010101" pitchFamily="34" charset="-79"/>
                <a:cs typeface="David" panose="020E0502060401010101" pitchFamily="34" charset="-79"/>
              </a:rPr>
              <a:t> המערכת תאפשר לרשום את המורים בבית הספר, כולל שמותם ותחומי ההוראה שלהם.</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ניהול שעות לימוד של מורים:</a:t>
            </a:r>
            <a:r>
              <a:rPr lang="he-IL" sz="1050" b="0" i="0" u="none" strike="noStrike" dirty="0">
                <a:effectLst/>
                <a:latin typeface="David" panose="020E0502060401010101" pitchFamily="34" charset="-79"/>
                <a:cs typeface="David" panose="020E0502060401010101" pitchFamily="34" charset="-79"/>
              </a:rPr>
              <a:t> תהיה אפשרות להגדיר את השעות בהן יש לכל מורה זמן לימוד, כולל ימי עבודה ומגבלות בכמות השעות ביום או בשבוע.</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ניהול מגבלות ואילוצים:</a:t>
            </a:r>
            <a:r>
              <a:rPr lang="he-IL" sz="1050" b="0" i="0" u="none" strike="noStrike" dirty="0">
                <a:effectLst/>
                <a:latin typeface="David" panose="020E0502060401010101" pitchFamily="34" charset="-79"/>
                <a:cs typeface="David" panose="020E0502060401010101" pitchFamily="34" charset="-79"/>
              </a:rPr>
              <a:t> המערכת תאפשר להוסיף אילוצים ומגבלות מיוחדות, לדוגמא חשיבות מיוחדת לשעות מסוימות, הקצאת מורים ספציפיים לשיעורים מסוימים, או כל אילוץ נוסף שיתקבל.</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ניהול קבוצות תלמידים:</a:t>
            </a:r>
            <a:r>
              <a:rPr lang="he-IL" sz="1050" b="0" i="0" u="none" strike="noStrike" dirty="0">
                <a:effectLst/>
                <a:latin typeface="David" panose="020E0502060401010101" pitchFamily="34" charset="-79"/>
                <a:cs typeface="David" panose="020E0502060401010101" pitchFamily="34" charset="-79"/>
              </a:rPr>
              <a:t> המערכת תאפשר לקבוע קבוצות תלמידים ולהקצות אותם לשעורים ולמורים מסוימים.</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ניהול תוכניות לימוד ושעות לימוד:</a:t>
            </a:r>
            <a:r>
              <a:rPr lang="he-IL" sz="1050" b="0" i="0" u="none" strike="noStrike" dirty="0">
                <a:effectLst/>
                <a:latin typeface="David" panose="020E0502060401010101" pitchFamily="34" charset="-79"/>
                <a:cs typeface="David" panose="020E0502060401010101" pitchFamily="34" charset="-79"/>
              </a:rPr>
              <a:t> תהיה אפשרות להגדיר </a:t>
            </a:r>
            <a:r>
              <a:rPr lang="he-IL" sz="1050" b="0" i="0" u="none" strike="noStrike" dirty="0" err="1">
                <a:effectLst/>
                <a:latin typeface="David" panose="020E0502060401010101" pitchFamily="34" charset="-79"/>
                <a:cs typeface="David" panose="020E0502060401010101" pitchFamily="34" charset="-79"/>
              </a:rPr>
              <a:t>תכניות</a:t>
            </a:r>
            <a:r>
              <a:rPr lang="he-IL" sz="1050" b="0" i="0" u="none" strike="noStrike" dirty="0">
                <a:effectLst/>
                <a:latin typeface="David" panose="020E0502060401010101" pitchFamily="34" charset="-79"/>
                <a:cs typeface="David" panose="020E0502060401010101" pitchFamily="34" charset="-79"/>
              </a:rPr>
              <a:t> לימוד ולהקצות לכל תכנית שעות לימוד משלה.</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ייצוא והדפסת מערכת שעות:</a:t>
            </a:r>
            <a:r>
              <a:rPr lang="he-IL" sz="1050" b="0" i="0" u="none" strike="noStrike" dirty="0">
                <a:effectLst/>
                <a:latin typeface="David" panose="020E0502060401010101" pitchFamily="34" charset="-79"/>
                <a:cs typeface="David" panose="020E0502060401010101" pitchFamily="34" charset="-79"/>
              </a:rPr>
              <a:t> המערכת תאפשר לייצא את מערכת השעות לקבצים או להדפיסה, כך שהיא תהיה זמינה לשימוש יומי בבית הספר.</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איכות ויעילות:</a:t>
            </a:r>
            <a:r>
              <a:rPr lang="he-IL" sz="1050" b="0" i="0" u="none" strike="noStrike" dirty="0">
                <a:effectLst/>
                <a:latin typeface="David" panose="020E0502060401010101" pitchFamily="34" charset="-79"/>
                <a:cs typeface="David" panose="020E0502060401010101" pitchFamily="34" charset="-79"/>
              </a:rPr>
              <a:t> המערכת תהיה יעילה ותתמוך באלגוריתמים שיאפשרו תכנון אופטימלי של השעות, בהתחשב במגבלות והצרכים של תלמידים ומורים.</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ממשק ידידותי:</a:t>
            </a:r>
            <a:r>
              <a:rPr lang="he-IL" sz="1050" b="0" i="0" u="none" strike="noStrike" dirty="0">
                <a:effectLst/>
                <a:latin typeface="David" panose="020E0502060401010101" pitchFamily="34" charset="-79"/>
                <a:cs typeface="David" panose="020E0502060401010101" pitchFamily="34" charset="-79"/>
              </a:rPr>
              <a:t> המערכת תספק ממשק גרפי ידידותי שיאפשר למשתמשים להזין ולנהל את כל המידע בצורה פשוטה ונוחה.</a:t>
            </a:r>
          </a:p>
          <a:p>
            <a:pPr marL="514350" indent="-514350" algn="r" rtl="1">
              <a:lnSpc>
                <a:spcPct val="170000"/>
              </a:lnSpc>
              <a:buFont typeface="+mj-lt"/>
              <a:buAutoNum type="arabicPeriod"/>
            </a:pPr>
            <a:r>
              <a:rPr lang="he-IL" sz="1050" b="1" i="0" u="none" strike="noStrike" dirty="0">
                <a:effectLst/>
                <a:latin typeface="David" panose="020E0502060401010101" pitchFamily="34" charset="-79"/>
                <a:cs typeface="David" panose="020E0502060401010101" pitchFamily="34" charset="-79"/>
              </a:rPr>
              <a:t>ניתוח ודיווח:</a:t>
            </a:r>
            <a:r>
              <a:rPr lang="he-IL" sz="1050" b="0" i="0" u="none" strike="noStrike" dirty="0">
                <a:effectLst/>
                <a:latin typeface="David" panose="020E0502060401010101" pitchFamily="34" charset="-79"/>
                <a:cs typeface="David" panose="020E0502060401010101" pitchFamily="34" charset="-79"/>
              </a:rPr>
              <a:t> המערכת תספק כלים לניתוח ודיווח על שעות הלמידה, השמות והקצאתם למורים ותלמידים, ותאפשר למנהלי בתי הספר לשפר ולהתאים את מערכת השעות לפי הצרכים.</a:t>
            </a:r>
          </a:p>
          <a:p>
            <a:pPr marL="514350" indent="-514350" algn="r" rtl="1">
              <a:lnSpc>
                <a:spcPct val="170000"/>
              </a:lnSpc>
              <a:buFont typeface="+mj-lt"/>
              <a:buAutoNum type="arabicPeriod"/>
            </a:pPr>
            <a:r>
              <a:rPr lang="he-IL" sz="1050" b="0" i="0" u="none" strike="noStrike" dirty="0">
                <a:effectLst/>
                <a:latin typeface="David" panose="020E0502060401010101" pitchFamily="34" charset="-79"/>
                <a:cs typeface="David" panose="020E0502060401010101" pitchFamily="34" charset="-79"/>
              </a:rPr>
              <a:t>כל הדרישות הללו מובנות בקוד ובמערכת שאציג במסגרת פרויקט זה..</a:t>
            </a:r>
          </a:p>
          <a:p>
            <a:pPr algn="r" rtl="1">
              <a:lnSpc>
                <a:spcPct val="170000"/>
              </a:lnSpc>
            </a:pPr>
            <a:endParaRPr lang="en-IL" sz="105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50686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FB5D-E4F4-1C22-EB99-34AC018AD11C}"/>
              </a:ext>
            </a:extLst>
          </p:cNvPr>
          <p:cNvSpPr>
            <a:spLocks noGrp="1"/>
          </p:cNvSpPr>
          <p:nvPr>
            <p:ph type="title"/>
          </p:nvPr>
        </p:nvSpPr>
        <p:spPr/>
        <p:txBody>
          <a:bodyPr/>
          <a:lstStyle/>
          <a:p>
            <a:pPr algn="r" defTabSz="914400" rtl="1" eaLnBrk="1" latinLnBrk="0" hangingPunct="1">
              <a:lnSpc>
                <a:spcPct val="90000"/>
              </a:lnSpc>
              <a:spcBef>
                <a:spcPct val="0"/>
              </a:spcBef>
              <a:buNone/>
            </a:pPr>
            <a:r>
              <a:rPr lang="he-IL" dirty="0">
                <a:latin typeface="Arial Hebrew" pitchFamily="2" charset="-79"/>
                <a:cs typeface="Arial Hebrew" pitchFamily="2" charset="-79"/>
              </a:rPr>
              <a:t>פתרונות  </a:t>
            </a:r>
            <a:endParaRPr lang="en-IL" dirty="0">
              <a:latin typeface="Arial Hebrew" pitchFamily="2" charset="-79"/>
              <a:cs typeface="Arial Hebrew" pitchFamily="2" charset="-79"/>
            </a:endParaRPr>
          </a:p>
        </p:txBody>
      </p:sp>
      <p:sp>
        <p:nvSpPr>
          <p:cNvPr id="3" name="Content Placeholder 2">
            <a:extLst>
              <a:ext uri="{FF2B5EF4-FFF2-40B4-BE49-F238E27FC236}">
                <a16:creationId xmlns:a16="http://schemas.microsoft.com/office/drawing/2014/main" id="{8ACFD4FA-0684-7278-378B-130095739EAC}"/>
              </a:ext>
            </a:extLst>
          </p:cNvPr>
          <p:cNvSpPr>
            <a:spLocks noGrp="1"/>
          </p:cNvSpPr>
          <p:nvPr>
            <p:ph idx="1"/>
          </p:nvPr>
        </p:nvSpPr>
        <p:spPr/>
        <p:txBody>
          <a:bodyPr>
            <a:normAutofit/>
          </a:bodyPr>
          <a:lstStyle/>
          <a:p>
            <a:pPr marL="0" indent="0" algn="r" defTabSz="914400" rtl="1" eaLnBrk="1" latinLnBrk="0" hangingPunct="1">
              <a:lnSpc>
                <a:spcPct val="90000"/>
              </a:lnSpc>
              <a:spcBef>
                <a:spcPts val="1000"/>
              </a:spcBef>
              <a:buNone/>
            </a:pPr>
            <a:r>
              <a:rPr lang="he-IL" sz="1000" dirty="0">
                <a:latin typeface="Arial Hebrew" pitchFamily="2" charset="-79"/>
                <a:cs typeface="Arial Hebrew" pitchFamily="2" charset="-79"/>
              </a:rPr>
              <a:t>פתרון מערכת שעות, המבוצעת באמצעות הקוד בפרויקט זה, משתמשת בטכניקות תכנון לינארי כדי ליצור מערכת שעות אופטימלית לבתי ספר.</a:t>
            </a:r>
            <a:br>
              <a:rPr lang="en-US" sz="1000" dirty="0">
                <a:latin typeface="Arial Hebrew" pitchFamily="2" charset="-79"/>
                <a:cs typeface="Arial Hebrew" pitchFamily="2" charset="-79"/>
              </a:rPr>
            </a:br>
            <a:r>
              <a:rPr lang="he-IL" sz="1000" dirty="0">
                <a:latin typeface="Arial Hebrew" pitchFamily="2" charset="-79"/>
                <a:cs typeface="Arial Hebrew" pitchFamily="2" charset="-79"/>
              </a:rPr>
              <a:t> הנה הפתרון העיקרי שמתבצע בקוד:</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הגדרת המשתנים: הקוד משתמש במשתנים שמיועדים ליצירת החלטות עבור כל תלמיד, מורה, כיתה, שעה ויום. משתנים אלו מיועדים להחלטות </a:t>
            </a:r>
            <a:r>
              <a:rPr lang="he-IL" sz="1000" dirty="0" err="1">
                <a:latin typeface="Arial Hebrew" pitchFamily="2" charset="-79"/>
                <a:cs typeface="Arial Hebrew" pitchFamily="2" charset="-79"/>
              </a:rPr>
              <a:t>בינאים</a:t>
            </a:r>
            <a:r>
              <a:rPr lang="he-IL" sz="1000" dirty="0">
                <a:latin typeface="Arial Hebrew" pitchFamily="2" charset="-79"/>
                <a:cs typeface="Arial Hebrew" pitchFamily="2" charset="-79"/>
              </a:rPr>
              <a:t> שכוללות אילו מורים ילמדו אילו שיעורים, אילו כיתות תקבלו אילו שיעורים, וכיצד תסתיים משך כל שיעור.</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פונקציית המטרה: המשתנים מוגדרים על ידי פונקציית מטרה, אשר מתארת את המטרה הרצויה לקבל בתוך המערכת השעות. במקרה זה, המטרה היא למצוא את ההחלטות הטובות ביותר שתיצור מערכת שעות אופטימלית בהתאם לנתונים שהוזנו למערכת.</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האילוצים והמגבלות: הקוד משתמש באילוצים ומגבלות שונים, המגבילים את ההחלטות שניתן לקבל. לדוגמה, אילוץ יכול להיות שלא יהיו שני שיעורים באותו יום באותה שעה או שמורה מסוימת לא יכולה ללמד יותר ממספר מסוים של שעות ביום.</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פתרון המשווה ערכים: באמצעות פונקציית מטרה והאילוצים, הקוד מחפש למצוא פתרון שישפר את המצב הנוכחי, בהתאם למטרה והאילוצים המוגדרים. זהו תהליך אופטימיזציה המשווה באופן רציני את כל האפשרויות ומחפש את הפתרון הטוב ביותר.</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שימוש ב-</a:t>
            </a:r>
            <a:r>
              <a:rPr lang="en-US" sz="1000" dirty="0">
                <a:latin typeface="Arial Hebrew" pitchFamily="2" charset="-79"/>
                <a:cs typeface="Arial Hebrew" pitchFamily="2" charset="-79"/>
              </a:rPr>
              <a:t>PuLP</a:t>
            </a:r>
            <a:r>
              <a:rPr lang="he-IL" sz="1000" dirty="0">
                <a:latin typeface="Arial Hebrew" pitchFamily="2" charset="-79"/>
                <a:cs typeface="Arial Hebrew" pitchFamily="2" charset="-79"/>
              </a:rPr>
              <a:t>:</a:t>
            </a:r>
            <a:r>
              <a:rPr lang="en-US" sz="1000" dirty="0">
                <a:latin typeface="Arial Hebrew" pitchFamily="2" charset="-79"/>
                <a:cs typeface="Arial Hebrew" pitchFamily="2" charset="-79"/>
              </a:rPr>
              <a:t> </a:t>
            </a:r>
            <a:r>
              <a:rPr lang="he-IL" sz="1000" dirty="0">
                <a:latin typeface="Arial Hebrew" pitchFamily="2" charset="-79"/>
                <a:cs typeface="Arial Hebrew" pitchFamily="2" charset="-79"/>
              </a:rPr>
              <a:t>הקוד משתמש בספריית  </a:t>
            </a:r>
            <a:r>
              <a:rPr lang="en-US" sz="1000" dirty="0">
                <a:latin typeface="Arial Hebrew" pitchFamily="2" charset="-79"/>
                <a:cs typeface="Arial Hebrew" pitchFamily="2" charset="-79"/>
              </a:rPr>
              <a:t>PuL</a:t>
            </a:r>
            <a:r>
              <a:rPr lang="he-IL" sz="1000" dirty="0">
                <a:latin typeface="Arial Hebrew" pitchFamily="2" charset="-79"/>
                <a:cs typeface="Arial Hebrew" pitchFamily="2" charset="-79"/>
              </a:rPr>
              <a:t>, שהיא ספריה לתכנון לינארי בפייתון. הספרייה מסייעת בפתרון בעיות מתמטיות בעזרת המשתנים, הפונקציות המטרה והאילוצים המוגדרים.</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תוצאות ויציאה: לאחר סיום תהליך האופטימיזציה, הקוד מציג את התוצאות באמצעות הצגת השעות שנוצרו לכל יום, שיעור או מורה. זה מאפשר למשתמשים להבין את המערכת החדשה שנוצרה.</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ניתוח ושיפור: לאחר הרצת הקוד, ניתן לנתח את התוצאות, לבחון האם ישנם אילוצים שנשברו ולשפר את המערכת לפי הצרכים והמגבלות המתקבלות.</a:t>
            </a:r>
          </a:p>
          <a:p>
            <a:pPr marL="514350" indent="-514350" algn="r" defTabSz="914400" rtl="1" eaLnBrk="1" latinLnBrk="0" hangingPunct="1">
              <a:lnSpc>
                <a:spcPct val="90000"/>
              </a:lnSpc>
              <a:spcBef>
                <a:spcPts val="1000"/>
              </a:spcBef>
              <a:buFont typeface="+mj-lt"/>
              <a:buAutoNum type="arabicPeriod"/>
            </a:pPr>
            <a:r>
              <a:rPr lang="he-IL" sz="1000" dirty="0">
                <a:latin typeface="Arial Hebrew" pitchFamily="2" charset="-79"/>
                <a:cs typeface="Arial Hebrew" pitchFamily="2" charset="-79"/>
              </a:rPr>
              <a:t>ייצוא תוצאות: התוצאות ניתן לייצא ולהדפיס בצורה שתהיה יעילה לשימוש יומי בבית הספר.</a:t>
            </a:r>
          </a:p>
          <a:p>
            <a:pPr marL="514350" indent="-514350" algn="r" rtl="1">
              <a:buFont typeface="+mj-lt"/>
              <a:buAutoNum type="arabicPeriod"/>
            </a:pPr>
            <a:r>
              <a:rPr lang="he-IL" sz="1000" dirty="0">
                <a:latin typeface="Arial Hebrew" pitchFamily="2" charset="-79"/>
                <a:cs typeface="Arial Hebrew" pitchFamily="2" charset="-79"/>
              </a:rPr>
              <a:t>בסיום התהליך, תיווצר מערכות שעות מתוזמנות ואופטימליות שמתאימות לצרכי הבית ספר והמשתמשים בה</a:t>
            </a:r>
          </a:p>
          <a:p>
            <a:pPr marL="0" indent="0" algn="r" defTabSz="914400" rtl="1" eaLnBrk="1" latinLnBrk="0" hangingPunct="1">
              <a:lnSpc>
                <a:spcPct val="90000"/>
              </a:lnSpc>
              <a:spcBef>
                <a:spcPts val="1000"/>
              </a:spcBef>
              <a:buNone/>
            </a:pPr>
            <a:endParaRPr lang="en-IL" sz="1000" dirty="0">
              <a:latin typeface="Arial Hebrew" pitchFamily="2" charset="-79"/>
              <a:cs typeface="Arial Hebrew" pitchFamily="2" charset="-79"/>
            </a:endParaRPr>
          </a:p>
        </p:txBody>
      </p:sp>
    </p:spTree>
    <p:extLst>
      <p:ext uri="{BB962C8B-B14F-4D97-AF65-F5344CB8AC3E}">
        <p14:creationId xmlns:p14="http://schemas.microsoft.com/office/powerpoint/2010/main" val="417942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F4C-0073-FC89-ACBF-12F579DA0779}"/>
              </a:ext>
            </a:extLst>
          </p:cNvPr>
          <p:cNvSpPr>
            <a:spLocks noGrp="1"/>
          </p:cNvSpPr>
          <p:nvPr>
            <p:ph type="title"/>
          </p:nvPr>
        </p:nvSpPr>
        <p:spPr/>
        <p:txBody>
          <a:bodyPr/>
          <a:lstStyle/>
          <a:p>
            <a:pPr algn="r"/>
            <a:r>
              <a:rPr lang="en-US" sz="4400" b="1" u="none" strike="noStrike" dirty="0">
                <a:effectLst/>
                <a:latin typeface="David" panose="020E0502060401010101" pitchFamily="34" charset="-79"/>
                <a:cs typeface="David" panose="020E0502060401010101" pitchFamily="34" charset="-79"/>
              </a:rPr>
              <a:t>Slide 6: </a:t>
            </a:r>
            <a:r>
              <a:rPr lang="he-IL" sz="4400" b="1" u="none" strike="noStrike" dirty="0">
                <a:effectLst/>
                <a:latin typeface="David" panose="020E0502060401010101" pitchFamily="34" charset="-79"/>
                <a:cs typeface="David" panose="020E0502060401010101" pitchFamily="34" charset="-79"/>
              </a:rPr>
              <a:t>הצגת הפתרון</a:t>
            </a:r>
            <a:br>
              <a:rPr lang="he-IL" sz="4400" b="1" u="none" strike="noStrike" dirty="0">
                <a:effectLst/>
                <a:latin typeface="David" panose="020E0502060401010101" pitchFamily="34" charset="-79"/>
                <a:cs typeface="David" panose="020E0502060401010101" pitchFamily="34" charset="-79"/>
              </a:rPr>
            </a:br>
            <a:endParaRPr lang="en-IL"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EA13B8FF-3D8E-95F3-8B23-0DCB1BD5EB26}"/>
              </a:ext>
            </a:extLst>
          </p:cNvPr>
          <p:cNvSpPr>
            <a:spLocks noGrp="1"/>
          </p:cNvSpPr>
          <p:nvPr>
            <p:ph idx="1"/>
          </p:nvPr>
        </p:nvSpPr>
        <p:spPr>
          <a:xfrm>
            <a:off x="938683" y="1197603"/>
            <a:ext cx="10515600" cy="4351338"/>
          </a:xfrm>
        </p:spPr>
        <p:txBody>
          <a:bodyPr>
            <a:noAutofit/>
          </a:bodyPr>
          <a:lstStyle/>
          <a:p>
            <a:pPr algn="r" rtl="1"/>
            <a:r>
              <a:rPr lang="he-IL" sz="1050" b="0" i="0" u="none" strike="noStrike" dirty="0">
                <a:effectLst/>
                <a:latin typeface="David" panose="020E0502060401010101" pitchFamily="34" charset="-79"/>
                <a:cs typeface="David" panose="020E0502060401010101" pitchFamily="34" charset="-79"/>
              </a:rPr>
              <a:t>במסגרת פרויקט זה, השתמשנו במודל הלינארי כדי לפתור בעיה קשה שקשורה לסידור שעות בבתי ספר. הבעיה כוללת את הקביעה של שיעורים למורים, כיתות, חדרים, ימי השבוע, וגם התחייבויות שמורים וחדרים כגון הוראה באילוצים </a:t>
            </a:r>
            <a:r>
              <a:rPr lang="he-IL" sz="1050" b="0" i="0" u="none" strike="noStrike" dirty="0" err="1">
                <a:effectLst/>
                <a:latin typeface="David" panose="020E0502060401010101" pitchFamily="34" charset="-79"/>
                <a:cs typeface="David" panose="020E0502060401010101" pitchFamily="34" charset="-79"/>
              </a:rPr>
              <a:t>תכניים</a:t>
            </a:r>
            <a:r>
              <a:rPr lang="he-IL" sz="1050" b="0" i="0" u="none" strike="noStrike" dirty="0">
                <a:effectLst/>
                <a:latin typeface="David" panose="020E0502060401010101" pitchFamily="34" charset="-79"/>
                <a:cs typeface="David" panose="020E0502060401010101" pitchFamily="34" charset="-79"/>
              </a:rPr>
              <a:t> ומשטריים.</a:t>
            </a:r>
          </a:p>
          <a:p>
            <a:pPr algn="r" rtl="1"/>
            <a:r>
              <a:rPr lang="he-IL" sz="1050" b="0" i="0" u="none" strike="noStrike" dirty="0">
                <a:effectLst/>
                <a:latin typeface="David" panose="020E0502060401010101" pitchFamily="34" charset="-79"/>
                <a:cs typeface="David" panose="020E0502060401010101" pitchFamily="34" charset="-79"/>
              </a:rPr>
              <a:t>כדי לפתור את הבעיה, בנינו מודל לינארי שמנסה למקם את כל השיעורים במסגרת האילוצים השונים. המודל משתמש במשתנים דינמיים כמו </a:t>
            </a:r>
            <a:r>
              <a:rPr lang="en-US" sz="1050" b="0" i="0" u="none" strike="noStrike" dirty="0">
                <a:effectLst/>
                <a:latin typeface="David" panose="020E0502060401010101" pitchFamily="34" charset="-79"/>
                <a:cs typeface="David" panose="020E0502060401010101" pitchFamily="34" charset="-79"/>
              </a:rPr>
              <a:t>x, y, g, </a:t>
            </a:r>
            <a:r>
              <a:rPr lang="he-IL" sz="1050" b="0" i="0" u="none" strike="noStrike" dirty="0">
                <a:effectLst/>
                <a:latin typeface="David" panose="020E0502060401010101" pitchFamily="34" charset="-79"/>
                <a:cs typeface="David" panose="020E0502060401010101" pitchFamily="34" charset="-79"/>
              </a:rPr>
              <a:t>ו-</a:t>
            </a:r>
            <a:r>
              <a:rPr lang="en-US" sz="1050" b="0" i="0" u="none" strike="noStrike" dirty="0">
                <a:effectLst/>
                <a:latin typeface="David" panose="020E0502060401010101" pitchFamily="34" charset="-79"/>
                <a:cs typeface="David" panose="020E0502060401010101" pitchFamily="34" charset="-79"/>
              </a:rPr>
              <a:t>z </a:t>
            </a:r>
            <a:r>
              <a:rPr lang="he-IL" sz="1050" b="0" i="0" u="none" strike="noStrike" dirty="0">
                <a:effectLst/>
                <a:latin typeface="David" panose="020E0502060401010101" pitchFamily="34" charset="-79"/>
                <a:cs typeface="David" panose="020E0502060401010101" pitchFamily="34" charset="-79"/>
              </a:rPr>
              <a:t>שמייצגים את ההקצאה של שיעורים, הקרבה של ימים ושעות במשך היום, והקשרים בין מורים, כיתות, חדרים ושיעורים.</a:t>
            </a:r>
          </a:p>
          <a:p>
            <a:pPr algn="r" rtl="1"/>
            <a:r>
              <a:rPr lang="he-IL" sz="1050" b="0" i="0" u="none" strike="noStrike" dirty="0">
                <a:effectLst/>
                <a:latin typeface="David" panose="020E0502060401010101" pitchFamily="34" charset="-79"/>
                <a:cs typeface="David" panose="020E0502060401010101" pitchFamily="34" charset="-79"/>
              </a:rPr>
              <a:t>המטרה של המודל הלינארי היא למקם את כל השיעורים באופן שימורים ותוך הקפת את כל האילוצים הנתונים, כך שניתן יהיה ליצור מערכת שעות אופטימלית לבית הספר.</a:t>
            </a:r>
          </a:p>
          <a:p>
            <a:pPr algn="r" rtl="1"/>
            <a:r>
              <a:rPr lang="he-IL" sz="1050" b="0" i="0" u="none" strike="noStrike" dirty="0">
                <a:effectLst/>
                <a:latin typeface="David" panose="020E0502060401010101" pitchFamily="34" charset="-79"/>
                <a:cs typeface="David" panose="020E0502060401010101" pitchFamily="34" charset="-79"/>
              </a:rPr>
              <a:t>אנו משתמשים בספריית </a:t>
            </a:r>
            <a:r>
              <a:rPr lang="en-US" sz="1050" b="0" i="0" u="none" strike="noStrike" dirty="0">
                <a:effectLst/>
                <a:latin typeface="David" panose="020E0502060401010101" pitchFamily="34" charset="-79"/>
                <a:cs typeface="David" panose="020E0502060401010101" pitchFamily="34" charset="-79"/>
              </a:rPr>
              <a:t>PuLP </a:t>
            </a:r>
            <a:r>
              <a:rPr lang="he-IL" sz="1050" b="0" i="0" u="none" strike="noStrike" dirty="0">
                <a:effectLst/>
                <a:latin typeface="David" panose="020E0502060401010101" pitchFamily="34" charset="-79"/>
                <a:cs typeface="David" panose="020E0502060401010101" pitchFamily="34" charset="-79"/>
              </a:rPr>
              <a:t>כדי לפתור את הבעיה הזו בצורה יעילה. לאחר פתרון הבעיה, אנו מציגים את הפלט הנמצא, שכולל את מערכת השעות הסופית עבור מורים, כיתות וחדרים. בכך אנו יוצרים מערכת שעות אופטימלית ומקיימים את כל האילוצים הנדרשים.</a:t>
            </a:r>
          </a:p>
          <a:p>
            <a:pPr algn="r" rtl="1"/>
            <a:r>
              <a:rPr lang="he-IL" sz="1050" b="0" i="0" u="none" strike="noStrike" dirty="0">
                <a:effectLst/>
                <a:latin typeface="David" panose="020E0502060401010101" pitchFamily="34" charset="-79"/>
                <a:cs typeface="David" panose="020E0502060401010101" pitchFamily="34" charset="-79"/>
              </a:rPr>
              <a:t>ניתן לראות בפלט את השיעורים השונים שהוקצו לכל מורה וכיתה, וכן את החדרים בהם יתקיימו השיעורים. בכך אנו מייצרים מערכת שעות אופטימלית ומתקיימים באופן מדויק את כל האילוצים שהוצבו לנו.</a:t>
            </a:r>
          </a:p>
          <a:p>
            <a:pPr marL="0" indent="0" algn="r" rtl="1">
              <a:buNone/>
            </a:pPr>
            <a:r>
              <a:rPr lang="he-IL" sz="1050" b="0" i="0" u="none" strike="noStrike" dirty="0">
                <a:effectLst/>
                <a:latin typeface="David" panose="020E0502060401010101" pitchFamily="34" charset="-79"/>
                <a:cs typeface="David" panose="020E0502060401010101" pitchFamily="34" charset="-79"/>
              </a:rPr>
              <a:t>שאלות, להביע דעות או לבקש הבהרות נוספות בנוגע לפרויקט ולשימוש בו.</a:t>
            </a:r>
          </a:p>
          <a:p>
            <a:pPr marL="0" indent="0" algn="r" rtl="1">
              <a:buNone/>
            </a:pPr>
            <a:r>
              <a:rPr lang="he-IL" sz="1050" dirty="0">
                <a:latin typeface="David" panose="020E0502060401010101" pitchFamily="34" charset="-79"/>
                <a:cs typeface="David" panose="020E0502060401010101" pitchFamily="34" charset="-79"/>
              </a:rPr>
              <a:t>עם הקוד הזה, תקבל גרף בו יוצג מספר השעות שנקבעו לכל מורה במערכת השעות.:</a:t>
            </a:r>
          </a:p>
          <a:p>
            <a:pPr marL="0" indent="0" algn="r" rtl="1">
              <a:buNone/>
            </a:pPr>
            <a:br>
              <a:rPr lang="he-IL" sz="1050" dirty="0">
                <a:latin typeface="David" panose="020E0502060401010101" pitchFamily="34" charset="-79"/>
                <a:cs typeface="David" panose="020E0502060401010101" pitchFamily="34" charset="-79"/>
              </a:rPr>
            </a:br>
            <a:br>
              <a:rPr lang="en-US" sz="1050" dirty="0">
                <a:latin typeface="David" panose="020E0502060401010101" pitchFamily="34" charset="-79"/>
                <a:cs typeface="David" panose="020E0502060401010101" pitchFamily="34" charset="-79"/>
              </a:rPr>
            </a:br>
            <a:r>
              <a:rPr lang="en-US" sz="1050" dirty="0">
                <a:latin typeface="David" panose="020E0502060401010101" pitchFamily="34" charset="-79"/>
                <a:cs typeface="David" panose="020E0502060401010101" pitchFamily="34" charset="-79"/>
              </a:rPr>
              <a:t>import </a:t>
            </a:r>
            <a:r>
              <a:rPr lang="en-US" sz="1050" dirty="0" err="1">
                <a:latin typeface="David" panose="020E0502060401010101" pitchFamily="34" charset="-79"/>
                <a:cs typeface="David" panose="020E0502060401010101" pitchFamily="34" charset="-79"/>
              </a:rPr>
              <a:t>matplotlib.pyplot</a:t>
            </a:r>
            <a:r>
              <a:rPr lang="en-US" sz="1050" dirty="0">
                <a:latin typeface="David" panose="020E0502060401010101" pitchFamily="34" charset="-79"/>
                <a:cs typeface="David" panose="020E0502060401010101" pitchFamily="34" charset="-79"/>
              </a:rPr>
              <a:t> as </a:t>
            </a:r>
            <a:r>
              <a:rPr lang="en-US" sz="1050" dirty="0" err="1">
                <a:latin typeface="David" panose="020E0502060401010101" pitchFamily="34" charset="-79"/>
                <a:cs typeface="David" panose="020E0502060401010101" pitchFamily="34" charset="-79"/>
              </a:rPr>
              <a:t>plt</a:t>
            </a:r>
            <a:endParaRPr lang="en-US" sz="1050" dirty="0">
              <a:latin typeface="David" panose="020E0502060401010101" pitchFamily="34" charset="-79"/>
              <a:cs typeface="David" panose="020E0502060401010101" pitchFamily="34" charset="-79"/>
            </a:endParaRPr>
          </a:p>
          <a:p>
            <a:pPr marL="0" indent="0" algn="r" rtl="1">
              <a:buNone/>
            </a:pPr>
            <a:endParaRPr lang="en-US" sz="1050" dirty="0">
              <a:latin typeface="David" panose="020E0502060401010101" pitchFamily="34" charset="-79"/>
              <a:cs typeface="David" panose="020E0502060401010101" pitchFamily="34" charset="-79"/>
            </a:endParaRPr>
          </a:p>
          <a:p>
            <a:pPr marL="0" indent="0" algn="r" rtl="1">
              <a:buNone/>
            </a:pPr>
            <a:r>
              <a:rPr lang="en-US" sz="1050" dirty="0">
                <a:latin typeface="David" panose="020E0502060401010101" pitchFamily="34" charset="-79"/>
                <a:cs typeface="David" panose="020E0502060401010101" pitchFamily="34" charset="-79"/>
              </a:rPr>
              <a:t># </a:t>
            </a:r>
            <a:r>
              <a:rPr lang="he-IL" sz="1050" dirty="0">
                <a:latin typeface="David" panose="020E0502060401010101" pitchFamily="34" charset="-79"/>
                <a:cs typeface="David" panose="020E0502060401010101" pitchFamily="34" charset="-79"/>
              </a:rPr>
              <a:t>דוגמאות לנתוני מערכת השעות - מספר השעות שנקבעו לכל מורה</a:t>
            </a:r>
          </a:p>
          <a:p>
            <a:pPr marL="0" indent="0" algn="r" rtl="1">
              <a:buNone/>
            </a:pPr>
            <a:r>
              <a:rPr lang="en-US" sz="1050" dirty="0" err="1">
                <a:latin typeface="David" panose="020E0502060401010101" pitchFamily="34" charset="-79"/>
                <a:cs typeface="David" panose="020E0502060401010101" pitchFamily="34" charset="-79"/>
              </a:rPr>
              <a:t>teacher_hours</a:t>
            </a:r>
            <a:r>
              <a:rPr lang="en-US" sz="1050" dirty="0">
                <a:latin typeface="David" panose="020E0502060401010101" pitchFamily="34" charset="-79"/>
                <a:cs typeface="David" panose="020E0502060401010101" pitchFamily="34" charset="-79"/>
              </a:rPr>
              <a:t> = {</a:t>
            </a:r>
          </a:p>
          <a:p>
            <a:pPr marL="0" indent="0" algn="r" rtl="1">
              <a:buNone/>
            </a:pPr>
            <a:r>
              <a:rPr lang="en-US" sz="1050" dirty="0">
                <a:latin typeface="David" panose="020E0502060401010101" pitchFamily="34" charset="-79"/>
                <a:cs typeface="David" panose="020E0502060401010101" pitchFamily="34" charset="-79"/>
              </a:rPr>
              <a:t>    '</a:t>
            </a:r>
            <a:r>
              <a:rPr lang="he-IL" sz="1050" dirty="0">
                <a:latin typeface="David" panose="020E0502060401010101" pitchFamily="34" charset="-79"/>
                <a:cs typeface="David" panose="020E0502060401010101" pitchFamily="34" charset="-79"/>
              </a:rPr>
              <a:t>מורה 1': 25,</a:t>
            </a:r>
          </a:p>
          <a:p>
            <a:pPr marL="0" indent="0" algn="r" rtl="1">
              <a:buNone/>
            </a:pPr>
            <a:r>
              <a:rPr lang="he-IL" sz="1050" dirty="0">
                <a:latin typeface="David" panose="020E0502060401010101" pitchFamily="34" charset="-79"/>
                <a:cs typeface="David" panose="020E0502060401010101" pitchFamily="34" charset="-79"/>
              </a:rPr>
              <a:t>    'מורה 2': 30,</a:t>
            </a:r>
          </a:p>
          <a:p>
            <a:pPr marL="0" indent="0" algn="r" rtl="1">
              <a:buNone/>
            </a:pPr>
            <a:r>
              <a:rPr lang="he-IL" sz="1050" dirty="0">
                <a:latin typeface="David" panose="020E0502060401010101" pitchFamily="34" charset="-79"/>
                <a:cs typeface="David" panose="020E0502060401010101" pitchFamily="34" charset="-79"/>
              </a:rPr>
              <a:t>    'מורה 3': 28,</a:t>
            </a:r>
          </a:p>
          <a:p>
            <a:pPr marL="0" indent="0" algn="r" rtl="1">
              <a:buNone/>
            </a:pPr>
            <a:r>
              <a:rPr lang="he-IL" sz="1050" dirty="0">
                <a:latin typeface="David" panose="020E0502060401010101" pitchFamily="34" charset="-79"/>
                <a:cs typeface="David" panose="020E0502060401010101" pitchFamily="34" charset="-79"/>
              </a:rPr>
              <a:t>    'מורה 4': 32,</a:t>
            </a:r>
          </a:p>
          <a:p>
            <a:pPr marL="0" indent="0" algn="r" rtl="1">
              <a:buNone/>
            </a:pPr>
            <a:r>
              <a:rPr lang="he-IL" sz="1050" dirty="0">
                <a:latin typeface="David" panose="020E0502060401010101" pitchFamily="34" charset="-79"/>
                <a:cs typeface="David" panose="020E0502060401010101" pitchFamily="34" charset="-79"/>
              </a:rPr>
              <a:t>    # המשך לרשום את כל המורים ומספר השעות שלהם</a:t>
            </a:r>
          </a:p>
          <a:p>
            <a:pPr marL="0" indent="0" algn="r" rtl="1">
              <a:buNone/>
            </a:pPr>
            <a:r>
              <a:rPr lang="he-IL" sz="1050" dirty="0">
                <a:latin typeface="David" panose="020E0502060401010101" pitchFamily="34" charset="-79"/>
                <a:cs typeface="David" panose="020E0502060401010101" pitchFamily="34" charset="-79"/>
              </a:rPr>
              <a:t>}</a:t>
            </a:r>
          </a:p>
          <a:p>
            <a:pPr marL="0" indent="0" algn="r" rtl="1">
              <a:buNone/>
            </a:pPr>
            <a:endParaRPr lang="he-IL" sz="1050" dirty="0">
              <a:latin typeface="David" panose="020E0502060401010101" pitchFamily="34" charset="-79"/>
              <a:cs typeface="David" panose="020E0502060401010101" pitchFamily="34" charset="-79"/>
            </a:endParaRPr>
          </a:p>
          <a:p>
            <a:pPr marL="0" indent="0" algn="r" rtl="1">
              <a:buNone/>
            </a:pPr>
            <a:r>
              <a:rPr lang="he-IL" sz="1050" dirty="0">
                <a:latin typeface="David" panose="020E0502060401010101" pitchFamily="34" charset="-79"/>
                <a:cs typeface="David" panose="020E0502060401010101" pitchFamily="34" charset="-79"/>
              </a:rPr>
              <a:t># יצירת רשימות למשתני הגרף</a:t>
            </a:r>
          </a:p>
          <a:p>
            <a:pPr marL="0" indent="0" algn="r" rtl="1">
              <a:buNone/>
            </a:pPr>
            <a:r>
              <a:rPr lang="en-US" sz="1050" dirty="0">
                <a:latin typeface="David" panose="020E0502060401010101" pitchFamily="34" charset="-79"/>
                <a:cs typeface="David" panose="020E0502060401010101" pitchFamily="34" charset="-79"/>
              </a:rPr>
              <a:t>teachers = list(</a:t>
            </a:r>
            <a:r>
              <a:rPr lang="en-US" sz="1050" dirty="0" err="1">
                <a:latin typeface="David" panose="020E0502060401010101" pitchFamily="34" charset="-79"/>
                <a:cs typeface="David" panose="020E0502060401010101" pitchFamily="34" charset="-79"/>
              </a:rPr>
              <a:t>teacher_hours.keys</a:t>
            </a:r>
            <a:r>
              <a:rPr lang="en-US" sz="1050" dirty="0">
                <a:latin typeface="David" panose="020E0502060401010101" pitchFamily="34" charset="-79"/>
                <a:cs typeface="David" panose="020E0502060401010101" pitchFamily="34" charset="-79"/>
              </a:rPr>
              <a:t>())</a:t>
            </a:r>
          </a:p>
          <a:p>
            <a:pPr marL="0" indent="0" algn="r" rtl="1">
              <a:buNone/>
            </a:pPr>
            <a:r>
              <a:rPr lang="en-US" sz="1050" dirty="0">
                <a:latin typeface="David" panose="020E0502060401010101" pitchFamily="34" charset="-79"/>
                <a:cs typeface="David" panose="020E0502060401010101" pitchFamily="34" charset="-79"/>
              </a:rPr>
              <a:t>hours = list(</a:t>
            </a:r>
            <a:r>
              <a:rPr lang="en-US" sz="1050" dirty="0" err="1">
                <a:latin typeface="David" panose="020E0502060401010101" pitchFamily="34" charset="-79"/>
                <a:cs typeface="David" panose="020E0502060401010101" pitchFamily="34" charset="-79"/>
              </a:rPr>
              <a:t>teacher_hours.values</a:t>
            </a:r>
            <a:r>
              <a:rPr lang="en-US" sz="1050" dirty="0">
                <a:latin typeface="David" panose="020E0502060401010101" pitchFamily="34" charset="-79"/>
                <a:cs typeface="David" panose="020E0502060401010101" pitchFamily="34" charset="-79"/>
              </a:rPr>
              <a:t>())</a:t>
            </a:r>
          </a:p>
          <a:p>
            <a:pPr marL="0" indent="0" algn="r" rtl="1">
              <a:buNone/>
            </a:pPr>
            <a:endParaRPr lang="en-US" sz="1050" dirty="0">
              <a:latin typeface="David" panose="020E0502060401010101" pitchFamily="34" charset="-79"/>
              <a:cs typeface="David" panose="020E0502060401010101" pitchFamily="34" charset="-79"/>
            </a:endParaRPr>
          </a:p>
          <a:p>
            <a:pPr marL="0" indent="0" algn="r" rtl="1">
              <a:buNone/>
            </a:pPr>
            <a:r>
              <a:rPr lang="en-US" sz="1050" dirty="0">
                <a:latin typeface="David" panose="020E0502060401010101" pitchFamily="34" charset="-79"/>
                <a:cs typeface="David" panose="020E0502060401010101" pitchFamily="34" charset="-79"/>
              </a:rPr>
              <a:t># </a:t>
            </a:r>
            <a:r>
              <a:rPr lang="he-IL" sz="1050" dirty="0">
                <a:latin typeface="David" panose="020E0502060401010101" pitchFamily="34" charset="-79"/>
                <a:cs typeface="David" panose="020E0502060401010101" pitchFamily="34" charset="-79"/>
              </a:rPr>
              <a:t>יצירת הגרף</a:t>
            </a:r>
          </a:p>
          <a:p>
            <a:pPr marL="0" indent="0" algn="r" rtl="1">
              <a:buNone/>
            </a:pPr>
            <a:r>
              <a:rPr lang="en-US" sz="1050" dirty="0" err="1">
                <a:latin typeface="David" panose="020E0502060401010101" pitchFamily="34" charset="-79"/>
                <a:cs typeface="David" panose="020E0502060401010101" pitchFamily="34" charset="-79"/>
              </a:rPr>
              <a:t>plt.figure</a:t>
            </a:r>
            <a:r>
              <a:rPr lang="en-US" sz="1050" dirty="0">
                <a:latin typeface="David" panose="020E0502060401010101" pitchFamily="34" charset="-79"/>
                <a:cs typeface="David" panose="020E0502060401010101" pitchFamily="34" charset="-79"/>
              </a:rPr>
              <a:t>(</a:t>
            </a:r>
            <a:r>
              <a:rPr lang="en-US" sz="1050" dirty="0" err="1">
                <a:latin typeface="David" panose="020E0502060401010101" pitchFamily="34" charset="-79"/>
                <a:cs typeface="David" panose="020E0502060401010101" pitchFamily="34" charset="-79"/>
              </a:rPr>
              <a:t>figsize</a:t>
            </a:r>
            <a:r>
              <a:rPr lang="en-US" sz="1050" dirty="0">
                <a:latin typeface="David" panose="020E0502060401010101" pitchFamily="34" charset="-79"/>
                <a:cs typeface="David" panose="020E0502060401010101" pitchFamily="34" charset="-79"/>
              </a:rPr>
              <a:t>=(10, 6))</a:t>
            </a:r>
          </a:p>
          <a:p>
            <a:pPr marL="0" indent="0" algn="r" rtl="1">
              <a:buNone/>
            </a:pPr>
            <a:r>
              <a:rPr lang="en-US" sz="1050" dirty="0" err="1">
                <a:latin typeface="David" panose="020E0502060401010101" pitchFamily="34" charset="-79"/>
                <a:cs typeface="David" panose="020E0502060401010101" pitchFamily="34" charset="-79"/>
              </a:rPr>
              <a:t>plt.bar</a:t>
            </a:r>
            <a:r>
              <a:rPr lang="en-US" sz="1050" dirty="0">
                <a:latin typeface="David" panose="020E0502060401010101" pitchFamily="34" charset="-79"/>
                <a:cs typeface="David" panose="020E0502060401010101" pitchFamily="34" charset="-79"/>
              </a:rPr>
              <a:t>(teachers, hours, color='</a:t>
            </a:r>
            <a:r>
              <a:rPr lang="en-US" sz="1050" dirty="0" err="1">
                <a:latin typeface="David" panose="020E0502060401010101" pitchFamily="34" charset="-79"/>
                <a:cs typeface="David" panose="020E0502060401010101" pitchFamily="34" charset="-79"/>
              </a:rPr>
              <a:t>skyblue</a:t>
            </a:r>
            <a:r>
              <a:rPr lang="en-US" sz="1050" dirty="0">
                <a:latin typeface="David" panose="020E0502060401010101" pitchFamily="34" charset="-79"/>
                <a:cs typeface="David" panose="020E0502060401010101" pitchFamily="34" charset="-79"/>
              </a:rPr>
              <a:t>')</a:t>
            </a:r>
          </a:p>
          <a:p>
            <a:pPr marL="0" indent="0" algn="r" rtl="1">
              <a:buNone/>
            </a:pPr>
            <a:r>
              <a:rPr lang="en-US" sz="1050" dirty="0" err="1">
                <a:latin typeface="David" panose="020E0502060401010101" pitchFamily="34" charset="-79"/>
                <a:cs typeface="David" panose="020E0502060401010101" pitchFamily="34" charset="-79"/>
              </a:rPr>
              <a:t>plt.xlabel</a:t>
            </a:r>
            <a:r>
              <a:rPr lang="en-US" sz="1050" dirty="0">
                <a:latin typeface="David" panose="020E0502060401010101" pitchFamily="34" charset="-79"/>
                <a:cs typeface="David" panose="020E0502060401010101" pitchFamily="34" charset="-79"/>
              </a:rPr>
              <a:t>('</a:t>
            </a:r>
            <a:r>
              <a:rPr lang="he-IL" sz="1050" dirty="0">
                <a:latin typeface="David" panose="020E0502060401010101" pitchFamily="34" charset="-79"/>
                <a:cs typeface="David" panose="020E0502060401010101" pitchFamily="34" charset="-79"/>
              </a:rPr>
              <a:t>מורים')</a:t>
            </a:r>
          </a:p>
          <a:p>
            <a:pPr marL="0" indent="0" algn="r" rtl="1">
              <a:buNone/>
            </a:pPr>
            <a:r>
              <a:rPr lang="en-US" sz="1050" dirty="0" err="1">
                <a:latin typeface="David" panose="020E0502060401010101" pitchFamily="34" charset="-79"/>
                <a:cs typeface="David" panose="020E0502060401010101" pitchFamily="34" charset="-79"/>
              </a:rPr>
              <a:t>plt.ylabel</a:t>
            </a:r>
            <a:r>
              <a:rPr lang="en-US" sz="1050" dirty="0">
                <a:latin typeface="David" panose="020E0502060401010101" pitchFamily="34" charset="-79"/>
                <a:cs typeface="David" panose="020E0502060401010101" pitchFamily="34" charset="-79"/>
              </a:rPr>
              <a:t>('</a:t>
            </a:r>
            <a:r>
              <a:rPr lang="he-IL" sz="1050" dirty="0">
                <a:latin typeface="David" panose="020E0502060401010101" pitchFamily="34" charset="-79"/>
                <a:cs typeface="David" panose="020E0502060401010101" pitchFamily="34" charset="-79"/>
              </a:rPr>
              <a:t>מספר השעות')</a:t>
            </a:r>
          </a:p>
          <a:p>
            <a:pPr marL="0" indent="0" algn="r" rtl="1">
              <a:buNone/>
            </a:pPr>
            <a:r>
              <a:rPr lang="en-US" sz="1050" dirty="0" err="1">
                <a:latin typeface="David" panose="020E0502060401010101" pitchFamily="34" charset="-79"/>
                <a:cs typeface="David" panose="020E0502060401010101" pitchFamily="34" charset="-79"/>
              </a:rPr>
              <a:t>plt.title</a:t>
            </a:r>
            <a:r>
              <a:rPr lang="en-US" sz="1050" dirty="0">
                <a:latin typeface="David" panose="020E0502060401010101" pitchFamily="34" charset="-79"/>
                <a:cs typeface="David" panose="020E0502060401010101" pitchFamily="34" charset="-79"/>
              </a:rPr>
              <a:t>('</a:t>
            </a:r>
            <a:r>
              <a:rPr lang="he-IL" sz="1050" dirty="0">
                <a:latin typeface="David" panose="020E0502060401010101" pitchFamily="34" charset="-79"/>
                <a:cs typeface="David" panose="020E0502060401010101" pitchFamily="34" charset="-79"/>
              </a:rPr>
              <a:t>מספר השעות שנקבעו לכל מורה')</a:t>
            </a:r>
          </a:p>
          <a:p>
            <a:pPr marL="0" indent="0" algn="r" rtl="1">
              <a:buNone/>
            </a:pPr>
            <a:endParaRPr lang="he-IL" sz="1050" dirty="0">
              <a:latin typeface="David" panose="020E0502060401010101" pitchFamily="34" charset="-79"/>
              <a:cs typeface="David" panose="020E0502060401010101" pitchFamily="34" charset="-79"/>
            </a:endParaRPr>
          </a:p>
          <a:p>
            <a:pPr marL="0" indent="0" algn="r" rtl="1">
              <a:buNone/>
            </a:pPr>
            <a:r>
              <a:rPr lang="he-IL" sz="1050" dirty="0">
                <a:latin typeface="David" panose="020E0502060401010101" pitchFamily="34" charset="-79"/>
                <a:cs typeface="David" panose="020E0502060401010101" pitchFamily="34" charset="-79"/>
              </a:rPr>
              <a:t># הצגת הגרף</a:t>
            </a:r>
          </a:p>
          <a:p>
            <a:pPr marL="0" indent="0" algn="r" rtl="1">
              <a:buNone/>
            </a:pPr>
            <a:r>
              <a:rPr lang="en-US" sz="1050" dirty="0" err="1">
                <a:latin typeface="David" panose="020E0502060401010101" pitchFamily="34" charset="-79"/>
                <a:cs typeface="David" panose="020E0502060401010101" pitchFamily="34" charset="-79"/>
              </a:rPr>
              <a:t>plt.show</a:t>
            </a:r>
            <a:r>
              <a:rPr lang="en-US" sz="1050" dirty="0">
                <a:latin typeface="David" panose="020E0502060401010101" pitchFamily="34" charset="-79"/>
                <a:cs typeface="David" panose="020E0502060401010101" pitchFamily="34" charset="-79"/>
              </a:rPr>
              <a:t>()</a:t>
            </a:r>
          </a:p>
          <a:p>
            <a:pPr algn="r" rtl="1"/>
            <a:endParaRPr lang="en-IL" sz="105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06310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AE3C-104F-B64B-A028-4D2632D7B0D8}"/>
              </a:ext>
            </a:extLst>
          </p:cNvPr>
          <p:cNvSpPr>
            <a:spLocks noGrp="1"/>
          </p:cNvSpPr>
          <p:nvPr>
            <p:ph type="title"/>
          </p:nvPr>
        </p:nvSpPr>
        <p:spPr/>
        <p:txBody>
          <a:bodyPr/>
          <a:lstStyle/>
          <a:p>
            <a:pPr algn="r"/>
            <a:r>
              <a:rPr lang="he-IL" dirty="0"/>
              <a:t>תוצאות </a:t>
            </a:r>
            <a:endParaRPr lang="en-IL" dirty="0"/>
          </a:p>
        </p:txBody>
      </p:sp>
      <p:sp>
        <p:nvSpPr>
          <p:cNvPr id="3" name="Content Placeholder 2">
            <a:extLst>
              <a:ext uri="{FF2B5EF4-FFF2-40B4-BE49-F238E27FC236}">
                <a16:creationId xmlns:a16="http://schemas.microsoft.com/office/drawing/2014/main" id="{71B6B698-7640-65FB-BCFE-CE50C8757EBA}"/>
              </a:ext>
            </a:extLst>
          </p:cNvPr>
          <p:cNvSpPr>
            <a:spLocks noGrp="1"/>
          </p:cNvSpPr>
          <p:nvPr>
            <p:ph idx="1"/>
          </p:nvPr>
        </p:nvSpPr>
        <p:spPr/>
        <p:txBody>
          <a:bodyPr>
            <a:normAutofit fontScale="47500" lnSpcReduction="20000"/>
          </a:bodyPr>
          <a:lstStyle/>
          <a:p>
            <a:pPr marL="0" indent="0" algn="r" defTabSz="914400" rtl="1" eaLnBrk="1" latinLnBrk="0" hangingPunct="1">
              <a:lnSpc>
                <a:spcPct val="90000"/>
              </a:lnSpc>
              <a:spcBef>
                <a:spcPts val="1000"/>
              </a:spcBef>
              <a:buNone/>
            </a:pPr>
            <a:br>
              <a:rPr lang="he-IL" dirty="0"/>
            </a:br>
            <a:r>
              <a:rPr lang="he-IL" dirty="0"/>
              <a:t>המערכת שפיתחת נוצרה עבור תכנון שעות בבתי ספר. היא מתחשבת באילוצים ומטרות שונות על מנת ליצור לוח זמנים מתוחם עבור מורים, כיתות, כיתות לימוד, שיעורים, ומרכזי זמן. לאחר פתרון בעיה זו, תוכל לקבל את התוצאות הבאות:</a:t>
            </a:r>
          </a:p>
          <a:p>
            <a:pPr marL="0" indent="0" algn="r" defTabSz="914400" rtl="1" eaLnBrk="1" latinLnBrk="0" hangingPunct="1">
              <a:lnSpc>
                <a:spcPct val="90000"/>
              </a:lnSpc>
              <a:spcBef>
                <a:spcPts val="1000"/>
              </a:spcBef>
              <a:buNone/>
            </a:pPr>
            <a:r>
              <a:rPr lang="he-IL" dirty="0"/>
              <a:t>לוח זמנים לכל כיתה וכיתת לימוד:</a:t>
            </a:r>
          </a:p>
          <a:p>
            <a:pPr marL="0" indent="0" algn="r" defTabSz="914400" rtl="1" eaLnBrk="1" latinLnBrk="0" hangingPunct="1">
              <a:lnSpc>
                <a:spcPct val="90000"/>
              </a:lnSpc>
              <a:spcBef>
                <a:spcPts val="1000"/>
              </a:spcBef>
              <a:buNone/>
            </a:pPr>
            <a:r>
              <a:rPr lang="he-IL" dirty="0"/>
              <a:t>לכל קבוצת כיתה וכיתת לימוד, תקבל לוח זמנים המייחס מורים ושיעורים </a:t>
            </a:r>
            <a:r>
              <a:rPr lang="he-IL" dirty="0" err="1"/>
              <a:t>לסלוטים</a:t>
            </a:r>
            <a:r>
              <a:rPr lang="he-IL" dirty="0"/>
              <a:t> זמניים ספציפיים ולימי השבוע. הלוח מאורגן לפי ימים, </a:t>
            </a:r>
            <a:r>
              <a:rPr lang="he-IL" dirty="0" err="1"/>
              <a:t>סלוטים</a:t>
            </a:r>
            <a:r>
              <a:rPr lang="he-IL" dirty="0"/>
              <a:t> זמניים, וההקצאות הרצויות של מורים ושיעורים.</a:t>
            </a:r>
          </a:p>
          <a:p>
            <a:pPr marL="0" indent="0" algn="r" defTabSz="914400" rtl="1" eaLnBrk="1" latinLnBrk="0" hangingPunct="1">
              <a:lnSpc>
                <a:spcPct val="90000"/>
              </a:lnSpc>
              <a:spcBef>
                <a:spcPts val="1000"/>
              </a:spcBef>
              <a:buNone/>
            </a:pPr>
            <a:r>
              <a:rPr lang="he-IL" dirty="0"/>
              <a:t>לוחות זמנים אישיים למורים:</a:t>
            </a:r>
          </a:p>
          <a:p>
            <a:pPr marL="0" indent="0" algn="r" defTabSz="914400" rtl="1" eaLnBrk="1" latinLnBrk="0" hangingPunct="1">
              <a:lnSpc>
                <a:spcPct val="90000"/>
              </a:lnSpc>
              <a:spcBef>
                <a:spcPts val="1000"/>
              </a:spcBef>
              <a:buNone/>
            </a:pPr>
            <a:r>
              <a:rPr lang="he-IL" dirty="0"/>
              <a:t>המערכת יוצרת לוחות זמנים אישיים לכל מורה, המציינים אילו שיעורים הם אחראים עליהם, כולל מספרי חדרי הלימוד, הכיתה, הכיתה לימוד והשעות בהן השיעורים מתרחשים.</a:t>
            </a:r>
          </a:p>
          <a:p>
            <a:pPr marL="0" indent="0" algn="r" defTabSz="914400" rtl="1" eaLnBrk="1" latinLnBrk="0" hangingPunct="1">
              <a:lnSpc>
                <a:spcPct val="90000"/>
              </a:lnSpc>
              <a:spcBef>
                <a:spcPts val="1000"/>
              </a:spcBef>
              <a:buNone/>
            </a:pPr>
            <a:r>
              <a:rPr lang="he-IL" dirty="0"/>
              <a:t>לוח זמנים לפי יום:</a:t>
            </a:r>
          </a:p>
          <a:p>
            <a:pPr marL="0" indent="0" algn="r" defTabSz="914400" rtl="1" eaLnBrk="1" latinLnBrk="0" hangingPunct="1">
              <a:lnSpc>
                <a:spcPct val="90000"/>
              </a:lnSpc>
              <a:spcBef>
                <a:spcPts val="1000"/>
              </a:spcBef>
              <a:buNone/>
            </a:pPr>
            <a:r>
              <a:rPr lang="he-IL" dirty="0"/>
              <a:t>הלוחות מאורגנים גם לפי ימים, מציינים את כל ההקצאות למורים ושיעורים עבור כל </a:t>
            </a:r>
            <a:r>
              <a:rPr lang="he-IL" dirty="0" err="1"/>
              <a:t>סלוט</a:t>
            </a:r>
            <a:r>
              <a:rPr lang="he-IL" dirty="0"/>
              <a:t> זמן ביום. המבנה הזה מאפשר לך לראות את הלוח באופן עקרוני לאורך ימי השבוע.</a:t>
            </a:r>
          </a:p>
          <a:p>
            <a:pPr marL="0" indent="0" algn="r" defTabSz="914400" rtl="1" eaLnBrk="1" latinLnBrk="0" hangingPunct="1">
              <a:lnSpc>
                <a:spcPct val="90000"/>
              </a:lnSpc>
              <a:spcBef>
                <a:spcPts val="1000"/>
              </a:spcBef>
              <a:buNone/>
            </a:pPr>
            <a:r>
              <a:rPr lang="he-IL" dirty="0" err="1"/>
              <a:t>התנגשויותי</a:t>
            </a:r>
            <a:r>
              <a:rPr lang="he-IL" dirty="0"/>
              <a:t> מורים:</a:t>
            </a:r>
          </a:p>
          <a:p>
            <a:pPr marL="0" indent="0" algn="r" defTabSz="914400" rtl="1" eaLnBrk="1" latinLnBrk="0" hangingPunct="1">
              <a:lnSpc>
                <a:spcPct val="90000"/>
              </a:lnSpc>
              <a:spcBef>
                <a:spcPts val="1000"/>
              </a:spcBef>
              <a:buNone/>
            </a:pPr>
            <a:r>
              <a:rPr lang="he-IL" dirty="0"/>
              <a:t>המערכת יכולה לזהות ולדווח על התנגשויות בין מורים, שכאשר מורה מוקצה ליותר משיעור אחד באותו </a:t>
            </a:r>
            <a:r>
              <a:rPr lang="he-IL" dirty="0" err="1"/>
              <a:t>סלוט</a:t>
            </a:r>
            <a:r>
              <a:rPr lang="he-IL" dirty="0"/>
              <a:t> זמן או באותו יום. התנגשויות כאלו יכולות לסייע לך לוודא שלוחות הזמן של המורים הן יעילות ואינן מטרידות אותם.</a:t>
            </a:r>
          </a:p>
          <a:p>
            <a:pPr marL="0" indent="0" algn="r" defTabSz="914400" rtl="1" eaLnBrk="1" latinLnBrk="0" hangingPunct="1">
              <a:lnSpc>
                <a:spcPct val="90000"/>
              </a:lnSpc>
              <a:spcBef>
                <a:spcPts val="1000"/>
              </a:spcBef>
              <a:buNone/>
            </a:pPr>
            <a:r>
              <a:rPr lang="he-IL" dirty="0"/>
              <a:t>מטרת אופטימיזציה:</a:t>
            </a:r>
          </a:p>
          <a:p>
            <a:pPr marL="0" indent="0" algn="r" defTabSz="914400" rtl="1" eaLnBrk="1" latinLnBrk="0" hangingPunct="1">
              <a:lnSpc>
                <a:spcPct val="90000"/>
              </a:lnSpc>
              <a:spcBef>
                <a:spcPts val="1000"/>
              </a:spcBef>
              <a:buNone/>
            </a:pPr>
            <a:r>
              <a:rPr lang="he-IL" dirty="0"/>
              <a:t>המערכת מנסה לייעוץ פועל לפי </a:t>
            </a:r>
            <a:r>
              <a:rPr lang="he-IL" dirty="0" err="1"/>
              <a:t>פונקצית</a:t>
            </a:r>
            <a:r>
              <a:rPr lang="he-IL" dirty="0"/>
              <a:t> מטרה מסוימת. בקוד שלך, המטרה היא למקסם את סכום המשתנים המקבים '</a:t>
            </a:r>
            <a:r>
              <a:rPr lang="en-US" dirty="0"/>
              <a:t>x' </a:t>
            </a:r>
            <a:r>
              <a:rPr lang="he-IL" dirty="0"/>
              <a:t>ו-'</a:t>
            </a:r>
            <a:r>
              <a:rPr lang="en-US" dirty="0"/>
              <a:t>g'. </a:t>
            </a:r>
            <a:r>
              <a:rPr lang="he-IL" dirty="0"/>
              <a:t>באפשרותך לראות את המטרה הזו כייעוץ לייעוץ כלשהו בתהליך התכנון, כגון הפחתת </a:t>
            </a:r>
            <a:r>
              <a:rPr lang="he-IL" dirty="0" err="1"/>
              <a:t>סלוטים</a:t>
            </a:r>
            <a:r>
              <a:rPr lang="he-IL" dirty="0"/>
              <a:t> ריקים בין השיעורים או הגברת השימוש במשאבים.</a:t>
            </a:r>
          </a:p>
          <a:p>
            <a:pPr marL="0" indent="0" algn="r" defTabSz="914400" rtl="1" eaLnBrk="1" latinLnBrk="0" hangingPunct="1">
              <a:lnSpc>
                <a:spcPct val="90000"/>
              </a:lnSpc>
              <a:spcBef>
                <a:spcPts val="1000"/>
              </a:spcBef>
              <a:buNone/>
            </a:pPr>
            <a:r>
              <a:rPr lang="he-IL" dirty="0"/>
              <a:t>באמצעות בדיקת התוצאות הללו, תוכל להעריך את איכות והיכולת להגשמה של הלוחות הזמנים שנוצרו. הלוחות </a:t>
            </a:r>
            <a:r>
              <a:rPr lang="he-IL" dirty="0" err="1"/>
              <a:t>ניתפקו</a:t>
            </a:r>
            <a:r>
              <a:rPr lang="he-IL" dirty="0"/>
              <a:t> לצורכי תכנון וניהול בתי הספר, כך ששעות השיעורים מתוכנתות ביעילות, מתוך התחשבות באילוצים ודרישות שונות.</a:t>
            </a:r>
          </a:p>
          <a:p>
            <a:pPr marL="0" indent="0" algn="r" defTabSz="914400" rtl="1" eaLnBrk="1" latinLnBrk="0" hangingPunct="1">
              <a:lnSpc>
                <a:spcPct val="90000"/>
              </a:lnSpc>
              <a:spcBef>
                <a:spcPts val="1000"/>
              </a:spcBef>
              <a:buNone/>
            </a:pPr>
            <a:endParaRPr lang="en-IL" dirty="0"/>
          </a:p>
        </p:txBody>
      </p:sp>
    </p:spTree>
    <p:extLst>
      <p:ext uri="{BB962C8B-B14F-4D97-AF65-F5344CB8AC3E}">
        <p14:creationId xmlns:p14="http://schemas.microsoft.com/office/powerpoint/2010/main" val="42451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175D-2ACD-E0B8-971D-E762D5BC14B2}"/>
              </a:ext>
            </a:extLst>
          </p:cNvPr>
          <p:cNvSpPr>
            <a:spLocks noGrp="1"/>
          </p:cNvSpPr>
          <p:nvPr>
            <p:ph type="title"/>
          </p:nvPr>
        </p:nvSpPr>
        <p:spPr/>
        <p:txBody>
          <a:bodyPr/>
          <a:lstStyle/>
          <a:p>
            <a:pPr algn="r" defTabSz="914400" rtl="1" eaLnBrk="1" latinLnBrk="0" hangingPunct="1">
              <a:lnSpc>
                <a:spcPct val="90000"/>
              </a:lnSpc>
              <a:spcBef>
                <a:spcPct val="0"/>
              </a:spcBef>
              <a:buNone/>
            </a:pPr>
            <a:r>
              <a:rPr lang="he-IL" dirty="0">
                <a:latin typeface="Arial Hebrew" pitchFamily="2" charset="-79"/>
                <a:cs typeface="Arial Hebrew" pitchFamily="2" charset="-79"/>
              </a:rPr>
              <a:t>התנגדויות ותיקונים</a:t>
            </a:r>
            <a:endParaRPr lang="en-IL" dirty="0">
              <a:latin typeface="Arial Hebrew" pitchFamily="2" charset="-79"/>
              <a:cs typeface="Arial Hebrew" pitchFamily="2" charset="-79"/>
            </a:endParaRPr>
          </a:p>
        </p:txBody>
      </p:sp>
      <p:sp>
        <p:nvSpPr>
          <p:cNvPr id="3" name="Content Placeholder 2">
            <a:extLst>
              <a:ext uri="{FF2B5EF4-FFF2-40B4-BE49-F238E27FC236}">
                <a16:creationId xmlns:a16="http://schemas.microsoft.com/office/drawing/2014/main" id="{F6098756-70DD-CB84-0438-7A623BB345EA}"/>
              </a:ext>
            </a:extLst>
          </p:cNvPr>
          <p:cNvSpPr>
            <a:spLocks noGrp="1"/>
          </p:cNvSpPr>
          <p:nvPr>
            <p:ph idx="1"/>
          </p:nvPr>
        </p:nvSpPr>
        <p:spPr/>
        <p:txBody>
          <a:bodyPr/>
          <a:lstStyle/>
          <a:p>
            <a:pPr marL="0" indent="0" algn="r" defTabSz="914400" rtl="1" eaLnBrk="1" latinLnBrk="0" hangingPunct="1">
              <a:lnSpc>
                <a:spcPct val="90000"/>
              </a:lnSpc>
              <a:spcBef>
                <a:spcPts val="1000"/>
              </a:spcBef>
              <a:buNone/>
            </a:pPr>
            <a:endParaRPr lang="en-IL" dirty="0"/>
          </a:p>
        </p:txBody>
      </p:sp>
    </p:spTree>
    <p:extLst>
      <p:ext uri="{BB962C8B-B14F-4D97-AF65-F5344CB8AC3E}">
        <p14:creationId xmlns:p14="http://schemas.microsoft.com/office/powerpoint/2010/main" val="2502492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11349</TotalTime>
  <Words>1779</Words>
  <Application>Microsoft Macintosh PowerPoint</Application>
  <PresentationFormat>Widescreen</PresentationFormat>
  <Paragraphs>96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Hebrew</vt:lpstr>
      <vt:lpstr>Calibri</vt:lpstr>
      <vt:lpstr>Calibri Light</vt:lpstr>
      <vt:lpstr>Cambria Math</vt:lpstr>
      <vt:lpstr>David</vt:lpstr>
      <vt:lpstr>Office Theme</vt:lpstr>
      <vt:lpstr>מודל ליצירת מערכת שעות אופטימלית באמצעות תכנון לינארי בשלמים ILP-</vt:lpstr>
      <vt:lpstr>הקדמה</vt:lpstr>
      <vt:lpstr>תכנון לינארי</vt:lpstr>
      <vt:lpstr>תכנון לינארי</vt:lpstr>
      <vt:lpstr>דרישות המערכת בקוד</vt:lpstr>
      <vt:lpstr>פתרונות  </vt:lpstr>
      <vt:lpstr>Slide 6: הצגת הפתרון </vt:lpstr>
      <vt:lpstr>תוצאות </vt:lpstr>
      <vt:lpstr>התנגדויות ותיקונים</vt:lpstr>
      <vt:lpstr>המשך פיתוח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ליצירת מערכת שעות אופטימלית באמצעות תכנון לינארי בשלמים ILP-</dc:title>
  <dc:creator>דניאל סלמה</dc:creator>
  <cp:lastModifiedBy>דניאל סלמה</cp:lastModifiedBy>
  <cp:revision>1</cp:revision>
  <dcterms:created xsi:type="dcterms:W3CDTF">2024-01-13T02:59:14Z</dcterms:created>
  <dcterms:modified xsi:type="dcterms:W3CDTF">2024-01-21T00:09:08Z</dcterms:modified>
</cp:coreProperties>
</file>