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9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755F04BB-80DB-4AD1-B261-E71FA24AEEEC}">
  <a:tblStyle styleId="{755F04BB-80DB-4AD1-B261-E71FA24AEEEC}" styleName="Table_0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9F1F9"/>
          </a:solidFill>
        </a:fill>
      </a:tcStyle>
    </a:wholeTbl>
    <a:band1H>
      <a:tcStyle>
        <a:tcBdr/>
        <a:fill>
          <a:solidFill>
            <a:srgbClr val="CEE1F3"/>
          </a:solidFill>
        </a:fill>
      </a:tcStyle>
    </a:band1H>
    <a:band1V>
      <a:tcStyle>
        <a:tcBdr/>
        <a:fill>
          <a:solidFill>
            <a:srgbClr val="CEE1F3"/>
          </a:solidFill>
        </a:fill>
      </a:tcStyle>
    </a:band1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gradFill>
          <a:gsLst>
            <a:gs pos="0">
              <a:srgbClr val="37D4FF"/>
            </a:gs>
            <a:gs pos="25000">
              <a:srgbClr val="2BCEFE"/>
            </a:gs>
            <a:gs pos="100000">
              <a:srgbClr val="002E3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buClr>
                <a:srgbClr val="53ECF3"/>
              </a:buClr>
              <a:buFont typeface="Calibri"/>
              <a:buNone/>
              <a:defRPr/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33400" y="3228535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45720" indent="0" algn="r" rtl="0">
              <a:spcBef>
                <a:spcPts val="520"/>
              </a:spcBef>
              <a:buClr>
                <a:schemeClr val="accent3"/>
              </a:buClr>
              <a:buFont typeface="Merriweather"/>
              <a:buNone/>
              <a:defRPr/>
            </a:lvl1pPr>
            <a:lvl2pPr marL="457200" marR="0" indent="0" algn="ctr" rtl="0">
              <a:spcBef>
                <a:spcPts val="480"/>
              </a:spcBef>
              <a:buClr>
                <a:schemeClr val="accent1"/>
              </a:buClr>
              <a:buFont typeface="Merriweather"/>
              <a:buNone/>
              <a:defRPr/>
            </a:lvl2pPr>
            <a:lvl3pPr marL="914400" marR="0" indent="0" algn="ctr" rtl="0">
              <a:spcBef>
                <a:spcPts val="420"/>
              </a:spcBef>
              <a:buClr>
                <a:schemeClr val="accent2"/>
              </a:buClr>
              <a:buFont typeface="Merriweather"/>
              <a:buNone/>
              <a:defRPr/>
            </a:lvl3pPr>
            <a:lvl4pPr marL="1371600" marR="0" indent="0" algn="ctr" rtl="0">
              <a:spcBef>
                <a:spcPts val="400"/>
              </a:spcBef>
              <a:buClr>
                <a:schemeClr val="accent3"/>
              </a:buClr>
              <a:buFont typeface="Merriweather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chemeClr val="accent4"/>
              </a:buClr>
              <a:buFont typeface="Merriweather"/>
              <a:buNone/>
              <a:defRPr/>
            </a:lvl5pPr>
            <a:lvl6pPr marL="2286000" marR="0" indent="0" algn="ctr" rtl="0">
              <a:spcBef>
                <a:spcPts val="360"/>
              </a:spcBef>
              <a:buClr>
                <a:schemeClr val="accent5"/>
              </a:buClr>
              <a:buFont typeface="Merriweather"/>
              <a:buNone/>
              <a:defRPr/>
            </a:lvl6pPr>
            <a:lvl7pPr marL="2743200" marR="0" indent="0" algn="ctr" rtl="0">
              <a:spcBef>
                <a:spcPts val="320"/>
              </a:spcBef>
              <a:buClr>
                <a:schemeClr val="accent6"/>
              </a:buClr>
              <a:buFont typeface="Merriweather"/>
              <a:buNone/>
              <a:defRPr/>
            </a:lvl7pPr>
            <a:lvl8pPr marL="3200400" marR="0" indent="0" algn="ctr" rtl="0">
              <a:spcBef>
                <a:spcPts val="320"/>
              </a:spcBef>
              <a:buClr>
                <a:schemeClr val="lt2"/>
              </a:buClr>
              <a:buFont typeface="Merriweather"/>
              <a:buNone/>
              <a:defRPr/>
            </a:lvl8pPr>
            <a:lvl9pPr marL="3657600" marR="0" indent="0" algn="ctr" rtl="0">
              <a:spcBef>
                <a:spcPts val="280"/>
              </a:spcBef>
              <a:buClr>
                <a:schemeClr val="lt2"/>
              </a:buClr>
              <a:buFont typeface="Merriweather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 rot="5400000">
            <a:off x="2377439" y="15239"/>
            <a:ext cx="4389119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17475" algn="l" rtl="0">
              <a:spcBef>
                <a:spcPts val="520"/>
              </a:spcBef>
              <a:buClr>
                <a:schemeClr val="accent3"/>
              </a:buClr>
              <a:buFont typeface="Merriweather"/>
              <a:buChar char="●"/>
              <a:defRPr/>
            </a:lvl1pPr>
            <a:lvl2pPr marL="640080" indent="-129540" algn="l" rtl="0">
              <a:spcBef>
                <a:spcPts val="480"/>
              </a:spcBef>
              <a:buClr>
                <a:schemeClr val="accent1"/>
              </a:buClr>
              <a:buFont typeface="Merriweather"/>
              <a:buChar char="●"/>
              <a:defRPr/>
            </a:lvl2pPr>
            <a:lvl3pPr marL="914400" indent="-160655" algn="l" rtl="0">
              <a:spcBef>
                <a:spcPts val="420"/>
              </a:spcBef>
              <a:buClr>
                <a:schemeClr val="accent2"/>
              </a:buClr>
              <a:buFont typeface="Merriweather"/>
              <a:buChar char="●"/>
              <a:defRPr/>
            </a:lvl3pPr>
            <a:lvl4pPr marL="1188720" indent="-128269" algn="l" rtl="0">
              <a:spcBef>
                <a:spcPts val="400"/>
              </a:spcBef>
              <a:buClr>
                <a:schemeClr val="accent3"/>
              </a:buClr>
              <a:buFont typeface="Merriweather"/>
              <a:buChar char="●"/>
              <a:defRPr/>
            </a:lvl4pPr>
            <a:lvl5pPr marL="1463040" indent="-135889" algn="l" rtl="0">
              <a:spcBef>
                <a:spcPts val="400"/>
              </a:spcBef>
              <a:buClr>
                <a:schemeClr val="accent4"/>
              </a:buClr>
              <a:buFont typeface="Merriweather"/>
              <a:buChar char="●"/>
              <a:defRPr/>
            </a:lvl5pPr>
            <a:lvl6pPr marL="1737360" indent="-121920" algn="l" rtl="0">
              <a:spcBef>
                <a:spcPts val="360"/>
              </a:spcBef>
              <a:buClr>
                <a:schemeClr val="accent5"/>
              </a:buClr>
              <a:buFont typeface="Merriweather"/>
              <a:buChar char="●"/>
              <a:defRPr/>
            </a:lvl6pPr>
            <a:lvl7pPr marL="1920240" indent="-111760" algn="l" rtl="0">
              <a:spcBef>
                <a:spcPts val="320"/>
              </a:spcBef>
              <a:buClr>
                <a:schemeClr val="accent6"/>
              </a:buClr>
              <a:buFont typeface="Merriweather"/>
              <a:buChar char="●"/>
              <a:defRPr/>
            </a:lvl7pPr>
            <a:lvl8pPr marL="2194560" indent="-86360" algn="l" rtl="0">
              <a:spcBef>
                <a:spcPts val="320"/>
              </a:spcBef>
              <a:buClr>
                <a:schemeClr val="dk2"/>
              </a:buClr>
              <a:buFont typeface="Merriweather"/>
              <a:buChar char="•"/>
              <a:defRPr/>
            </a:lvl8pPr>
            <a:lvl9pPr marL="2468880" indent="-93979" algn="l" rtl="0">
              <a:spcBef>
                <a:spcPts val="280"/>
              </a:spcBef>
              <a:buClr>
                <a:schemeClr val="dk2"/>
              </a:buClr>
              <a:buFont typeface="Merriweather"/>
              <a:buChar char="•"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 rot="5400000">
            <a:off x="5052218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 rot="5400000">
            <a:off x="861218" y="510382"/>
            <a:ext cx="5211763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17475" algn="l" rtl="0">
              <a:spcBef>
                <a:spcPts val="520"/>
              </a:spcBef>
              <a:buClr>
                <a:schemeClr val="accent3"/>
              </a:buClr>
              <a:buFont typeface="Merriweather"/>
              <a:buChar char="●"/>
              <a:defRPr/>
            </a:lvl1pPr>
            <a:lvl2pPr marL="640080" indent="-129540" algn="l" rtl="0">
              <a:spcBef>
                <a:spcPts val="480"/>
              </a:spcBef>
              <a:buClr>
                <a:schemeClr val="accent1"/>
              </a:buClr>
              <a:buFont typeface="Merriweather"/>
              <a:buChar char="●"/>
              <a:defRPr/>
            </a:lvl2pPr>
            <a:lvl3pPr marL="914400" indent="-160655" algn="l" rtl="0">
              <a:spcBef>
                <a:spcPts val="420"/>
              </a:spcBef>
              <a:buClr>
                <a:schemeClr val="accent2"/>
              </a:buClr>
              <a:buFont typeface="Merriweather"/>
              <a:buChar char="●"/>
              <a:defRPr/>
            </a:lvl3pPr>
            <a:lvl4pPr marL="1188720" indent="-128269" algn="l" rtl="0">
              <a:spcBef>
                <a:spcPts val="400"/>
              </a:spcBef>
              <a:buClr>
                <a:schemeClr val="accent3"/>
              </a:buClr>
              <a:buFont typeface="Merriweather"/>
              <a:buChar char="●"/>
              <a:defRPr/>
            </a:lvl4pPr>
            <a:lvl5pPr marL="1463040" indent="-135889" algn="l" rtl="0">
              <a:spcBef>
                <a:spcPts val="400"/>
              </a:spcBef>
              <a:buClr>
                <a:schemeClr val="accent4"/>
              </a:buClr>
              <a:buFont typeface="Merriweather"/>
              <a:buChar char="●"/>
              <a:defRPr/>
            </a:lvl5pPr>
            <a:lvl6pPr marL="1737360" indent="-121920" algn="l" rtl="0">
              <a:spcBef>
                <a:spcPts val="360"/>
              </a:spcBef>
              <a:buClr>
                <a:schemeClr val="accent5"/>
              </a:buClr>
              <a:buFont typeface="Merriweather"/>
              <a:buChar char="●"/>
              <a:defRPr/>
            </a:lvl6pPr>
            <a:lvl7pPr marL="1920240" indent="-111760" algn="l" rtl="0">
              <a:spcBef>
                <a:spcPts val="320"/>
              </a:spcBef>
              <a:buClr>
                <a:schemeClr val="accent6"/>
              </a:buClr>
              <a:buFont typeface="Merriweather"/>
              <a:buChar char="●"/>
              <a:defRPr/>
            </a:lvl7pPr>
            <a:lvl8pPr marL="2194560" indent="-86360" algn="l" rtl="0">
              <a:spcBef>
                <a:spcPts val="320"/>
              </a:spcBef>
              <a:buClr>
                <a:schemeClr val="dk2"/>
              </a:buClr>
              <a:buFont typeface="Merriweather"/>
              <a:buChar char="•"/>
              <a:defRPr/>
            </a:lvl8pPr>
            <a:lvl9pPr marL="2468880" indent="-93979" algn="l" rtl="0">
              <a:spcBef>
                <a:spcPts val="280"/>
              </a:spcBef>
              <a:buClr>
                <a:schemeClr val="dk2"/>
              </a:buClr>
              <a:buFont typeface="Merriweather"/>
              <a:buChar char="•"/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17475" algn="l" rtl="0">
              <a:spcBef>
                <a:spcPts val="520"/>
              </a:spcBef>
              <a:buClr>
                <a:schemeClr val="accent3"/>
              </a:buClr>
              <a:buFont typeface="Merriweather"/>
              <a:buChar char="●"/>
              <a:defRPr/>
            </a:lvl1pPr>
            <a:lvl2pPr marL="640080" indent="-129540" algn="l" rtl="0">
              <a:spcBef>
                <a:spcPts val="480"/>
              </a:spcBef>
              <a:buClr>
                <a:schemeClr val="accent1"/>
              </a:buClr>
              <a:buFont typeface="Merriweather"/>
              <a:buChar char="●"/>
              <a:defRPr/>
            </a:lvl2pPr>
            <a:lvl3pPr marL="914400" indent="-160655" algn="l" rtl="0">
              <a:spcBef>
                <a:spcPts val="420"/>
              </a:spcBef>
              <a:buClr>
                <a:schemeClr val="accent2"/>
              </a:buClr>
              <a:buFont typeface="Merriweather"/>
              <a:buChar char="●"/>
              <a:defRPr/>
            </a:lvl3pPr>
            <a:lvl4pPr marL="1188720" indent="-128269" algn="l" rtl="0">
              <a:spcBef>
                <a:spcPts val="400"/>
              </a:spcBef>
              <a:buClr>
                <a:schemeClr val="accent3"/>
              </a:buClr>
              <a:buFont typeface="Merriweather"/>
              <a:buChar char="●"/>
              <a:defRPr/>
            </a:lvl4pPr>
            <a:lvl5pPr marL="1463040" indent="-135889" algn="l" rtl="0">
              <a:spcBef>
                <a:spcPts val="400"/>
              </a:spcBef>
              <a:buClr>
                <a:schemeClr val="accent4"/>
              </a:buClr>
              <a:buFont typeface="Merriweather"/>
              <a:buChar char="●"/>
              <a:defRPr/>
            </a:lvl5pPr>
            <a:lvl6pPr marL="1737360" indent="-121920" algn="l" rtl="0">
              <a:spcBef>
                <a:spcPts val="360"/>
              </a:spcBef>
              <a:buClr>
                <a:schemeClr val="accent5"/>
              </a:buClr>
              <a:buFont typeface="Merriweather"/>
              <a:buChar char="●"/>
              <a:defRPr/>
            </a:lvl6pPr>
            <a:lvl7pPr marL="1920240" indent="-111760" algn="l" rtl="0">
              <a:spcBef>
                <a:spcPts val="320"/>
              </a:spcBef>
              <a:buClr>
                <a:schemeClr val="accent6"/>
              </a:buClr>
              <a:buFont typeface="Merriweather"/>
              <a:buChar char="●"/>
              <a:defRPr/>
            </a:lvl7pPr>
            <a:lvl8pPr marL="2194560" indent="-86360" algn="l" rtl="0">
              <a:spcBef>
                <a:spcPts val="320"/>
              </a:spcBef>
              <a:buClr>
                <a:schemeClr val="dk2"/>
              </a:buClr>
              <a:buFont typeface="Merriweather"/>
              <a:buChar char="•"/>
              <a:defRPr/>
            </a:lvl8pPr>
            <a:lvl9pPr marL="2468880" indent="-93979" algn="l" rtl="0">
              <a:spcBef>
                <a:spcPts val="280"/>
              </a:spcBef>
              <a:buClr>
                <a:schemeClr val="dk2"/>
              </a:buClr>
              <a:buFont typeface="Merriweather"/>
              <a:buChar char="•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gradFill>
          <a:gsLst>
            <a:gs pos="0">
              <a:srgbClr val="37D4FF"/>
            </a:gs>
            <a:gs pos="25000">
              <a:srgbClr val="2BCEFE"/>
            </a:gs>
            <a:gs pos="100000">
              <a:srgbClr val="002E3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rgbClr val="54EEC5"/>
              </a:buClr>
              <a:buFont typeface="Calibri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chemeClr val="lt1"/>
              </a:buClr>
              <a:buFont typeface="Merriweather"/>
              <a:buNone/>
              <a:defRPr/>
            </a:lvl1pPr>
            <a:lvl2pPr rtl="0">
              <a:buClr>
                <a:schemeClr val="lt1"/>
              </a:buClr>
              <a:buFont typeface="Merriweather"/>
              <a:buNone/>
              <a:defRPr/>
            </a:lvl2pPr>
            <a:lvl3pPr rtl="0">
              <a:buClr>
                <a:schemeClr val="lt1"/>
              </a:buClr>
              <a:buFont typeface="Merriweather"/>
              <a:buNone/>
              <a:defRPr/>
            </a:lvl3pPr>
            <a:lvl4pPr rtl="0">
              <a:buClr>
                <a:schemeClr val="lt1"/>
              </a:buClr>
              <a:buFont typeface="Merriweather"/>
              <a:buNone/>
              <a:defRPr/>
            </a:lvl4pPr>
            <a:lvl5pPr rtl="0">
              <a:buClr>
                <a:schemeClr val="lt1"/>
              </a:buClr>
              <a:buFont typeface="Merriweather"/>
              <a:buNone/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920084"/>
            <a:ext cx="4038599" cy="4434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920084"/>
            <a:ext cx="4038599" cy="4434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7" cy="6593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buClr>
                <a:schemeClr val="dk2"/>
              </a:buClr>
              <a:buFont typeface="Merriweather"/>
              <a:buNone/>
              <a:defRPr/>
            </a:lvl1pPr>
            <a:lvl2pPr rtl="0">
              <a:buFont typeface="Merriweather"/>
              <a:buNone/>
              <a:defRPr/>
            </a:lvl2pPr>
            <a:lvl3pPr rtl="0">
              <a:buFont typeface="Merriweather"/>
              <a:buNone/>
              <a:defRPr/>
            </a:lvl3pPr>
            <a:lvl4pPr rtl="0">
              <a:buFont typeface="Merriweather"/>
              <a:buNone/>
              <a:defRPr/>
            </a:lvl4pPr>
            <a:lvl5pPr rtl="0">
              <a:buFont typeface="Merriweather"/>
              <a:buNone/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645025" y="1859757"/>
            <a:ext cx="4041774" cy="654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buClr>
                <a:schemeClr val="dk2"/>
              </a:buClr>
              <a:buFont typeface="Merriweather"/>
              <a:buNone/>
              <a:defRPr/>
            </a:lvl1pPr>
            <a:lvl2pPr rtl="0">
              <a:buFont typeface="Merriweather"/>
              <a:buNone/>
              <a:defRPr/>
            </a:lvl2pPr>
            <a:lvl3pPr rtl="0">
              <a:buFont typeface="Merriweather"/>
              <a:buNone/>
              <a:defRPr/>
            </a:lvl3pPr>
            <a:lvl4pPr rtl="0">
              <a:buFont typeface="Merriweather"/>
              <a:buNone/>
              <a:defRPr/>
            </a:lvl4pPr>
            <a:lvl5pPr rtl="0">
              <a:buFont typeface="Merriweather"/>
              <a:buNone/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57200" y="2514600"/>
            <a:ext cx="4040187" cy="3845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514600"/>
            <a:ext cx="4041774" cy="3845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3057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199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2743199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buFont typeface="Merriweather"/>
              <a:buNone/>
              <a:defRPr/>
            </a:lvl1pPr>
            <a:lvl2pPr indent="0" algn="l" rtl="0">
              <a:buFont typeface="Merriweather"/>
              <a:buNone/>
              <a:defRPr/>
            </a:lvl2pPr>
            <a:lvl3pPr indent="0" algn="l" rtl="0">
              <a:buFont typeface="Merriweather"/>
              <a:buNone/>
              <a:defRPr/>
            </a:lvl3pPr>
            <a:lvl4pPr indent="0" algn="l" rtl="0">
              <a:buFont typeface="Merriweather"/>
              <a:buNone/>
              <a:defRPr/>
            </a:lvl4pPr>
            <a:lvl5pPr indent="0" algn="l" rtl="0">
              <a:buFont typeface="Merriweather"/>
              <a:buNone/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rot="-10380000" flipH="1">
            <a:off x="3165753" y="1108076"/>
            <a:ext cx="5257800" cy="4114799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7" name="Shape 67"/>
          <p:cNvSpPr/>
          <p:nvPr/>
        </p:nvSpPr>
        <p:spPr>
          <a:xfrm rot="-10379999" flipH="1">
            <a:off x="8004134" y="5359769"/>
            <a:ext cx="155447" cy="155447"/>
          </a:xfrm>
          <a:prstGeom prst="rtTriangle">
            <a:avLst/>
          </a:prstGeom>
          <a:solidFill>
            <a:srgbClr val="FFFFFF"/>
          </a:solidFill>
          <a:ln w="12700" cap="flat">
            <a:solidFill>
              <a:srgbClr val="FFFFFF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09600" y="1176995"/>
            <a:ext cx="2212848" cy="15826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buClr>
                <a:schemeClr val="dk2"/>
              </a:buClr>
              <a:buFont typeface="Calibri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09600" y="2828784"/>
            <a:ext cx="2209799" cy="21793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250"/>
              </a:spcBef>
              <a:buFont typeface="Merriweather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609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 rot="420000">
            <a:off x="3485792" y="1199516"/>
            <a:ext cx="4617719" cy="3931919"/>
          </a:xfrm>
          <a:prstGeom prst="rect">
            <a:avLst/>
          </a:prstGeom>
          <a:solidFill>
            <a:schemeClr val="lt2"/>
          </a:solidFill>
          <a:ln w="9525" cap="rnd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0" t="0" r="0" b="0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1476AB">
                  <a:alpha val="44705"/>
                </a:srgbClr>
              </a:gs>
              <a:gs pos="100000">
                <a:srgbClr val="0CE0EC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75" name="Shape 75"/>
          <p:cNvSpPr/>
          <p:nvPr/>
        </p:nvSpPr>
        <p:spPr>
          <a:xfrm rot="10800000" flipH="1">
            <a:off x="4381500" y="6219825"/>
            <a:ext cx="4762500" cy="638174"/>
          </a:xfrm>
          <a:custGeom>
            <a:avLst/>
            <a:gdLst/>
            <a:ahLst/>
            <a:cxnLst/>
            <a:rect l="0" t="0" r="0" b="0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8A7B0">
                  <a:alpha val="29803"/>
                </a:srgbClr>
              </a:gs>
              <a:gs pos="80000">
                <a:srgbClr val="0993DD">
                  <a:alpha val="44705"/>
                </a:srgbClr>
              </a:gs>
              <a:gs pos="100000">
                <a:srgbClr val="0993DD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-9525" y="-7144"/>
            <a:ext cx="9163050" cy="1041400"/>
          </a:xfrm>
          <a:custGeom>
            <a:avLst/>
            <a:gdLst/>
            <a:ahLst/>
            <a:cxnLst/>
            <a:rect l="0" t="0" r="0" b="0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1476AB">
                  <a:alpha val="44705"/>
                </a:srgbClr>
              </a:gs>
              <a:gs pos="100000">
                <a:srgbClr val="0CE0EC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6" name="Shape 6"/>
          <p:cNvSpPr/>
          <p:nvPr/>
        </p:nvSpPr>
        <p:spPr>
          <a:xfrm>
            <a:off x="4381500" y="-7144"/>
            <a:ext cx="4762500" cy="638174"/>
          </a:xfrm>
          <a:custGeom>
            <a:avLst/>
            <a:gdLst/>
            <a:ahLst/>
            <a:cxnLst/>
            <a:rect l="0" t="0" r="0" b="0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8A7B0">
                  <a:alpha val="29803"/>
                </a:srgbClr>
              </a:gs>
              <a:gs pos="80000">
                <a:srgbClr val="0993DD">
                  <a:alpha val="44705"/>
                </a:srgbClr>
              </a:gs>
              <a:gs pos="100000">
                <a:srgbClr val="0993DD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17475" algn="l" rtl="0">
              <a:spcBef>
                <a:spcPts val="520"/>
              </a:spcBef>
              <a:buClr>
                <a:schemeClr val="accent3"/>
              </a:buClr>
              <a:buFont typeface="Merriweather"/>
              <a:buChar char="●"/>
              <a:defRPr/>
            </a:lvl1pPr>
            <a:lvl2pPr marL="640080" marR="0" indent="-129540" algn="l" rtl="0">
              <a:spcBef>
                <a:spcPts val="480"/>
              </a:spcBef>
              <a:buClr>
                <a:schemeClr val="accent1"/>
              </a:buClr>
              <a:buFont typeface="Merriweather"/>
              <a:buChar char="●"/>
              <a:defRPr/>
            </a:lvl2pPr>
            <a:lvl3pPr marL="914400" marR="0" indent="-160655" algn="l" rtl="0">
              <a:spcBef>
                <a:spcPts val="420"/>
              </a:spcBef>
              <a:buClr>
                <a:schemeClr val="accent2"/>
              </a:buClr>
              <a:buFont typeface="Merriweather"/>
              <a:buChar char="●"/>
              <a:defRPr/>
            </a:lvl3pPr>
            <a:lvl4pPr marL="1188720" marR="0" indent="-128269" algn="l" rtl="0">
              <a:spcBef>
                <a:spcPts val="400"/>
              </a:spcBef>
              <a:buClr>
                <a:schemeClr val="accent3"/>
              </a:buClr>
              <a:buFont typeface="Merriweather"/>
              <a:buChar char="●"/>
              <a:defRPr/>
            </a:lvl4pPr>
            <a:lvl5pPr marL="1463040" marR="0" indent="-135889" algn="l" rtl="0">
              <a:spcBef>
                <a:spcPts val="400"/>
              </a:spcBef>
              <a:buClr>
                <a:schemeClr val="accent4"/>
              </a:buClr>
              <a:buFont typeface="Merriweather"/>
              <a:buChar char="●"/>
              <a:defRPr/>
            </a:lvl5pPr>
            <a:lvl6pPr marL="1737360" marR="0" indent="-121920" algn="l" rtl="0">
              <a:spcBef>
                <a:spcPts val="360"/>
              </a:spcBef>
              <a:buClr>
                <a:schemeClr val="accent5"/>
              </a:buClr>
              <a:buFont typeface="Merriweather"/>
              <a:buChar char="●"/>
              <a:defRPr/>
            </a:lvl6pPr>
            <a:lvl7pPr marL="1920240" marR="0" indent="-111760" algn="l" rtl="0">
              <a:spcBef>
                <a:spcPts val="320"/>
              </a:spcBef>
              <a:buClr>
                <a:schemeClr val="accent6"/>
              </a:buClr>
              <a:buFont typeface="Merriweather"/>
              <a:buChar char="●"/>
              <a:defRPr/>
            </a:lvl7pPr>
            <a:lvl8pPr marL="2194560" marR="0" indent="-86360" algn="l" rtl="0">
              <a:spcBef>
                <a:spcPts val="320"/>
              </a:spcBef>
              <a:buClr>
                <a:schemeClr val="dk2"/>
              </a:buClr>
              <a:buFont typeface="Merriweather"/>
              <a:buChar char="•"/>
              <a:defRPr/>
            </a:lvl8pPr>
            <a:lvl9pPr marL="2468880" marR="0" indent="-93979" algn="l" rtl="0">
              <a:spcBef>
                <a:spcPts val="280"/>
              </a:spcBef>
              <a:buClr>
                <a:schemeClr val="dk2"/>
              </a:buClr>
              <a:buFont typeface="Merriweather"/>
              <a:buChar char="•"/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-29294" y="-16113"/>
            <a:ext cx="9198254" cy="1086266"/>
            <a:chOff x="-29322" y="-1971"/>
            <a:chExt cx="9198254" cy="1086266"/>
          </a:xfrm>
        </p:grpSpPr>
        <p:sp>
          <p:nvSpPr>
            <p:cNvPr id="13" name="Shape 13"/>
            <p:cNvSpPr/>
            <p:nvPr/>
          </p:nvSpPr>
          <p:spPr>
            <a:xfrm rot="-164307">
              <a:off x="-19044" y="216549"/>
              <a:ext cx="9163050" cy="649224"/>
            </a:xfrm>
            <a:custGeom>
              <a:avLst/>
              <a:gdLst/>
              <a:ahLst/>
              <a:cxnLst/>
              <a:rect l="0" t="0" r="0" b="0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>
              <a:solidFill>
                <a:srgbClr val="33B7B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164308">
              <a:off x="-14309" y="290002"/>
              <a:ext cx="9175811" cy="530351"/>
            </a:xfrm>
            <a:custGeom>
              <a:avLst/>
              <a:gdLst/>
              <a:ahLst/>
              <a:cxnLst/>
              <a:rect l="0" t="0" r="0" b="0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otozz.com/?104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395536" y="-14005"/>
            <a:ext cx="7851648" cy="2592287"/>
          </a:xfrm>
          <a:prstGeom prst="rect">
            <a:avLst/>
          </a:prstGeom>
          <a:noFill/>
          <a:ln>
            <a:noFill/>
          </a:ln>
        </p:spPr>
        <p:txBody>
          <a:bodyPr lIns="0" tIns="0" rIns="18275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53ECF3"/>
              </a:buClr>
              <a:buSzPct val="25000"/>
              <a:buFont typeface="Calibri"/>
              <a:buNone/>
            </a:pPr>
            <a:r>
              <a:rPr lang="en-IN" sz="4000" b="1" i="0" u="sng" strike="noStrike" cap="none" baseline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TWITTER TOPIC SUMMARIZATION </a:t>
            </a:r>
            <a:r>
              <a:rPr lang="en-IN" sz="4000" b="1" u="sng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USING</a:t>
            </a:r>
            <a:r>
              <a:rPr lang="en-IN" sz="4000" b="1" i="0" u="sng" strike="noStrike" cap="none" baseline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 SPEECH ACTS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533400" y="3228535"/>
            <a:ext cx="7854696" cy="2864759"/>
          </a:xfrm>
          <a:prstGeom prst="rect">
            <a:avLst/>
          </a:prstGeom>
          <a:noFill/>
          <a:ln>
            <a:noFill/>
          </a:ln>
        </p:spPr>
        <p:txBody>
          <a:bodyPr lIns="0" tIns="45700" rIns="18275" bIns="45700" anchor="t" anchorCtr="0">
            <a:noAutofit/>
          </a:bodyPr>
          <a:lstStyle/>
          <a:p>
            <a:pPr marL="0" marR="45720" lvl="0" indent="0" algn="ctr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SzPct val="25000"/>
              <a:buFont typeface="Merriweather"/>
              <a:buNone/>
            </a:pPr>
            <a:r>
              <a:rPr lang="en-IN" sz="2400" b="0" i="0" u="none" strike="noStrike" cap="none" baseline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DINESH V B(2010103037)</a:t>
            </a:r>
          </a:p>
          <a:p>
            <a:pPr marL="0" marR="45720" lvl="0" indent="0" algn="ctr" rtl="0">
              <a:lnSpc>
                <a:spcPct val="90000"/>
              </a:lnSpc>
              <a:spcBef>
                <a:spcPts val="480"/>
              </a:spcBef>
              <a:buClr>
                <a:schemeClr val="accent3"/>
              </a:buClr>
              <a:buSzPct val="25000"/>
              <a:buFont typeface="Merriweather"/>
              <a:buNone/>
            </a:pPr>
            <a:r>
              <a:rPr lang="en-IN" sz="2400" b="0" i="0" u="none" strike="noStrike" cap="none" baseline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DANIEL SAM PETE T(2010103065)</a:t>
            </a:r>
          </a:p>
          <a:p>
            <a:pPr marL="0" marR="45720" lvl="0" indent="0" algn="ctr" rtl="0">
              <a:lnSpc>
                <a:spcPct val="90000"/>
              </a:lnSpc>
              <a:spcBef>
                <a:spcPts val="480"/>
              </a:spcBef>
              <a:buClr>
                <a:schemeClr val="accent3"/>
              </a:buClr>
              <a:buSzPct val="25000"/>
              <a:buFont typeface="Merriweather"/>
              <a:buNone/>
            </a:pPr>
            <a:r>
              <a:rPr lang="en-IN" sz="2400" b="0" i="0" u="none" strike="noStrike" cap="none" baseline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GOPINATHAN A(2010103620)</a:t>
            </a:r>
          </a:p>
          <a:p>
            <a:endParaRPr/>
          </a:p>
          <a:p>
            <a:pPr marL="0" marR="45720" lvl="0" indent="0" algn="ctr" rtl="0">
              <a:lnSpc>
                <a:spcPct val="90000"/>
              </a:lnSpc>
              <a:spcBef>
                <a:spcPts val="480"/>
              </a:spcBef>
              <a:buClr>
                <a:schemeClr val="accent3"/>
              </a:buClr>
              <a:buSzPct val="25000"/>
              <a:buFont typeface="Merriweather"/>
              <a:buNone/>
            </a:pPr>
            <a:r>
              <a:rPr lang="en-IN" sz="2400" b="0" i="0" u="none" strike="noStrike" cap="none" baseline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(GUIDED BY)</a:t>
            </a:r>
          </a:p>
          <a:p>
            <a:pPr marL="0" marR="45720" lvl="0" indent="0" algn="ctr" rtl="0">
              <a:lnSpc>
                <a:spcPct val="90000"/>
              </a:lnSpc>
              <a:spcBef>
                <a:spcPts val="480"/>
              </a:spcBef>
              <a:buClr>
                <a:schemeClr val="accent3"/>
              </a:buClr>
              <a:buSzPct val="25000"/>
              <a:buFont typeface="Merriweather"/>
              <a:buNone/>
            </a:pPr>
            <a:r>
              <a:rPr lang="en-IN" sz="2400" b="0" i="0" u="none" strike="noStrike" cap="none" baseline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DR.A.P.SHANTHI</a:t>
            </a:r>
          </a:p>
          <a:p>
            <a:pPr marL="0" marR="45720" lvl="0" indent="0" algn="ctr" rtl="0">
              <a:lnSpc>
                <a:spcPct val="90000"/>
              </a:lnSpc>
              <a:spcBef>
                <a:spcPts val="480"/>
              </a:spcBef>
              <a:buClr>
                <a:schemeClr val="accent3"/>
              </a:buClr>
              <a:buSzPct val="25000"/>
              <a:buFont typeface="Merriweather"/>
              <a:buNone/>
            </a:pPr>
            <a:r>
              <a:rPr lang="en-IN" sz="2400" b="0" i="0" u="none" strike="noStrike" cap="none" baseline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(Associate Professor, DCSE)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IN" sz="5000" b="0" i="0" u="sng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SYSTEM(CONT..)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8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Merriweather"/>
              <a:buChar char="●"/>
            </a:pPr>
            <a:r>
              <a:rPr lang="en-IN" sz="2000" b="1" i="0" u="sng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Speech act Recognition</a:t>
            </a:r>
          </a:p>
          <a:p>
            <a:pPr marL="640080" marR="0" lvl="1" indent="-259080" algn="l" rtl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85000"/>
              <a:buFont typeface="Merriweather"/>
              <a:buChar char="●"/>
            </a:pPr>
            <a:r>
              <a:rPr lang="en-IN" sz="2000" b="1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Feature Set Design:</a:t>
            </a:r>
          </a:p>
          <a:p>
            <a:pPr marL="274320" marR="0" lvl="0" indent="-274320" algn="l" rtl="0">
              <a:lnSpc>
                <a:spcPct val="80000"/>
              </a:lnSpc>
              <a:spcBef>
                <a:spcPts val="400"/>
              </a:spcBef>
              <a:buClr>
                <a:schemeClr val="accent3"/>
              </a:buClr>
              <a:buSzPct val="25000"/>
              <a:buFont typeface="Merriweather"/>
              <a:buNone/>
            </a:pPr>
            <a:r>
              <a:rPr lang="en-IN" sz="2000" b="1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		</a:t>
            </a:r>
          </a:p>
          <a:p>
            <a:pPr marL="640080" marR="0" lvl="1" indent="-259080" algn="l" rtl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25000"/>
              <a:buFont typeface="Merriweather"/>
              <a:buNone/>
            </a:pPr>
            <a:r>
              <a:rPr lang="en-IN" sz="2000" b="1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	a)Word based features:</a:t>
            </a:r>
          </a:p>
          <a:p>
            <a:pPr marL="640080" marR="0" lvl="1" indent="-259080" algn="l" rtl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25000"/>
              <a:buFont typeface="Merriweather"/>
              <a:buNone/>
            </a:pPr>
            <a:r>
              <a:rPr lang="en-IN" sz="2000" b="1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		1. Cue Word:</a:t>
            </a:r>
          </a:p>
          <a:p>
            <a:endParaRPr/>
          </a:p>
          <a:p>
            <a:pPr marL="1737360" marR="0" lvl="5" indent="-213360" algn="l" rtl="0">
              <a:lnSpc>
                <a:spcPct val="80000"/>
              </a:lnSpc>
              <a:spcBef>
                <a:spcPts val="400"/>
              </a:spcBef>
              <a:buClr>
                <a:schemeClr val="accent5"/>
              </a:buClr>
              <a:buSzPct val="80000"/>
              <a:buFont typeface="Merriweather"/>
              <a:buChar char="●"/>
            </a:pPr>
            <a:r>
              <a:rPr lang="en-IN" sz="2000" b="0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If the sentence is properly formed, the sentence would be pos tagged and depending on specific grammatical rules, which is highly likely would also help to enhance the classifier.&lt;state as a verb&gt;</a:t>
            </a:r>
          </a:p>
          <a:p>
            <a:pPr marL="1737360" marR="0" lvl="5" indent="-213360" algn="l" rtl="0">
              <a:lnSpc>
                <a:spcPct val="80000"/>
              </a:lnSpc>
              <a:spcBef>
                <a:spcPts val="400"/>
              </a:spcBef>
              <a:buClr>
                <a:schemeClr val="accent5"/>
              </a:buClr>
              <a:buSzPct val="80000"/>
              <a:buFont typeface="Merriweather"/>
              <a:buChar char="●"/>
            </a:pPr>
            <a:r>
              <a:rPr lang="en-IN" sz="2000" b="0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 BOW&lt;Bag of Words&gt; features set </a:t>
            </a:r>
          </a:p>
          <a:p>
            <a:pPr marL="1737360" marR="0" lvl="5" indent="-213360" algn="l" rtl="0">
              <a:lnSpc>
                <a:spcPct val="80000"/>
              </a:lnSpc>
              <a:spcBef>
                <a:spcPts val="400"/>
              </a:spcBef>
              <a:buClr>
                <a:schemeClr val="accent5"/>
              </a:buClr>
              <a:buSzPct val="80000"/>
              <a:buFont typeface="Merriweather"/>
              <a:buChar char="●"/>
            </a:pPr>
            <a:r>
              <a:rPr lang="en-IN" sz="2000" b="0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Unigrams, bigrams, trigrams</a:t>
            </a:r>
          </a:p>
          <a:p>
            <a:endParaRPr/>
          </a:p>
          <a:p>
            <a:endParaRPr/>
          </a:p>
          <a:p>
            <a:pPr marL="1527048" marR="0" lvl="5" indent="-3047" algn="l" rtl="0">
              <a:lnSpc>
                <a:spcPct val="80000"/>
              </a:lnSpc>
              <a:spcBef>
                <a:spcPts val="400"/>
              </a:spcBef>
              <a:buClr>
                <a:schemeClr val="accent5"/>
              </a:buClr>
              <a:buSzPct val="25000"/>
              <a:buFont typeface="Merriweather"/>
              <a:buNone/>
            </a:pPr>
            <a:r>
              <a:rPr lang="en-IN" sz="2000" b="0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IN" sz="5000" b="0" i="0" u="sng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SYSTEM(CONT..)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527048" marR="0" lvl="5" indent="-3047" algn="l" rtl="0">
              <a:lnSpc>
                <a:spcPct val="80000"/>
              </a:lnSpc>
              <a:spcBef>
                <a:spcPts val="0"/>
              </a:spcBef>
              <a:buClr>
                <a:schemeClr val="accent5"/>
              </a:buClr>
              <a:buSzPct val="25000"/>
              <a:buFont typeface="Merriweather"/>
              <a:buNone/>
            </a:pPr>
            <a:r>
              <a:rPr lang="en-IN" sz="2000" b="1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2.Non Cue Word</a:t>
            </a:r>
          </a:p>
          <a:p>
            <a:pPr marL="1737360" marR="0" lvl="5" indent="-213360" algn="l" rtl="0">
              <a:lnSpc>
                <a:spcPct val="80000"/>
              </a:lnSpc>
              <a:spcBef>
                <a:spcPts val="440"/>
              </a:spcBef>
              <a:buClr>
                <a:schemeClr val="accent5"/>
              </a:buClr>
              <a:buSzPct val="80000"/>
              <a:buFont typeface="Merriweather"/>
              <a:buChar char="▪"/>
            </a:pPr>
            <a:r>
              <a:rPr lang="en-IN" sz="2200" b="0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Abbreviations and acronyms commonly used on the internet like “tq”,”4ever” etc. </a:t>
            </a:r>
          </a:p>
          <a:p>
            <a:pPr marL="1737360" marR="0" lvl="5" indent="-213360" algn="l" rtl="0">
              <a:lnSpc>
                <a:spcPct val="80000"/>
              </a:lnSpc>
              <a:spcBef>
                <a:spcPts val="440"/>
              </a:spcBef>
              <a:buClr>
                <a:schemeClr val="accent5"/>
              </a:buClr>
              <a:buSzPct val="80000"/>
              <a:buFont typeface="Merriweather"/>
              <a:buChar char="▪"/>
            </a:pPr>
            <a:r>
              <a:rPr lang="en-IN" sz="2200" b="0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Emoticons </a:t>
            </a:r>
          </a:p>
          <a:p>
            <a:pPr marL="1737360" marR="0" lvl="5" indent="-213360" algn="l" rtl="0">
              <a:lnSpc>
                <a:spcPct val="80000"/>
              </a:lnSpc>
              <a:spcBef>
                <a:spcPts val="440"/>
              </a:spcBef>
              <a:buClr>
                <a:schemeClr val="accent5"/>
              </a:buClr>
              <a:buSzPct val="80000"/>
              <a:buFont typeface="Merriweather"/>
              <a:buChar char="▪"/>
            </a:pPr>
            <a:r>
              <a:rPr lang="en-IN" sz="2200" b="0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Vulgar word</a:t>
            </a:r>
          </a:p>
          <a:p>
            <a:pPr marL="640080" marR="0" lvl="1" indent="-259080" algn="l" rtl="0">
              <a:lnSpc>
                <a:spcPct val="80000"/>
              </a:lnSpc>
              <a:spcBef>
                <a:spcPts val="440"/>
              </a:spcBef>
              <a:buClr>
                <a:schemeClr val="accent1"/>
              </a:buClr>
              <a:buSzPct val="25000"/>
              <a:buFont typeface="Merriweather"/>
              <a:buNone/>
            </a:pPr>
            <a:r>
              <a:rPr lang="en-IN" sz="2200" b="0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These could enhance the classifiers ability to classify correctly.</a:t>
            </a:r>
          </a:p>
          <a:p>
            <a:endParaRPr/>
          </a:p>
          <a:p>
            <a:pPr marL="274320" marR="0" lvl="0" indent="-274320" algn="l" rtl="0">
              <a:lnSpc>
                <a:spcPct val="80000"/>
              </a:lnSpc>
              <a:spcBef>
                <a:spcPts val="440"/>
              </a:spcBef>
              <a:buClr>
                <a:schemeClr val="accent3"/>
              </a:buClr>
              <a:buSzPct val="25000"/>
              <a:buFont typeface="Merriweather"/>
              <a:buNone/>
            </a:pPr>
            <a:r>
              <a:rPr lang="en-IN" sz="2000" b="1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	</a:t>
            </a:r>
            <a:r>
              <a:rPr lang="en-IN" sz="2200" b="1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b)Symbol based features:</a:t>
            </a:r>
          </a:p>
          <a:p>
            <a:pPr marL="0" marR="0" lvl="0" indent="0" algn="l" rtl="0">
              <a:lnSpc>
                <a:spcPct val="80000"/>
              </a:lnSpc>
              <a:spcBef>
                <a:spcPts val="440"/>
              </a:spcBef>
              <a:buClr>
                <a:schemeClr val="accent3"/>
              </a:buClr>
              <a:buSzPct val="25000"/>
              <a:buFont typeface="Merriweather"/>
              <a:buNone/>
            </a:pPr>
            <a:r>
              <a:rPr lang="en-IN" sz="2200" b="1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“</a:t>
            </a:r>
            <a:r>
              <a:rPr lang="en-IN" sz="2200" b="0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?” , ”!” , Twitter Specific symbols are RT (Retweet), @ (directed towards a person through acts of dialogue), # (denotes a topic or comment).A RT strongly indicates the presence of a statement.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buClr>
                <a:schemeClr val="accent3"/>
              </a:buClr>
              <a:buSzPct val="25000"/>
              <a:buFont typeface="Merriweather"/>
              <a:buNone/>
            </a:pPr>
            <a:r>
              <a:rPr lang="en-IN" sz="2000" b="0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IN" sz="5000" b="0" i="0" u="sng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SYSTEM(CONT..)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40080" marR="0" lvl="1" indent="-259080" algn="l" rtl="0">
              <a:spcBef>
                <a:spcPts val="0"/>
              </a:spcBef>
              <a:buClr>
                <a:srgbClr val="0F6FC6"/>
              </a:buClr>
              <a:buSzPct val="85000"/>
              <a:buFont typeface="Merriweather"/>
              <a:buChar char="●"/>
            </a:pPr>
            <a:r>
              <a:rPr lang="en-IN" sz="2000" b="1" i="0" u="none" strike="noStrike" cap="none" baseline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Classification Evaluation:	</a:t>
            </a:r>
          </a:p>
          <a:p>
            <a:pPr marL="274320" marR="0" lvl="0" indent="-274320" algn="l" rtl="0">
              <a:spcBef>
                <a:spcPts val="400"/>
              </a:spcBef>
              <a:buClr>
                <a:srgbClr val="0BD0D9"/>
              </a:buClr>
              <a:buSzPct val="25000"/>
              <a:buFont typeface="Merriweather"/>
              <a:buNone/>
            </a:pPr>
            <a:r>
              <a:rPr lang="en-IN" sz="2000" b="1" i="0" u="none" strike="noStrike" cap="none" baseline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		a)Data Preparation</a:t>
            </a:r>
          </a:p>
          <a:p>
            <a:pPr marL="274320" marR="0" lvl="0" indent="-274320" algn="l" rtl="0">
              <a:spcBef>
                <a:spcPts val="400"/>
              </a:spcBef>
              <a:buClr>
                <a:srgbClr val="0BD0D9"/>
              </a:buClr>
              <a:buSzPct val="25000"/>
              <a:buFont typeface="Merriweather"/>
              <a:buNone/>
            </a:pPr>
            <a:r>
              <a:rPr lang="en-IN" sz="2000" b="1" i="0" u="none" strike="noStrike" cap="none" baseline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			</a:t>
            </a:r>
            <a:r>
              <a:rPr lang="en-IN" sz="2000" b="0" i="0" u="none" strike="noStrike" cap="none" baseline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An Annotated data set for a supervised classification 	algorithm is used.</a:t>
            </a:r>
          </a:p>
          <a:p>
            <a:pPr marL="640080" marR="0" lvl="1" indent="-259080" algn="l" rtl="0">
              <a:spcBef>
                <a:spcPts val="400"/>
              </a:spcBef>
              <a:buClr>
                <a:srgbClr val="0F6FC6"/>
              </a:buClr>
              <a:buSzPct val="25000"/>
              <a:buFont typeface="Merriweather"/>
              <a:buNone/>
            </a:pPr>
            <a:r>
              <a:rPr lang="en-IN" sz="2000" b="1" i="0" u="none" strike="noStrike" cap="none" baseline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		b)Classification:</a:t>
            </a:r>
          </a:p>
          <a:p>
            <a:pPr marL="0" marR="0" lvl="0" indent="0" algn="l" rtl="0">
              <a:spcBef>
                <a:spcPts val="400"/>
              </a:spcBef>
              <a:buClr>
                <a:schemeClr val="accent3"/>
              </a:buClr>
              <a:buSzPct val="25000"/>
              <a:buFont typeface="Merriweather"/>
              <a:buNone/>
            </a:pPr>
            <a:r>
              <a:rPr lang="en-IN" sz="2000" b="0" i="0" u="none" strike="noStrike" cap="none" baseline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			</a:t>
            </a:r>
            <a:r>
              <a:rPr lang="en-IN" sz="2000" b="0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 module in which tweets are classified in each 	topic using different feature sets employing SVM algorithm using 	a linear kernel or logistic regression .</a:t>
            </a:r>
          </a:p>
          <a:p>
            <a:pPr marL="0" marR="0" lvl="0" indent="0" algn="l" rtl="0">
              <a:spcBef>
                <a:spcPts val="400"/>
              </a:spcBef>
              <a:buClr>
                <a:schemeClr val="accent3"/>
              </a:buClr>
              <a:buSzPct val="25000"/>
              <a:buFont typeface="Merriweather"/>
              <a:buNone/>
            </a:pPr>
            <a:r>
              <a:rPr lang="en-IN" sz="2000" b="0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		A cross validation is done and a feature set is 	mixed up and used to see which feature set is the best and 	removal of redundant features. </a:t>
            </a:r>
          </a:p>
          <a:p>
            <a:pPr marL="0" marR="0" lvl="0" indent="0" algn="l" rtl="0">
              <a:spcBef>
                <a:spcPts val="400"/>
              </a:spcBef>
              <a:buClr>
                <a:schemeClr val="accent3"/>
              </a:buClr>
              <a:buSzPct val="25000"/>
              <a:buFont typeface="Merriweather"/>
              <a:buNone/>
            </a:pPr>
            <a:r>
              <a:rPr lang="en-IN" sz="2000" b="0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		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IN" sz="3000" b="1">
                <a:latin typeface="Merriweather"/>
                <a:ea typeface="Merriweather"/>
                <a:cs typeface="Merriweather"/>
                <a:sym typeface="Merriweather"/>
              </a:rPr>
              <a:t>LOGISTIC REGRESSION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IN" sz="2000">
                <a:latin typeface="Merriweather"/>
                <a:ea typeface="Merriweather"/>
                <a:cs typeface="Merriweather"/>
                <a:sym typeface="Merriweather"/>
              </a:rPr>
              <a:t>The hypothesis function for LR is</a:t>
            </a:r>
          </a:p>
          <a:p>
            <a:endParaRPr/>
          </a:p>
          <a:p>
            <a:endParaRPr/>
          </a:p>
          <a:p>
            <a:endParaRPr/>
          </a:p>
          <a:p>
            <a:pPr lvl="0" rtl="0">
              <a:buNone/>
            </a:pPr>
            <a:r>
              <a:rPr lang="en-IN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Where x(i) stands for the feature vector for the ith tweet</a:t>
            </a:r>
          </a:p>
          <a:p>
            <a:endParaRPr/>
          </a:p>
          <a:p>
            <a:pPr lvl="0" rtl="0">
              <a:buClr>
                <a:schemeClr val="dk1"/>
              </a:buClr>
              <a:buSzPct val="550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sigmoid function g(x) is as follows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84237" y="2447000"/>
            <a:ext cx="3190875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627887" y="4961175"/>
            <a:ext cx="2162175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IN" sz="2000">
                <a:latin typeface="Merriweather"/>
                <a:ea typeface="Merriweather"/>
                <a:cs typeface="Merriweather"/>
                <a:sym typeface="Merriweather"/>
              </a:rPr>
              <a:t>The cost function J(o)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 lvl="0" rtl="0">
              <a:buNone/>
            </a:pPr>
            <a:r>
              <a:rPr lang="en-IN" sz="2000">
                <a:latin typeface="Merriweather"/>
                <a:ea typeface="Merriweather"/>
                <a:cs typeface="Merriweather"/>
                <a:sym typeface="Merriweather"/>
              </a:rPr>
              <a:t>Vectorizing Gradient</a:t>
            </a:r>
          </a:p>
          <a:p>
            <a:endParaRPr/>
          </a:p>
          <a:p>
            <a:endParaRPr/>
          </a:p>
        </p:txBody>
      </p:sp>
      <p:pic>
        <p:nvPicPr>
          <p:cNvPr id="171" name="Shape 17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56725" y="2523650"/>
            <a:ext cx="7430550" cy="104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981012" y="4332737"/>
            <a:ext cx="5362575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IN" sz="5000" b="0" i="0" u="sng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SYSTEM(CONT..)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accent3"/>
              </a:buClr>
              <a:buSzPct val="95000"/>
              <a:buFont typeface="Merriweather"/>
              <a:buChar char="●"/>
            </a:pPr>
            <a:r>
              <a:rPr lang="en-IN" sz="2800" b="1" i="0" u="sng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Speech act guided keyword/phrase extraction</a:t>
            </a:r>
          </a:p>
          <a:p>
            <a:pPr marL="274320" marR="0" lvl="0" indent="-274320" algn="l" rtl="0">
              <a:spcBef>
                <a:spcPts val="560"/>
              </a:spcBef>
              <a:buClr>
                <a:schemeClr val="accent3"/>
              </a:buClr>
              <a:buSzPct val="25000"/>
              <a:buFont typeface="Merriweather"/>
              <a:buNone/>
            </a:pPr>
            <a:r>
              <a:rPr lang="en-IN" sz="2800" b="1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	a)Noise Resistant Phrase Extraction</a:t>
            </a:r>
          </a:p>
          <a:p>
            <a:pPr marL="274320" marR="0" lvl="0" indent="-7620" algn="just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Merriweather"/>
              <a:buNone/>
            </a:pPr>
            <a:r>
              <a:rPr lang="en-IN" sz="2000" b="1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r>
              <a:rPr lang="en-IN" sz="2000" b="0" i="0" u="none" strike="noStrike" cap="none" baseline="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In this module we try to extract key words and phrases from the tweets of major speech act types after removing stop words. A list of stop words are collected from an online resource. Then all the less informative words are removed and n grams are extracted.</a:t>
            </a: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25000"/>
              <a:buFont typeface="Merriweather"/>
              <a:buNone/>
            </a:pPr>
            <a:r>
              <a:rPr lang="en-IN" sz="2000" b="1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r>
              <a:rPr lang="en-IN" sz="2600" b="1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IN" sz="5000" b="0" i="0" u="sng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SYSTEM(CONT..)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90000"/>
              </a:lnSpc>
              <a:spcBef>
                <a:spcPts val="0"/>
              </a:spcBef>
              <a:buClr>
                <a:srgbClr val="0BD0D9"/>
              </a:buClr>
              <a:buSzPct val="25000"/>
              <a:buFont typeface="Merriweather"/>
              <a:buNone/>
            </a:pPr>
            <a:r>
              <a:rPr lang="en-IN" sz="1600" b="1" i="0" u="none" strike="noStrike" cap="none" baseline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b)POS based Phrase Extraction</a:t>
            </a:r>
          </a:p>
          <a:p>
            <a:endParaRPr/>
          </a:p>
          <a:p>
            <a:pPr marL="274320" marR="0" lvl="0" indent="-27432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erriweather"/>
              <a:buChar char="●"/>
            </a:pPr>
            <a:r>
              <a:rPr lang="en-IN" sz="2000" b="0" i="0" u="none" strike="noStrike" cap="none" baseline="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statement-relevant word - noun, or ‘/N/’, phrase is a noun phrase, such as ‘/Adj/ /N/’(e.g., </a:t>
            </a:r>
            <a:r>
              <a:rPr lang="en-IN" sz="2000" b="0" i="1" u="none" strike="noStrike" cap="none" baseline="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high quality</a:t>
            </a:r>
            <a:r>
              <a:rPr lang="en-IN" sz="2000" b="0" i="0" u="none" strike="noStrike" cap="none" baseline="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) and ‘/Adj/ /N/ /N/’ (e.g., </a:t>
            </a:r>
            <a:r>
              <a:rPr lang="en-IN" sz="2000" b="0" i="1" u="none" strike="noStrike" cap="none" baseline="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sexual abuse charges</a:t>
            </a:r>
            <a:r>
              <a:rPr lang="en-IN" sz="2000" b="0" i="0" u="none" strike="noStrike" cap="none" baseline="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).</a:t>
            </a:r>
          </a:p>
          <a:p>
            <a:pPr marL="274320" marR="0" lvl="0" indent="-27432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erriweather"/>
              <a:buChar char="●"/>
            </a:pPr>
            <a:r>
              <a:rPr lang="en-IN" sz="2000" b="0" i="0" u="none" strike="noStrike" cap="none" baseline="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comment-relevant POS patterns (statement relevant)Have atleast one opinion word (e.g., </a:t>
            </a:r>
            <a:r>
              <a:rPr lang="en-IN" sz="2000" b="0" i="1" u="none" strike="noStrike" cap="none" baseline="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good thing</a:t>
            </a:r>
            <a:r>
              <a:rPr lang="en-IN" sz="2000" b="0" i="0" u="none" strike="noStrike" cap="none" baseline="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) judged from SentiWordNet and the compilation of words.</a:t>
            </a:r>
          </a:p>
          <a:p>
            <a:pPr marL="274320" marR="0" lvl="0" indent="-27432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erriweather"/>
              <a:buChar char="●"/>
            </a:pPr>
            <a:r>
              <a:rPr lang="en-IN" sz="2000" b="0" i="0" u="none" strike="noStrike" cap="none" baseline="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suggestion-relevant word - verb, or ‘/V/’ (e.g., </a:t>
            </a:r>
            <a:r>
              <a:rPr lang="en-IN" sz="2000" b="0" i="1" u="none" strike="noStrike" cap="none" baseline="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hate</a:t>
            </a:r>
            <a:r>
              <a:rPr lang="en-IN" sz="2000" b="0" i="0" u="none" strike="noStrike" cap="none" baseline="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), phrase is verb-centered, such as ‘/Adv/ /V/’ (e.g., </a:t>
            </a:r>
            <a:r>
              <a:rPr lang="en-IN" sz="2000" b="0" i="1" u="none" strike="noStrike" cap="none" baseline="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truly wish</a:t>
            </a:r>
            <a:r>
              <a:rPr lang="en-IN" sz="2000" b="0" i="0" u="none" strike="noStrike" cap="none" baseline="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) and ‘/V/ /N/ /N/’ (e.g., </a:t>
            </a:r>
            <a:r>
              <a:rPr lang="en-IN" sz="2000" b="0" i="1" u="none" strike="noStrike" cap="none" baseline="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sell health drugs</a:t>
            </a:r>
            <a:r>
              <a:rPr lang="en-IN" sz="2000" b="0" i="0" u="none" strike="noStrike" cap="none" baseline="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).</a:t>
            </a:r>
          </a:p>
          <a:p>
            <a:pPr marL="274320" marR="0" lvl="0" indent="-27432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erriweather"/>
              <a:buChar char="●"/>
            </a:pPr>
            <a:r>
              <a:rPr lang="en-IN" sz="2000" b="0" i="0" u="none" strike="noStrike" cap="none" baseline="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Question-relevant word - a verb or a noun, or (/‘N’/ /‘V’/) (e.g.,</a:t>
            </a:r>
            <a:r>
              <a:rPr lang="en-IN" sz="2000" b="0" i="1" u="none" strike="noStrike" cap="none" baseline="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reason</a:t>
            </a:r>
            <a:r>
              <a:rPr lang="en-IN" sz="2000" b="0" i="0" u="none" strike="noStrike" cap="none" baseline="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), noun phrase or a verb-centred phrase, such as ‘/Adj/ /N/ /N/’ (e.g., </a:t>
            </a:r>
            <a:r>
              <a:rPr lang="en-IN" sz="2000" b="0" i="1" u="none" strike="noStrike" cap="none" baseline="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dirty ass mirror</a:t>
            </a:r>
            <a:r>
              <a:rPr lang="en-IN" sz="2000" b="0" i="0" u="none" strike="noStrike" cap="none" baseline="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).</a:t>
            </a:r>
          </a:p>
          <a:p>
            <a:endParaRPr/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IN" sz="5000" b="0" i="0" u="sng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SYSTEM(CONT..)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rgbClr val="0BD0D9"/>
              </a:buClr>
              <a:buSzPct val="25000"/>
              <a:buFont typeface="Merriweather"/>
              <a:buNone/>
            </a:pPr>
            <a:r>
              <a:rPr lang="en-IN" sz="2800" b="1" i="0" u="none" strike="noStrike" cap="none" baseline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c)Entity Extraction</a:t>
            </a:r>
          </a:p>
          <a:p>
            <a:endParaRPr/>
          </a:p>
          <a:p>
            <a:pPr marL="274320" marR="0" lvl="0" indent="-274320" algn="l" rtl="0">
              <a:spcBef>
                <a:spcPts val="560"/>
              </a:spcBef>
              <a:buClr>
                <a:srgbClr val="0BD0D9"/>
              </a:buClr>
              <a:buSzPct val="25000"/>
              <a:buFont typeface="Merriweather"/>
              <a:buNone/>
            </a:pPr>
            <a:r>
              <a:rPr lang="en-IN" sz="2800" b="1" i="0" u="none" strike="noStrike" cap="none" baseline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		</a:t>
            </a:r>
            <a:r>
              <a:rPr lang="en-IN" sz="2800" b="0" i="0" u="none" strike="noStrike" cap="none" baseline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 basic entities like person, place, organization needs to be recognized. The entities are recognized and extracted in each of the tweets using </a:t>
            </a:r>
            <a:r>
              <a:rPr lang="en-IN" sz="2800">
                <a:latin typeface="Merriweather"/>
                <a:ea typeface="Merriweather"/>
                <a:cs typeface="Merriweather"/>
                <a:sym typeface="Merriweather"/>
              </a:rPr>
              <a:t>templates and using nltk package</a:t>
            </a:r>
            <a:r>
              <a:rPr lang="en-IN" sz="2800" b="0" i="0" u="none" strike="noStrike" cap="none" baseline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. </a:t>
            </a:r>
          </a:p>
          <a:p>
            <a:pPr marL="274320" marR="0" lvl="0" indent="-7620" algn="just" rtl="0">
              <a:spcBef>
                <a:spcPts val="56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Merriweather"/>
              <a:buNone/>
            </a:pPr>
            <a:r>
              <a:rPr lang="en-IN" sz="2800" b="1" i="0" u="none" strike="noStrike" cap="none" baseline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		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IN" sz="5000" b="0" i="0" u="sng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SYSTEM(CONT..)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SzPct val="93560"/>
              <a:buFont typeface="Merriweather"/>
              <a:buChar char="●"/>
            </a:pPr>
            <a:r>
              <a:rPr lang="en-IN" sz="3250" b="1" i="0" u="sng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Topic Summarization:</a:t>
            </a:r>
          </a:p>
          <a:p>
            <a:pPr marL="274320" marR="0" lvl="0" indent="-274320" algn="l" rtl="0">
              <a:lnSpc>
                <a:spcPct val="90000"/>
              </a:lnSpc>
              <a:spcBef>
                <a:spcPts val="650"/>
              </a:spcBef>
              <a:buClr>
                <a:schemeClr val="accent3"/>
              </a:buClr>
              <a:buSzPct val="25000"/>
              <a:buFont typeface="Merriweather"/>
              <a:buNone/>
            </a:pPr>
            <a:r>
              <a:rPr lang="en-IN" sz="3250" b="1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	a)Semantic-based subtopic detection: </a:t>
            </a:r>
          </a:p>
          <a:p>
            <a:endParaRPr/>
          </a:p>
          <a:p>
            <a:pPr marL="1463040" marR="0" lvl="4" indent="-218439" algn="l" rtl="0">
              <a:lnSpc>
                <a:spcPct val="90000"/>
              </a:lnSpc>
              <a:spcBef>
                <a:spcPts val="680"/>
              </a:spcBef>
              <a:buClr>
                <a:schemeClr val="accent4"/>
              </a:buClr>
              <a:buSzPct val="65000"/>
              <a:buFont typeface="Merriweather"/>
              <a:buChar char="➢"/>
            </a:pPr>
            <a:r>
              <a:rPr lang="en-IN" sz="3400" b="1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Dynamic Topic Model</a:t>
            </a:r>
            <a:r>
              <a:rPr lang="en-IN" sz="3400" b="0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 to capture subtopics in the 		tweet stream.</a:t>
            </a:r>
          </a:p>
          <a:p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680"/>
              </a:spcBef>
              <a:buClr>
                <a:schemeClr val="accent3"/>
              </a:buClr>
              <a:buSzPct val="25000"/>
              <a:buFont typeface="Merriweather"/>
              <a:buNone/>
            </a:pPr>
            <a:r>
              <a:rPr lang="en-IN" sz="3400" b="0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     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IN" sz="5000" b="0" i="0" u="sng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SYSTEM(CONT..)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accent3"/>
              </a:buClr>
              <a:buSzPct val="25000"/>
              <a:buFont typeface="Merriweather"/>
              <a:buNone/>
            </a:pPr>
            <a:r>
              <a:rPr lang="en-IN" sz="2600" b="1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b) k-means:</a:t>
            </a: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25000"/>
              <a:buFont typeface="Merriweather"/>
              <a:buNone/>
            </a:pPr>
            <a:r>
              <a:rPr lang="en-IN" sz="2600" b="1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	</a:t>
            </a:r>
            <a:r>
              <a:rPr lang="en-IN" sz="2600" b="0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 summarization algorithm is used to summarize all the sentences so far extracted from the text based on </a:t>
            </a:r>
            <a:r>
              <a:rPr lang="en-IN" sz="2600" b="1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global relevance, crowd endorsement ,Word Sentence Score, Keyword Score, Ngram score and IDF score.</a:t>
            </a:r>
            <a:r>
              <a:rPr lang="en-IN" sz="2600" b="0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K means algorithm is used so as to remove out similar set of tweets and it is able to give out a summary.</a:t>
            </a:r>
            <a:r>
              <a:rPr lang="en-IN" sz="2600" b="1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25000"/>
              <a:buFont typeface="Merriweather"/>
              <a:buNone/>
            </a:pPr>
            <a:r>
              <a:rPr lang="en-IN" sz="2600" b="1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	</a:t>
            </a:r>
            <a:r>
              <a:rPr lang="en-IN" sz="2600" b="0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 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IN" sz="5000" b="1" i="0" u="sng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accent3"/>
              </a:buClr>
              <a:buSzPct val="95000"/>
              <a:buFont typeface="Merriweather"/>
              <a:buChar char="●"/>
            </a:pPr>
            <a:r>
              <a:rPr lang="en-IN" sz="2600" b="0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As we all know that twitter is one of the popular micro-blogging sites. According to a survey report, twitter spews out over 200 millions tweets per day.</a:t>
            </a: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95000"/>
              <a:buFont typeface="Merriweather"/>
              <a:buChar char="●"/>
            </a:pPr>
            <a:r>
              <a:rPr lang="en-IN" sz="2600" b="0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It consists of thousands of tweets on each topics. As a human being we can’t simply go through all the tweets on a specific topic.</a:t>
            </a: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95000"/>
              <a:buFont typeface="Merriweather"/>
              <a:buChar char="●"/>
            </a:pPr>
            <a:r>
              <a:rPr lang="en-IN" sz="2600" b="0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 this context, where our project helps the user to go through the tweets and give a brief summary on the given topic by simply entering the topic name you are interested in. 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IN"/>
              <a:t>k-means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581325" y="2191850"/>
            <a:ext cx="5791200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IN" sz="2000" b="1">
                <a:latin typeface="Merriweather"/>
                <a:ea typeface="Merriweather"/>
                <a:cs typeface="Merriweather"/>
                <a:sym typeface="Merriweather"/>
              </a:rPr>
              <a:t>Crowding Endorsement Score:</a:t>
            </a:r>
          </a:p>
          <a:p>
            <a:pPr marL="0" lvl="0" indent="0" rtl="0">
              <a:buNone/>
            </a:pPr>
            <a:r>
              <a:rPr lang="en-IN" sz="2000" b="1">
                <a:latin typeface="Merriweather"/>
                <a:ea typeface="Merriweather"/>
                <a:cs typeface="Merriweather"/>
                <a:sym typeface="Merriweather"/>
              </a:rPr>
              <a:t>  </a:t>
            </a:r>
          </a:p>
          <a:p>
            <a:endParaRPr/>
          </a:p>
          <a:p>
            <a:endParaRPr/>
          </a:p>
          <a:p>
            <a:endParaRPr/>
          </a:p>
          <a:p>
            <a:pPr marL="0" lvl="0" indent="0" rtl="0">
              <a:buNone/>
            </a:pPr>
            <a:r>
              <a:rPr lang="en-IN" sz="2000" b="1">
                <a:latin typeface="Merriweather"/>
                <a:ea typeface="Merriweather"/>
                <a:cs typeface="Merriweather"/>
                <a:sym typeface="Merriweather"/>
              </a:rPr>
              <a:t>Keyword Score:</a:t>
            </a:r>
          </a:p>
          <a:p>
            <a:pPr marL="0" lvl="0" indent="0" rtl="0">
              <a:buNone/>
            </a:pPr>
            <a:r>
              <a:rPr lang="en-IN" sz="2000" b="1">
                <a:latin typeface="Merriweather"/>
                <a:ea typeface="Merriweather"/>
                <a:cs typeface="Merriweather"/>
                <a:sym typeface="Merriweather"/>
              </a:rPr>
              <a:t>		 </a:t>
            </a:r>
            <a:r>
              <a:rPr lang="en-IN" sz="2000">
                <a:latin typeface="Merriweather"/>
                <a:ea typeface="Merriweather"/>
                <a:cs typeface="Merriweather"/>
                <a:sym typeface="Merriweather"/>
              </a:rPr>
              <a:t>0.2 is added for each keyword</a:t>
            </a:r>
          </a:p>
          <a:p>
            <a:endParaRPr/>
          </a:p>
          <a:p>
            <a:pPr marL="0" lvl="0" indent="0" rtl="0">
              <a:buNone/>
            </a:pPr>
            <a:r>
              <a:rPr lang="en-IN" sz="2000" b="1">
                <a:latin typeface="Merriweather"/>
                <a:ea typeface="Merriweather"/>
                <a:cs typeface="Merriweather"/>
                <a:sym typeface="Merriweather"/>
              </a:rPr>
              <a:t>N Gram Score:</a:t>
            </a:r>
          </a:p>
          <a:p>
            <a:pPr marL="0" lvl="0" indent="0" rtl="0">
              <a:buNone/>
            </a:pPr>
            <a:r>
              <a:rPr lang="en-IN" sz="2000" b="1">
                <a:latin typeface="Merriweather"/>
                <a:ea typeface="Merriweather"/>
                <a:cs typeface="Merriweather"/>
                <a:sym typeface="Merriweather"/>
              </a:rPr>
              <a:t>		</a:t>
            </a:r>
            <a:r>
              <a:rPr lang="en-IN" sz="2000">
                <a:latin typeface="Merriweather"/>
                <a:ea typeface="Merriweather"/>
                <a:cs typeface="Merriweather"/>
                <a:sym typeface="Merriweather"/>
              </a:rPr>
              <a:t>0.4 is added for each n gram(bi gram and tri gram)</a:t>
            </a:r>
          </a:p>
          <a:p>
            <a:endParaRPr/>
          </a:p>
        </p:txBody>
      </p:sp>
      <p:pic>
        <p:nvPicPr>
          <p:cNvPr id="216" name="Shape 2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818850" y="2651954"/>
            <a:ext cx="3371700" cy="8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IN" sz="2000" b="1">
                <a:latin typeface="Merriweather"/>
                <a:ea typeface="Merriweather"/>
                <a:cs typeface="Merriweather"/>
                <a:sym typeface="Merriweather"/>
              </a:rPr>
              <a:t>Global Relevance Score:</a:t>
            </a:r>
          </a:p>
          <a:p>
            <a:endParaRPr/>
          </a:p>
          <a:p>
            <a:endParaRPr/>
          </a:p>
          <a:p>
            <a:pPr lvl="0" rtl="0">
              <a:buNone/>
            </a:pPr>
            <a:r>
              <a:rPr lang="en-IN" sz="2000" b="1">
                <a:latin typeface="Merriweather"/>
                <a:ea typeface="Merriweather"/>
                <a:cs typeface="Merriweather"/>
                <a:sym typeface="Merriweather"/>
              </a:rPr>
              <a:t>IDF Based Score:</a:t>
            </a:r>
          </a:p>
          <a:p>
            <a:pPr lvl="0" rtl="0">
              <a:buNone/>
            </a:pPr>
            <a:r>
              <a:rPr lang="en-IN" sz="2000" b="1">
                <a:latin typeface="Merriweather"/>
                <a:ea typeface="Merriweather"/>
                <a:cs typeface="Merriweather"/>
                <a:sym typeface="Merriweather"/>
              </a:rPr>
              <a:t>				</a:t>
            </a:r>
            <a:r>
              <a:rPr lang="en-IN" sz="2000">
                <a:latin typeface="Merriweather"/>
                <a:ea typeface="Merriweather"/>
                <a:cs typeface="Merriweather"/>
                <a:sym typeface="Merriweather"/>
              </a:rPr>
              <a:t>Novel features are found out</a:t>
            </a:r>
          </a:p>
          <a:p>
            <a:pPr lvl="0" rtl="0">
              <a:buNone/>
            </a:pPr>
            <a:r>
              <a:rPr lang="en-IN" sz="2000">
                <a:latin typeface="Merriweather"/>
                <a:ea typeface="Merriweather"/>
                <a:cs typeface="Merriweather"/>
                <a:sym typeface="Merriweather"/>
              </a:rPr>
              <a:t>				 IDF scores are normalised</a:t>
            </a:r>
          </a:p>
          <a:p>
            <a:endParaRPr/>
          </a:p>
          <a:p>
            <a:pPr lvl="0" rtl="0">
              <a:buNone/>
            </a:pPr>
            <a:r>
              <a:rPr lang="en-IN" sz="2000" b="1">
                <a:latin typeface="Merriweather"/>
                <a:ea typeface="Merriweather"/>
                <a:cs typeface="Merriweather"/>
                <a:sym typeface="Merriweather"/>
              </a:rPr>
              <a:t>WSS(Word Sentence Score):</a:t>
            </a:r>
          </a:p>
          <a:p>
            <a:pPr lvl="0" rtl="0">
              <a:buNone/>
            </a:pPr>
            <a:r>
              <a:rPr lang="en-IN" sz="2000" b="1">
                <a:latin typeface="Merriweather"/>
                <a:ea typeface="Merriweather"/>
                <a:cs typeface="Merriweather"/>
                <a:sym typeface="Merriweather"/>
              </a:rPr>
              <a:t>				</a:t>
            </a:r>
            <a:r>
              <a:rPr lang="en-IN" sz="2000">
                <a:latin typeface="Merriweather"/>
                <a:ea typeface="Merriweather"/>
                <a:cs typeface="Merriweather"/>
                <a:sym typeface="Merriweather"/>
              </a:rPr>
              <a:t>WSS(Si)=0.1+1/(TF ALL(Si))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23" name="Shape 2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972700" y="2485177"/>
            <a:ext cx="5376499" cy="55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accent3"/>
              </a:buClr>
              <a:buSzPct val="95000"/>
              <a:buFont typeface="Merriweather"/>
              <a:buChar char="●"/>
            </a:pPr>
            <a:r>
              <a:rPr lang="en-IN" sz="2600" b="0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K-means algorithm</a:t>
            </a:r>
          </a:p>
          <a:p>
            <a:endParaRPr/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475655" y="2492896"/>
            <a:ext cx="6029324" cy="3907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IN" sz="5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System(Cont..)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accent3"/>
              </a:buClr>
              <a:buSzPct val="25000"/>
              <a:buFont typeface="Merriweather"/>
              <a:buNone/>
            </a:pPr>
            <a:r>
              <a:rPr lang="en-IN" sz="2600" b="1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c)Template Design:</a:t>
            </a: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25000"/>
              <a:buFont typeface="Merriweather"/>
              <a:buNone/>
            </a:pPr>
            <a:r>
              <a:rPr lang="en-IN" sz="2600" b="1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			</a:t>
            </a:r>
            <a:r>
              <a:rPr lang="en-IN" sz="2600" b="0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Insert the information so far gathered and putting them in slots of a basic template .</a:t>
            </a: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25000"/>
              <a:buFont typeface="Merriweather"/>
              <a:buNone/>
            </a:pPr>
            <a:r>
              <a:rPr lang="en-IN" sz="2600" b="1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IN" sz="5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Issues &amp; Challenges:	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accent3"/>
              </a:buClr>
              <a:buSzPct val="95000"/>
              <a:buFont typeface="Merriweather"/>
              <a:buChar char="●"/>
            </a:pPr>
            <a:r>
              <a:rPr lang="en-IN" sz="2600" b="0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Redundancy of Information </a:t>
            </a: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95000"/>
              <a:buFont typeface="Merriweather"/>
              <a:buChar char="●"/>
            </a:pPr>
            <a:r>
              <a:rPr lang="en-IN" sz="2600" b="0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Noisy Data</a:t>
            </a: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95000"/>
              <a:buFont typeface="Merriweather"/>
              <a:buChar char="●"/>
            </a:pPr>
            <a:r>
              <a:rPr lang="en-IN" sz="2600" b="0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Adultered Information</a:t>
            </a: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95000"/>
              <a:buFont typeface="Merriweather"/>
              <a:buChar char="●"/>
            </a:pPr>
            <a:r>
              <a:rPr lang="en-IN" sz="2600" b="0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Rhetorical Questions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IN" sz="5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Screenshots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accent3"/>
              </a:buClr>
              <a:buSzPct val="95000"/>
              <a:buFont typeface="Merriweather"/>
              <a:buChar char="●"/>
            </a:pPr>
            <a:r>
              <a:rPr lang="en-IN" sz="2600" b="0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Preprocessing:</a:t>
            </a:r>
          </a:p>
          <a:p>
            <a:endParaRPr/>
          </a:p>
        </p:txBody>
      </p:sp>
      <p:pic>
        <p:nvPicPr>
          <p:cNvPr id="249" name="Shape 249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409700" y="2719386"/>
            <a:ext cx="632460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IN" sz="5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Screenshots Cntd..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accent3"/>
              </a:buClr>
              <a:buSzPct val="95000"/>
              <a:buFont typeface="Merriweather"/>
              <a:buChar char="●"/>
            </a:pPr>
            <a:r>
              <a:rPr lang="en-IN" sz="2600" b="0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Speech Act</a:t>
            </a: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25000"/>
              <a:buFont typeface="Merriweather"/>
              <a:buNone/>
            </a:pPr>
            <a:r>
              <a:rPr lang="en-IN" sz="2600" b="0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</a:p>
        </p:txBody>
      </p:sp>
      <p:pic>
        <p:nvPicPr>
          <p:cNvPr id="256" name="Shape 256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4355976" y="1916832"/>
            <a:ext cx="3307602" cy="4224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IN" sz="5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Screenshots Cntd..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accent3"/>
              </a:buClr>
              <a:buSzPct val="95000"/>
              <a:buFont typeface="Merriweather"/>
              <a:buChar char="●"/>
            </a:pPr>
            <a:r>
              <a:rPr lang="en-IN" sz="2600" b="0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Phrase Extraction</a:t>
            </a: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25000"/>
              <a:buFont typeface="Merriweather"/>
              <a:buNone/>
            </a:pPr>
            <a:r>
              <a:rPr lang="en-IN" sz="2600" b="0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</a:p>
        </p:txBody>
      </p:sp>
      <p:pic>
        <p:nvPicPr>
          <p:cNvPr id="263" name="Shape 263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403648" y="2564903"/>
            <a:ext cx="6210300" cy="376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IN" sz="5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Screenshots Cntd..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accent3"/>
              </a:buClr>
              <a:buSzPct val="95000"/>
              <a:buFont typeface="Merriweather"/>
              <a:buChar char="●"/>
            </a:pPr>
            <a:r>
              <a:rPr lang="en-IN" sz="2600" b="0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Summary:</a:t>
            </a: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25000"/>
              <a:buFont typeface="Merriweather"/>
              <a:buNone/>
            </a:pPr>
            <a:r>
              <a:rPr lang="en-IN" sz="2600" b="0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25000"/>
              <a:buFont typeface="Merriweather"/>
              <a:buNone/>
            </a:pPr>
            <a:r>
              <a:rPr lang="en-IN" sz="2600" b="0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</a:p>
        </p:txBody>
      </p:sp>
      <p:pic>
        <p:nvPicPr>
          <p:cNvPr id="270" name="Shape 27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2761575"/>
            <a:ext cx="9053699" cy="17830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67543" y="47667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IN" sz="5000" b="1" i="0" u="sng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ABSTRACT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95536" y="1844824"/>
            <a:ext cx="8229600" cy="48574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just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Merriweather"/>
              <a:buChar char="●"/>
            </a:pPr>
            <a:r>
              <a:rPr lang="en-IN" sz="2600" b="0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 a micro-blog such as twitter there is a wide array of tweets on each topic of interest according to the user. The tweets can be a part of a conversation, express opinions and suggestions and may notify of a change of events in the current trend and may be even filled with noise.</a:t>
            </a:r>
          </a:p>
          <a:p>
            <a:pPr marL="274320" marR="0" lvl="0" indent="-274320" algn="just" rtl="0">
              <a:lnSpc>
                <a:spcPct val="90000"/>
              </a:lnSpc>
              <a:spcBef>
                <a:spcPts val="520"/>
              </a:spcBef>
              <a:buClr>
                <a:schemeClr val="accent3"/>
              </a:buClr>
              <a:buSzPct val="95000"/>
              <a:buFont typeface="Merriweather"/>
              <a:buChar char="●"/>
            </a:pPr>
            <a:r>
              <a:rPr lang="en-IN" sz="2600" b="0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 order to enable users to quickly view a summary about a topic searched, a system is proposed in which it involves two major steps.</a:t>
            </a:r>
          </a:p>
          <a:p>
            <a:pPr marL="274320" marR="0" lvl="0" indent="-274320" algn="just" rtl="0">
              <a:lnSpc>
                <a:spcPct val="90000"/>
              </a:lnSpc>
              <a:spcBef>
                <a:spcPts val="520"/>
              </a:spcBef>
              <a:buClr>
                <a:schemeClr val="accent3"/>
              </a:buClr>
              <a:buSzPct val="25000"/>
              <a:buFont typeface="Merriweather"/>
              <a:buNone/>
            </a:pPr>
            <a:r>
              <a:rPr lang="en-IN" sz="2600" b="0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IN" sz="5000" b="1"/>
              <a:t>Evaluation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chemeClr val="dk1"/>
              </a:buClr>
              <a:buSzPct val="42307"/>
              <a:buFont typeface="Arial"/>
              <a:buNone/>
            </a:pPr>
            <a:r>
              <a:rPr lang="en-IN" sz="2600">
                <a:latin typeface="Merriweather"/>
                <a:ea typeface="Merriweather"/>
                <a:cs typeface="Merriweather"/>
                <a:sym typeface="Merriweather"/>
              </a:rPr>
              <a:t> Manual Checking</a:t>
            </a:r>
          </a:p>
          <a:p>
            <a:pPr marL="1071245" lvl="0" indent="0" rtl="0">
              <a:buClr>
                <a:schemeClr val="dk1"/>
              </a:buClr>
              <a:buSzPct val="42307"/>
              <a:buFont typeface="Arial"/>
              <a:buNone/>
            </a:pPr>
            <a:r>
              <a:rPr lang="en-IN" sz="2600">
                <a:latin typeface="Merriweather"/>
                <a:ea typeface="Merriweather"/>
                <a:cs typeface="Merriweather"/>
                <a:sym typeface="Merriweather"/>
              </a:rPr>
              <a:t>The summaries generated are manually checked for correctness.</a:t>
            </a:r>
          </a:p>
          <a:p>
            <a:pPr marL="156845" lvl="0" rtl="0">
              <a:buClr>
                <a:schemeClr val="dk1"/>
              </a:buClr>
              <a:buSzPct val="42307"/>
              <a:buFont typeface="Arial"/>
              <a:buNone/>
            </a:pPr>
            <a:r>
              <a:rPr lang="en-IN" sz="2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Classification Evaluation</a:t>
            </a:r>
          </a:p>
          <a:p>
            <a:pPr marL="731520" lvl="0" indent="-117475" rtl="0">
              <a:buClr>
                <a:schemeClr val="dk1"/>
              </a:buClr>
              <a:buSzPct val="42307"/>
              <a:buFont typeface="Arial"/>
              <a:buNone/>
            </a:pPr>
            <a:r>
              <a:rPr lang="en-IN" sz="2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i. Preparation</a:t>
            </a:r>
          </a:p>
          <a:p>
            <a:pPr marL="614045" lvl="0" indent="300355" rtl="0">
              <a:buClr>
                <a:schemeClr val="dk1"/>
              </a:buClr>
              <a:buSzPct val="42307"/>
              <a:buFont typeface="Arial"/>
              <a:buNone/>
            </a:pPr>
            <a:r>
              <a:rPr lang="en-IN" sz="2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 suitable data set for a supervised classification algorithm is used.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IN" sz="5000" b="1"/>
              <a:t>Evaluation Cntd...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56845" lvl="0" indent="0" rtl="0">
              <a:buClr>
                <a:schemeClr val="dk1"/>
              </a:buClr>
              <a:buSzPct val="42307"/>
              <a:buFont typeface="Arial"/>
              <a:buNone/>
            </a:pPr>
            <a:r>
              <a:rPr lang="en-IN" sz="2600">
                <a:latin typeface="Merriweather"/>
                <a:ea typeface="Merriweather"/>
                <a:cs typeface="Merriweather"/>
                <a:sym typeface="Merriweather"/>
              </a:rPr>
              <a:t> ii. Classification</a:t>
            </a:r>
          </a:p>
          <a:p>
            <a:pPr marL="0" lvl="0" indent="0" rtl="0">
              <a:buNone/>
            </a:pPr>
            <a:r>
              <a:rPr lang="en-IN" sz="2600">
                <a:latin typeface="Merriweather"/>
                <a:ea typeface="Merriweather"/>
                <a:cs typeface="Merriweather"/>
                <a:sym typeface="Merriweather"/>
              </a:rPr>
              <a:t>	  Precision scores are calculated to find out the  effectiveness of the summary.      </a:t>
            </a:r>
          </a:p>
          <a:p>
            <a:pPr marL="0" lvl="0" indent="0" rtl="0">
              <a:buNone/>
            </a:pPr>
            <a:r>
              <a:rPr lang="en-IN" sz="2600">
                <a:latin typeface="Merriweather"/>
                <a:ea typeface="Merriweather"/>
                <a:cs typeface="Merriweather"/>
                <a:sym typeface="Merriweather"/>
              </a:rPr>
              <a:t>   </a:t>
            </a:r>
          </a:p>
          <a:p>
            <a:endParaRPr/>
          </a:p>
        </p:txBody>
      </p:sp>
      <p:pic>
        <p:nvPicPr>
          <p:cNvPr id="283" name="Shape 28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38550" y="3586837"/>
            <a:ext cx="678180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IN" sz="5000" b="1">
                <a:solidFill>
                  <a:schemeClr val="dk1"/>
                </a:solidFill>
              </a:rPr>
              <a:t>Evaluation Cntd...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algn="l" rtl="0">
              <a:buNone/>
            </a:pPr>
            <a:r>
              <a:rPr lang="en-IN" sz="2600">
                <a:latin typeface="Merriweather"/>
                <a:ea typeface="Merriweather"/>
                <a:cs typeface="Merriweather"/>
                <a:sym typeface="Merriweather"/>
              </a:rPr>
              <a:t>iii) Summarization</a:t>
            </a:r>
          </a:p>
          <a:p>
            <a:endParaRPr/>
          </a:p>
          <a:p>
            <a:endParaRPr/>
          </a:p>
        </p:txBody>
      </p:sp>
      <p:pic>
        <p:nvPicPr>
          <p:cNvPr id="290" name="Shape 29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257300" y="2946950"/>
            <a:ext cx="6629400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Clr>
                <a:schemeClr val="dk1"/>
              </a:buClr>
              <a:buSzPct val="25000"/>
              <a:buFont typeface="Arial"/>
              <a:buNone/>
            </a:pPr>
            <a:r>
              <a:rPr lang="en-IN" sz="5000" b="1">
                <a:solidFill>
                  <a:schemeClr val="dk1"/>
                </a:solidFill>
              </a:rPr>
              <a:t>Evaluation Cntd...</a:t>
            </a:r>
          </a:p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IN" sz="2600">
                <a:latin typeface="Merriweather"/>
                <a:ea typeface="Merriweather"/>
                <a:cs typeface="Merriweather"/>
                <a:sym typeface="Merriweather"/>
              </a:rPr>
              <a:t>iii)Summarization</a:t>
            </a:r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97" name="Shape 29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266825" y="2908637"/>
            <a:ext cx="661035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Clr>
                <a:schemeClr val="dk1"/>
              </a:buClr>
              <a:buSzPct val="25000"/>
              <a:buFont typeface="Arial"/>
              <a:buNone/>
            </a:pPr>
            <a:r>
              <a:rPr lang="en-IN" sz="5000" b="1">
                <a:solidFill>
                  <a:schemeClr val="dk1"/>
                </a:solidFill>
              </a:rPr>
              <a:t>Evaluation Cntd...</a:t>
            </a:r>
          </a:p>
          <a:p>
            <a:endParaRPr/>
          </a:p>
          <a:p>
            <a:endParaRPr/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IN" sz="2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iii)Summarization</a:t>
            </a:r>
          </a:p>
          <a:p>
            <a:endParaRPr/>
          </a:p>
          <a:p>
            <a:endParaRPr/>
          </a:p>
        </p:txBody>
      </p:sp>
      <p:pic>
        <p:nvPicPr>
          <p:cNvPr id="304" name="Shape 30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38487" y="2889937"/>
            <a:ext cx="6638925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Clr>
                <a:schemeClr val="dk1"/>
              </a:buClr>
              <a:buSzPct val="25000"/>
              <a:buFont typeface="Arial"/>
              <a:buNone/>
            </a:pPr>
            <a:r>
              <a:rPr lang="en-IN" sz="5000" b="1">
                <a:solidFill>
                  <a:schemeClr val="dk1"/>
                </a:solidFill>
              </a:rPr>
              <a:t>Evaluation Cntd...</a:t>
            </a:r>
          </a:p>
          <a:p>
            <a:endParaRPr/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IN" sz="2600">
                <a:latin typeface="Merriweather"/>
                <a:ea typeface="Merriweather"/>
                <a:cs typeface="Merriweather"/>
                <a:sym typeface="Merriweather"/>
              </a:rPr>
              <a:t>Measure of shrinking</a:t>
            </a:r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311" name="Shape 31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252525" y="3167950"/>
            <a:ext cx="663892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IN" sz="6000" b="1" i="0" u="sng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Thank You !! 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8641079" y="6278880"/>
            <a:ext cx="45718" cy="457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buNone/>
            </a:pPr>
            <a:r>
              <a:rPr lang="en-IN" sz="5000" b="1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ABSTRACT Cntd...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0" algn="just" rtl="0">
              <a:lnSpc>
                <a:spcPct val="90000"/>
              </a:lnSpc>
              <a:buClr>
                <a:schemeClr val="accent3"/>
              </a:buClr>
              <a:buSzPct val="25000"/>
              <a:buFont typeface="Merriweather"/>
              <a:buNone/>
            </a:pPr>
            <a:r>
              <a:rPr lang="en-IN" sz="2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
	1.Speech-act based classification of the tweets</a:t>
            </a:r>
          </a:p>
          <a:p>
            <a:pPr lvl="0" indent="0" algn="just" rtl="0">
              <a:lnSpc>
                <a:spcPct val="90000"/>
              </a:lnSpc>
              <a:buNone/>
            </a:pPr>
            <a:r>
              <a:rPr lang="en-IN" sz="2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</a:p>
          <a:p>
            <a:pPr lvl="0" indent="0" algn="just" rtl="0">
              <a:lnSpc>
                <a:spcPct val="90000"/>
              </a:lnSpc>
              <a:buClr>
                <a:schemeClr val="accent3"/>
              </a:buClr>
              <a:buSzPct val="25000"/>
              <a:buFont typeface="Merriweather"/>
              <a:buNone/>
            </a:pPr>
            <a:r>
              <a:rPr lang="en-IN" sz="2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2.Generating the summary with the classified tweets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IN" sz="5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Objectives	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accent3"/>
              </a:buClr>
              <a:buSzPct val="95000"/>
              <a:buFont typeface="Merriweather"/>
              <a:buChar char="●"/>
            </a:pPr>
            <a:r>
              <a:rPr lang="en-IN" sz="2600" b="0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Get a information-rich summary of the topic searched for by clearing out noise and using information rich tweets.</a:t>
            </a: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95000"/>
              <a:buFont typeface="Merriweather"/>
              <a:buChar char="●"/>
            </a:pPr>
            <a:r>
              <a:rPr lang="en-IN" sz="2600" b="0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Get a lucid and coherent summary based on the relevance of the tweets.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IN" sz="5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Speech Acts:</a:t>
            </a:r>
          </a:p>
        </p:txBody>
      </p:sp>
      <p:graphicFrame>
        <p:nvGraphicFramePr>
          <p:cNvPr id="126" name="Shape 126"/>
          <p:cNvGraphicFramePr/>
          <p:nvPr/>
        </p:nvGraphicFramePr>
        <p:xfrm>
          <a:off x="1533525" y="1987517"/>
          <a:ext cx="6076950" cy="4480433"/>
        </p:xfrm>
        <a:graphic>
          <a:graphicData uri="http://schemas.openxmlformats.org/drawingml/2006/table">
            <a:tbl>
              <a:tblPr>
                <a:noFill/>
                <a:tableStyleId>{755F04BB-80DB-4AD1-B261-E71FA24AEEEC}</a:tableStyleId>
              </a:tblPr>
              <a:tblGrid>
                <a:gridCol w="1462900"/>
                <a:gridCol w="2307025"/>
                <a:gridCol w="2307025"/>
              </a:tblGrid>
              <a:tr h="0"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IN" sz="1200"/>
                        <a:t>Searle’s Types</a:t>
                      </a:r>
                    </a:p>
                  </a:txBody>
                  <a:tcPr marL="68575" marR="68575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IN" sz="1200"/>
                        <a:t>Our Types</a:t>
                      </a:r>
                    </a:p>
                  </a:txBody>
                  <a:tcPr marL="68575" marR="68575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IN" sz="1200"/>
                        <a:t>Example Tweets</a:t>
                      </a:r>
                    </a:p>
                  </a:txBody>
                  <a:tcPr marL="68575" marR="68575" marT="63500" marB="63500"/>
                </a:tc>
              </a:tr>
              <a:tr h="0"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IN" sz="1200"/>
                        <a:t>Assertive</a:t>
                      </a:r>
                    </a:p>
                  </a:txBody>
                  <a:tcPr marL="68575" marR="68575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IN" sz="1200"/>
                        <a:t>Statement</a:t>
                      </a:r>
                    </a:p>
                  </a:txBody>
                  <a:tcPr marL="68575" marR="68575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IN" sz="1200"/>
                        <a:t>Libya Releases 4 Times Journalists </a:t>
                      </a:r>
                      <a:r>
                        <a:rPr lang="en-IN" sz="1200" u="sng">
                          <a:solidFill>
                            <a:schemeClr val="hlink"/>
                          </a:solidFill>
                          <a:hlinkClick r:id="rId3"/>
                        </a:rPr>
                        <a:t>http://www.photozz.com/?104k</a:t>
                      </a:r>
                    </a:p>
                  </a:txBody>
                  <a:tcPr marL="68575" marR="68575" marT="63500" marB="63500"/>
                </a:tc>
              </a:tr>
              <a:tr h="0">
                <a:tc rowSpan="2">
                  <a:txBody>
                    <a:bodyPr/>
                    <a:lstStyle/>
                    <a:p>
                      <a:pPr lvl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IN" sz="1200"/>
                        <a:t>Directive</a:t>
                      </a:r>
                    </a:p>
                  </a:txBody>
                  <a:tcPr marL="68575" marR="68575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IN" sz="1200"/>
                        <a:t>Question</a:t>
                      </a:r>
                    </a:p>
                  </a:txBody>
                  <a:tcPr marL="68575" marR="68575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IN" sz="1200"/>
                        <a:t>#sincewebeinghonest why u so obsessed with what me n her do?? Don’t u got ya own man??? Oh wait…</a:t>
                      </a:r>
                    </a:p>
                  </a:txBody>
                  <a:tcPr marL="68575" marR="68575" marT="63500" marB="63500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IN" sz="1200"/>
                        <a:t>Suggestion</a:t>
                      </a:r>
                    </a:p>
                  </a:txBody>
                  <a:tcPr marL="68575" marR="68575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IN" sz="1200"/>
                        <a:t>RT @NaonkaMixon: I will donate 10$ to the Red Cross Japen EarthQuake fund for every person that retweet this! #PRAYFORJAPAN</a:t>
                      </a:r>
                    </a:p>
                  </a:txBody>
                  <a:tcPr marL="68575" marR="68575" marT="63500" marB="63500"/>
                </a:tc>
              </a:tr>
              <a:tr h="0"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IN" sz="1200"/>
                        <a:t>Expressive</a:t>
                      </a:r>
                    </a:p>
                  </a:txBody>
                  <a:tcPr marL="68575" marR="68575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IN" sz="1200"/>
                        <a:t>Comment</a:t>
                      </a:r>
                    </a:p>
                  </a:txBody>
                  <a:tcPr marL="68575" marR="68575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IN" sz="1200"/>
                        <a:t>is enjoying this new season of #CelebrityApprentice… Nikki Taylor=Yum!!</a:t>
                      </a:r>
                    </a:p>
                  </a:txBody>
                  <a:tcPr marL="68575" marR="68575" marT="63500" marB="63500"/>
                </a:tc>
              </a:tr>
              <a:tr h="0"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IN" sz="1200"/>
                        <a:t>Commissive</a:t>
                      </a:r>
                    </a:p>
                  </a:txBody>
                  <a:tcPr marL="68575" marR="68575" marT="63500" marB="63500"/>
                </a:tc>
                <a:tc rowSpan="2">
                  <a:txBody>
                    <a:bodyPr/>
                    <a:lstStyle/>
                    <a:p>
                      <a:pPr lvl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IN" sz="1200"/>
                        <a:t>Miscellaneous</a:t>
                      </a:r>
                    </a:p>
                  </a:txBody>
                  <a:tcPr marL="68575" marR="68575" marT="63500" marB="63500"/>
                </a:tc>
                <a:tc rowSpan="2">
                  <a:txBody>
                    <a:bodyPr/>
                    <a:lstStyle/>
                    <a:p>
                      <a:pPr lvl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IN" sz="1200"/>
                        <a:t>65. I want to get married to someone I meet in highschool. #100factsaboutme</a:t>
                      </a:r>
                    </a:p>
                  </a:txBody>
                  <a:tcPr marL="68575" marR="68575" marT="63500" marB="63500"/>
                </a:tc>
              </a:tr>
              <a:tr h="0"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IN" sz="1200"/>
                        <a:t>Declarative</a:t>
                      </a:r>
                    </a:p>
                  </a:txBody>
                  <a:tcPr marL="68575" marR="68575" marT="63500" marB="6350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IN" sz="5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Why use Speech Acts	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accent3"/>
              </a:buClr>
              <a:buSzPct val="95000"/>
              <a:buFont typeface="Merriweather"/>
              <a:buChar char="●"/>
            </a:pPr>
            <a:r>
              <a:rPr lang="en-IN" sz="2600" b="0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To exclude information deficient tweets so as to not bring into the summary ie.to neglect a majority of the tweets.</a:t>
            </a: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95000"/>
              <a:buFont typeface="Merriweather"/>
              <a:buChar char="●"/>
            </a:pPr>
            <a:r>
              <a:rPr lang="en-IN" sz="2600" b="0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Extraction of Information is easier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67543" y="4046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IN" sz="5000" b="1" i="0" u="sng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SYSTEM</a:t>
            </a:r>
          </a:p>
        </p:txBody>
      </p:sp>
      <p:pic>
        <p:nvPicPr>
          <p:cNvPr id="132" name="Shape 13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/>
          <a:srcRect/>
          <a:stretch/>
        </p:blipFill>
        <p:spPr>
          <a:xfrm>
            <a:off x="2130485" y="1411254"/>
            <a:ext cx="5465849" cy="4913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IN" sz="5000" b="0" i="0" u="sng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SYSTEM(CONT..)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8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Merriweather"/>
              <a:buChar char="●"/>
            </a:pPr>
            <a:r>
              <a:rPr lang="en-IN" sz="2000" b="1" i="0" u="sng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Data Collection:</a:t>
            </a:r>
          </a:p>
          <a:p>
            <a:pPr marL="640080" marR="0" lvl="1" indent="-259080" algn="l" rtl="0">
              <a:lnSpc>
                <a:spcPct val="80000"/>
              </a:lnSpc>
              <a:spcBef>
                <a:spcPts val="370"/>
              </a:spcBef>
              <a:buClr>
                <a:schemeClr val="accent1"/>
              </a:buClr>
              <a:buSzPct val="82763"/>
              <a:buFont typeface="Merriweather"/>
              <a:buChar char="●"/>
            </a:pPr>
            <a:r>
              <a:rPr lang="en-IN" sz="1850" b="0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Using Twitter Api to get the tweets which are used for our Topic Summarization</a:t>
            </a:r>
          </a:p>
          <a:p>
            <a:pPr marL="274320" marR="0" lvl="0" indent="-274320" algn="l" rtl="0">
              <a:lnSpc>
                <a:spcPct val="80000"/>
              </a:lnSpc>
              <a:spcBef>
                <a:spcPts val="400"/>
              </a:spcBef>
              <a:buClr>
                <a:schemeClr val="accent3"/>
              </a:buClr>
              <a:buSzPct val="25000"/>
              <a:buFont typeface="Merriweather"/>
              <a:buNone/>
            </a:pPr>
            <a:r>
              <a:rPr lang="en-IN" sz="2000" b="1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 </a:t>
            </a:r>
          </a:p>
          <a:p>
            <a:pPr marL="274320" marR="0" lvl="0" indent="-274320" algn="l" rtl="0">
              <a:lnSpc>
                <a:spcPct val="80000"/>
              </a:lnSpc>
              <a:spcBef>
                <a:spcPts val="400"/>
              </a:spcBef>
              <a:buClr>
                <a:schemeClr val="accent3"/>
              </a:buClr>
              <a:buSzPct val="95000"/>
              <a:buFont typeface="Merriweather"/>
              <a:buChar char="●"/>
            </a:pPr>
            <a:r>
              <a:rPr lang="en-IN" sz="2000" b="1" i="0" u="sng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Preprocessing</a:t>
            </a:r>
          </a:p>
          <a:p>
            <a:pPr marL="640080" marR="0" lvl="1" indent="-259080" algn="l" rtl="0">
              <a:lnSpc>
                <a:spcPct val="80000"/>
              </a:lnSpc>
              <a:spcBef>
                <a:spcPts val="370"/>
              </a:spcBef>
              <a:buClr>
                <a:schemeClr val="accent1"/>
              </a:buClr>
              <a:buSzPct val="82763"/>
              <a:buFont typeface="Merriweather"/>
              <a:buChar char="●"/>
            </a:pPr>
            <a:r>
              <a:rPr lang="en-IN" sz="1850" b="1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a) Abbreviations and acronyms:</a:t>
            </a:r>
          </a:p>
          <a:p>
            <a:pPr marL="274320" marR="0" lvl="0" indent="-274320" algn="l" rtl="0">
              <a:lnSpc>
                <a:spcPct val="80000"/>
              </a:lnSpc>
              <a:spcBef>
                <a:spcPts val="400"/>
              </a:spcBef>
              <a:buClr>
                <a:schemeClr val="accent3"/>
              </a:buClr>
              <a:buSzPct val="25000"/>
              <a:buFont typeface="Merriweather"/>
              <a:buNone/>
            </a:pPr>
            <a:r>
              <a:rPr lang="en-IN" sz="2000" b="1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		</a:t>
            </a:r>
            <a:r>
              <a:rPr lang="en-IN" sz="2000" b="0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 module in which abbreviation of all acronyms which 	are used in social networking sites like im, 4ever etc is done.</a:t>
            </a:r>
          </a:p>
          <a:p>
            <a:pPr marL="640080" marR="0" lvl="1" indent="-259080" algn="l" rtl="0">
              <a:lnSpc>
                <a:spcPct val="80000"/>
              </a:lnSpc>
              <a:spcBef>
                <a:spcPts val="370"/>
              </a:spcBef>
              <a:buClr>
                <a:schemeClr val="accent1"/>
              </a:buClr>
              <a:buSzPct val="82763"/>
              <a:buFont typeface="Merriweather"/>
              <a:buChar char="●"/>
            </a:pPr>
            <a:r>
              <a:rPr lang="en-IN" sz="1850" b="1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b) Transforming/Changing other features:</a:t>
            </a:r>
          </a:p>
          <a:p>
            <a:pPr marL="1463040" marR="0" lvl="4" indent="-218439" algn="l" rtl="0">
              <a:lnSpc>
                <a:spcPct val="80000"/>
              </a:lnSpc>
              <a:spcBef>
                <a:spcPts val="400"/>
              </a:spcBef>
              <a:buClr>
                <a:schemeClr val="accent4"/>
              </a:buClr>
              <a:buSzPct val="64999"/>
              <a:buFont typeface="Merriweather"/>
              <a:buChar char="✓"/>
            </a:pPr>
            <a:r>
              <a:rPr lang="en-IN" sz="2000" b="0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Translated into lower cases</a:t>
            </a:r>
          </a:p>
          <a:p>
            <a:pPr marL="1463040" marR="0" lvl="4" indent="-218439" algn="l" rtl="0">
              <a:lnSpc>
                <a:spcPct val="80000"/>
              </a:lnSpc>
              <a:spcBef>
                <a:spcPts val="400"/>
              </a:spcBef>
              <a:buClr>
                <a:schemeClr val="accent4"/>
              </a:buClr>
              <a:buSzPct val="64999"/>
              <a:buFont typeface="Merriweather"/>
              <a:buChar char="✓"/>
            </a:pPr>
            <a:r>
              <a:rPr lang="en-IN" sz="2000" b="0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Email addresses,urls are removed and tagged </a:t>
            </a:r>
          </a:p>
          <a:p>
            <a:pPr marL="1463040" marR="0" lvl="4" indent="-218439" algn="l" rtl="0">
              <a:lnSpc>
                <a:spcPct val="80000"/>
              </a:lnSpc>
              <a:spcBef>
                <a:spcPts val="400"/>
              </a:spcBef>
              <a:buClr>
                <a:schemeClr val="accent4"/>
              </a:buClr>
              <a:buSzPct val="64999"/>
              <a:buFont typeface="Merriweather"/>
              <a:buChar char="✓"/>
            </a:pPr>
            <a:r>
              <a:rPr lang="en-IN" sz="2000" b="0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Emoticons are looked up with the database and tagged</a:t>
            </a:r>
          </a:p>
          <a:p>
            <a:pPr marL="1463040" marR="0" lvl="4" indent="-218439" algn="l" rtl="0">
              <a:lnSpc>
                <a:spcPct val="80000"/>
              </a:lnSpc>
              <a:spcBef>
                <a:spcPts val="400"/>
              </a:spcBef>
              <a:buClr>
                <a:schemeClr val="accent4"/>
              </a:buClr>
              <a:buSzPct val="64999"/>
              <a:buFont typeface="Merriweather"/>
              <a:buChar char="✓"/>
            </a:pPr>
            <a:r>
              <a:rPr lang="en-IN" sz="2000" b="0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Unwanted characters are removed(excess of full stops).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646</Words>
  <Application>Microsoft Office PowerPoint</Application>
  <PresentationFormat>On-screen Show (4:3)</PresentationFormat>
  <Paragraphs>198</Paragraphs>
  <Slides>36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Flow</vt:lpstr>
      <vt:lpstr>TWITTER TOPIC SUMMARIZATION USING SPEECH ACTS</vt:lpstr>
      <vt:lpstr>INTRODUCTION</vt:lpstr>
      <vt:lpstr>ABSTRACT</vt:lpstr>
      <vt:lpstr>ABSTRACT Cntd...</vt:lpstr>
      <vt:lpstr>Objectives </vt:lpstr>
      <vt:lpstr>Speech Acts:</vt:lpstr>
      <vt:lpstr>Why use Speech Acts </vt:lpstr>
      <vt:lpstr> SYSTEM</vt:lpstr>
      <vt:lpstr> SYSTEM(CONT..)</vt:lpstr>
      <vt:lpstr>SYSTEM(CONT..)</vt:lpstr>
      <vt:lpstr>SYSTEM(CONT..)</vt:lpstr>
      <vt:lpstr>SYSTEM(CONT..)</vt:lpstr>
      <vt:lpstr>LOGISTIC REGRESSION</vt:lpstr>
      <vt:lpstr>Slide 14</vt:lpstr>
      <vt:lpstr>SYSTEM(CONT..)</vt:lpstr>
      <vt:lpstr>SYSTEM(CONT..)</vt:lpstr>
      <vt:lpstr>SYSTEM(CONT..)</vt:lpstr>
      <vt:lpstr>SYSTEM(CONT..)</vt:lpstr>
      <vt:lpstr>SYSTEM(CONT..)</vt:lpstr>
      <vt:lpstr>Slide 20</vt:lpstr>
      <vt:lpstr>Slide 21</vt:lpstr>
      <vt:lpstr>Slide 22</vt:lpstr>
      <vt:lpstr>Slide 23</vt:lpstr>
      <vt:lpstr>System(Cont..)</vt:lpstr>
      <vt:lpstr>Issues &amp; Challenges: </vt:lpstr>
      <vt:lpstr>Screenshots</vt:lpstr>
      <vt:lpstr>Screenshots Cntd..</vt:lpstr>
      <vt:lpstr>Screenshots Cntd..</vt:lpstr>
      <vt:lpstr>Screenshots Cntd..</vt:lpstr>
      <vt:lpstr>Evaluation</vt:lpstr>
      <vt:lpstr>Evaluation Cntd...</vt:lpstr>
      <vt:lpstr>Evaluation Cntd...</vt:lpstr>
      <vt:lpstr>Evaluation Cntd... </vt:lpstr>
      <vt:lpstr>Evaluation Cntd...  </vt:lpstr>
      <vt:lpstr>Evaluation Cntd... </vt:lpstr>
      <vt:lpstr>Thank You !!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TOPIC SUMMARIZATION USING SPEECH ACTS</dc:title>
  <cp:lastModifiedBy>Elcot</cp:lastModifiedBy>
  <cp:revision>1</cp:revision>
  <dcterms:modified xsi:type="dcterms:W3CDTF">2014-04-29T07:47:19Z</dcterms:modified>
</cp:coreProperties>
</file>