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59" r:id="rId5"/>
    <p:sldId id="263" r:id="rId6"/>
    <p:sldId id="264" r:id="rId7"/>
    <p:sldId id="260" r:id="rId8"/>
    <p:sldId id="265" r:id="rId9"/>
    <p:sldId id="266" r:id="rId10"/>
    <p:sldId id="267" r:id="rId11"/>
    <p:sldId id="268" r:id="rId12"/>
    <p:sldId id="269" r:id="rId13"/>
    <p:sldId id="270" r:id="rId14"/>
    <p:sldId id="261" r:id="rId15"/>
    <p:sldId id="271" r:id="rId16"/>
    <p:sldId id="26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416CD37-1D81-4E1B-B436-1B5FFC2C92F1}" type="datetimeFigureOut">
              <a:rPr lang="en-IN" smtClean="0"/>
              <a:t>08-10-2013</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92F26901-EA55-4409-99F2-924005088144}"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416CD37-1D81-4E1B-B436-1B5FFC2C92F1}" type="datetimeFigureOut">
              <a:rPr lang="en-IN" smtClean="0"/>
              <a:t>08-10-2013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F26901-EA55-4409-99F2-92400508814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416CD37-1D81-4E1B-B436-1B5FFC2C92F1}" type="datetimeFigureOut">
              <a:rPr lang="en-IN" smtClean="0"/>
              <a:t>08-10-2013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F26901-EA55-4409-99F2-92400508814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416CD37-1D81-4E1B-B436-1B5FFC2C92F1}" type="datetimeFigureOut">
              <a:rPr lang="en-IN" smtClean="0"/>
              <a:t>08-10-2013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F26901-EA55-4409-99F2-92400508814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416CD37-1D81-4E1B-B436-1B5FFC2C92F1}" type="datetimeFigureOut">
              <a:rPr lang="en-IN" smtClean="0"/>
              <a:t>08-10-2013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F26901-EA55-4409-99F2-924005088144}"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416CD37-1D81-4E1B-B436-1B5FFC2C92F1}" type="datetimeFigureOut">
              <a:rPr lang="en-IN" smtClean="0"/>
              <a:t>08-10-2013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F26901-EA55-4409-99F2-92400508814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416CD37-1D81-4E1B-B436-1B5FFC2C92F1}" type="datetimeFigureOut">
              <a:rPr lang="en-IN" smtClean="0"/>
              <a:t>08-10-2013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F26901-EA55-4409-99F2-92400508814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416CD37-1D81-4E1B-B436-1B5FFC2C92F1}" type="datetimeFigureOut">
              <a:rPr lang="en-IN" smtClean="0"/>
              <a:t>08-10-2013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F26901-EA55-4409-99F2-92400508814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16CD37-1D81-4E1B-B436-1B5FFC2C92F1}" type="datetimeFigureOut">
              <a:rPr lang="en-IN" smtClean="0"/>
              <a:t>08-10-2013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2F26901-EA55-4409-99F2-92400508814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416CD37-1D81-4E1B-B436-1B5FFC2C92F1}" type="datetimeFigureOut">
              <a:rPr lang="en-IN" smtClean="0"/>
              <a:t>08-10-2013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F26901-EA55-4409-99F2-92400508814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416CD37-1D81-4E1B-B436-1B5FFC2C92F1}" type="datetimeFigureOut">
              <a:rPr lang="en-IN" smtClean="0"/>
              <a:t>08-10-2013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92F26901-EA55-4409-99F2-924005088144}"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416CD37-1D81-4E1B-B436-1B5FFC2C92F1}" type="datetimeFigureOut">
              <a:rPr lang="en-IN" smtClean="0"/>
              <a:t>08-10-2013</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2F26901-EA55-4409-99F2-924005088144}"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764704"/>
            <a:ext cx="7851648" cy="1828800"/>
          </a:xfrm>
        </p:spPr>
        <p:txBody>
          <a:bodyPr/>
          <a:lstStyle/>
          <a:p>
            <a:pPr algn="ctr"/>
            <a:r>
              <a:rPr lang="en-IN" b="1" u="sng" dirty="0" smtClean="0"/>
              <a:t>TWITTER TOPIC SUMMARIZATION</a:t>
            </a:r>
            <a:endParaRPr lang="en-IN" b="1" u="sng" dirty="0"/>
          </a:p>
        </p:txBody>
      </p:sp>
      <p:sp>
        <p:nvSpPr>
          <p:cNvPr id="3" name="Subtitle 2"/>
          <p:cNvSpPr>
            <a:spLocks noGrp="1"/>
          </p:cNvSpPr>
          <p:nvPr>
            <p:ph type="subTitle" idx="1"/>
          </p:nvPr>
        </p:nvSpPr>
        <p:spPr>
          <a:xfrm>
            <a:off x="533400" y="3228536"/>
            <a:ext cx="7854696" cy="2864760"/>
          </a:xfrm>
        </p:spPr>
        <p:txBody>
          <a:bodyPr>
            <a:normAutofit fontScale="92500" lnSpcReduction="10000"/>
          </a:bodyPr>
          <a:lstStyle/>
          <a:p>
            <a:pPr algn="ctr"/>
            <a:r>
              <a:rPr lang="en-IN" dirty="0" smtClean="0"/>
              <a:t>DINESH V B(2010103037</a:t>
            </a:r>
            <a:r>
              <a:rPr lang="en-IN" dirty="0" smtClean="0"/>
              <a:t>)</a:t>
            </a:r>
          </a:p>
          <a:p>
            <a:pPr algn="ctr"/>
            <a:r>
              <a:rPr lang="en-IN" dirty="0" smtClean="0"/>
              <a:t>DANIEL SAM PETE T(2010103065)</a:t>
            </a:r>
          </a:p>
          <a:p>
            <a:pPr algn="ctr"/>
            <a:r>
              <a:rPr lang="en-IN" dirty="0" smtClean="0"/>
              <a:t>GOPINATHAN A(2010103620)</a:t>
            </a:r>
          </a:p>
          <a:p>
            <a:pPr algn="ctr"/>
            <a:endParaRPr lang="en-IN" dirty="0" smtClean="0"/>
          </a:p>
          <a:p>
            <a:pPr algn="ctr"/>
            <a:r>
              <a:rPr lang="en-IN" dirty="0" smtClean="0"/>
              <a:t>(GUIDED BY)</a:t>
            </a:r>
          </a:p>
          <a:p>
            <a:pPr algn="ctr"/>
            <a:r>
              <a:rPr lang="en-IN" dirty="0" smtClean="0"/>
              <a:t>DR.A.P.SHANTHI</a:t>
            </a:r>
          </a:p>
          <a:p>
            <a:pPr algn="ctr"/>
            <a:r>
              <a:rPr lang="en-IN" dirty="0" smtClean="0"/>
              <a:t>(Associate Professor, DCSE)</a:t>
            </a:r>
            <a:endParaRPr lang="en-IN" dirty="0"/>
          </a:p>
        </p:txBody>
      </p:sp>
    </p:spTree>
  </p:cSld>
  <p:clrMapOvr>
    <a:masterClrMapping/>
  </p:clrMapOvr>
  <p:transition>
    <p:cut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PROPOSED SYSTEM(CONT..)</a:t>
            </a:r>
            <a:endParaRPr lang="en-IN" dirty="0"/>
          </a:p>
        </p:txBody>
      </p:sp>
      <p:sp>
        <p:nvSpPr>
          <p:cNvPr id="3" name="Content Placeholder 2"/>
          <p:cNvSpPr>
            <a:spLocks noGrp="1"/>
          </p:cNvSpPr>
          <p:nvPr>
            <p:ph idx="1"/>
          </p:nvPr>
        </p:nvSpPr>
        <p:spPr/>
        <p:txBody>
          <a:bodyPr>
            <a:normAutofit fontScale="85000" lnSpcReduction="20000"/>
          </a:bodyPr>
          <a:lstStyle/>
          <a:p>
            <a:r>
              <a:rPr lang="en-US" b="1" u="sng" dirty="0" smtClean="0"/>
              <a:t>Speech act guided keyword/phrase extraction</a:t>
            </a:r>
            <a:endParaRPr lang="en-IN" u="sng" dirty="0" smtClean="0"/>
          </a:p>
          <a:p>
            <a:pPr>
              <a:buNone/>
            </a:pPr>
            <a:r>
              <a:rPr lang="en-US" b="1" dirty="0" smtClean="0"/>
              <a:t>	</a:t>
            </a:r>
            <a:r>
              <a:rPr lang="en-US" b="1" dirty="0" smtClean="0"/>
              <a:t>	a)Noise Resistant Phrase Extraction</a:t>
            </a:r>
            <a:endParaRPr lang="en-IN" dirty="0" smtClean="0"/>
          </a:p>
          <a:p>
            <a:pPr>
              <a:buNone/>
            </a:pPr>
            <a:r>
              <a:rPr lang="en-US" b="1" dirty="0" smtClean="0"/>
              <a:t>	</a:t>
            </a:r>
            <a:r>
              <a:rPr lang="en-US" b="1" dirty="0" smtClean="0"/>
              <a:t>		</a:t>
            </a:r>
            <a:r>
              <a:rPr lang="en-US" dirty="0" smtClean="0"/>
              <a:t>In this module we try to extract key words and phrases from the tweets of major speech act types. Extracting the key phrases </a:t>
            </a:r>
            <a:r>
              <a:rPr lang="en-US" dirty="0" smtClean="0"/>
              <a:t>is</a:t>
            </a:r>
            <a:r>
              <a:rPr lang="en-IN" dirty="0" smtClean="0"/>
              <a:t> </a:t>
            </a:r>
            <a:r>
              <a:rPr lang="en-US" dirty="0" smtClean="0"/>
              <a:t>formulated </a:t>
            </a:r>
            <a:r>
              <a:rPr lang="en-US" dirty="0" smtClean="0"/>
              <a:t>as finding frequent n-gram collocations.</a:t>
            </a:r>
            <a:endParaRPr lang="en-IN" dirty="0" smtClean="0"/>
          </a:p>
          <a:p>
            <a:pPr>
              <a:buNone/>
            </a:pPr>
            <a:r>
              <a:rPr lang="en-US" b="1" dirty="0" smtClean="0"/>
              <a:t>	</a:t>
            </a:r>
            <a:r>
              <a:rPr lang="en-US" b="1" dirty="0" smtClean="0"/>
              <a:t>	b)POS based Phrase Extraction</a:t>
            </a:r>
            <a:endParaRPr lang="en-IN" dirty="0" smtClean="0"/>
          </a:p>
          <a:p>
            <a:pPr>
              <a:buNone/>
            </a:pPr>
            <a:r>
              <a:rPr lang="en-US" b="1" dirty="0" smtClean="0"/>
              <a:t>		</a:t>
            </a:r>
            <a:r>
              <a:rPr lang="en-US" b="1" dirty="0" smtClean="0"/>
              <a:t>	</a:t>
            </a:r>
            <a:r>
              <a:rPr lang="en-US" dirty="0" smtClean="0"/>
              <a:t>Statements are about facts, things, people, etc. and suggestions are about actions, activities, etc. Such information can be approximated by part-of-speech (POS) patterns for both words and phrases.</a:t>
            </a:r>
            <a:endParaRPr lang="en-IN" dirty="0" smtClean="0"/>
          </a:p>
          <a:p>
            <a:pPr>
              <a:buNone/>
            </a:pPr>
            <a:endParaRPr lang="en-IN" dirty="0" smtClean="0"/>
          </a:p>
          <a:p>
            <a:pPr>
              <a:buNone/>
            </a:pPr>
            <a:r>
              <a:rPr lang="en-US" b="1" dirty="0" smtClean="0"/>
              <a:t>	</a:t>
            </a:r>
            <a:r>
              <a:rPr lang="en-US" b="1" dirty="0" smtClean="0"/>
              <a:t>	c)Phrase/Word Ranking</a:t>
            </a:r>
            <a:endParaRPr lang="en-IN" dirty="0" smtClean="0"/>
          </a:p>
          <a:p>
            <a:pPr>
              <a:buNone/>
            </a:pPr>
            <a:r>
              <a:rPr lang="en-US" b="1" dirty="0" smtClean="0"/>
              <a:t>			</a:t>
            </a:r>
            <a:r>
              <a:rPr lang="en-US" dirty="0" smtClean="0"/>
              <a:t>Assign a rank to a phrase and see its importance.</a:t>
            </a:r>
            <a:endParaRPr lang="en-IN" dirty="0" smtClean="0"/>
          </a:p>
          <a:p>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PROPOSED SYSTEM(CONT..)</a:t>
            </a:r>
            <a:endParaRPr lang="en-IN" dirty="0"/>
          </a:p>
        </p:txBody>
      </p:sp>
      <p:sp>
        <p:nvSpPr>
          <p:cNvPr id="3" name="Content Placeholder 2"/>
          <p:cNvSpPr>
            <a:spLocks noGrp="1"/>
          </p:cNvSpPr>
          <p:nvPr>
            <p:ph idx="1"/>
          </p:nvPr>
        </p:nvSpPr>
        <p:spPr/>
        <p:txBody>
          <a:bodyPr>
            <a:normAutofit fontScale="92500" lnSpcReduction="20000"/>
          </a:bodyPr>
          <a:lstStyle/>
          <a:p>
            <a:r>
              <a:rPr lang="en-US" b="1" u="sng" dirty="0" smtClean="0"/>
              <a:t>Topic </a:t>
            </a:r>
            <a:r>
              <a:rPr lang="en-US" b="1" u="sng" dirty="0" smtClean="0"/>
              <a:t>Summarization</a:t>
            </a:r>
            <a:r>
              <a:rPr lang="en-US" b="1" u="sng" dirty="0" smtClean="0"/>
              <a:t>:</a:t>
            </a:r>
            <a:endParaRPr lang="en-IN" u="sng" dirty="0" smtClean="0"/>
          </a:p>
          <a:p>
            <a:pPr>
              <a:buNone/>
            </a:pPr>
            <a:r>
              <a:rPr lang="en-US" b="1" dirty="0" smtClean="0"/>
              <a:t>	</a:t>
            </a:r>
            <a:r>
              <a:rPr lang="en-US" b="1" dirty="0" smtClean="0"/>
              <a:t>	a)Hash tag info:</a:t>
            </a:r>
            <a:endParaRPr lang="en-IN" dirty="0" smtClean="0"/>
          </a:p>
          <a:p>
            <a:pPr>
              <a:buNone/>
            </a:pPr>
            <a:r>
              <a:rPr lang="en-US" b="1" dirty="0" smtClean="0"/>
              <a:t>	</a:t>
            </a:r>
            <a:r>
              <a:rPr lang="en-US" b="1" dirty="0" smtClean="0"/>
              <a:t>			</a:t>
            </a:r>
            <a:r>
              <a:rPr lang="en-US" dirty="0" smtClean="0"/>
              <a:t>Apply a method to use hash tag for information related to the topic by splitting it up .</a:t>
            </a:r>
            <a:endParaRPr lang="en-IN" dirty="0" smtClean="0"/>
          </a:p>
          <a:p>
            <a:pPr>
              <a:buNone/>
            </a:pPr>
            <a:r>
              <a:rPr lang="en-US" dirty="0" smtClean="0"/>
              <a:t>	</a:t>
            </a:r>
            <a:r>
              <a:rPr lang="en-US" dirty="0" smtClean="0"/>
              <a:t>	</a:t>
            </a:r>
            <a:r>
              <a:rPr lang="en-US" b="1" dirty="0" smtClean="0"/>
              <a:t>b)Stream-based subtopic detection:</a:t>
            </a:r>
            <a:endParaRPr lang="en-IN" dirty="0" smtClean="0"/>
          </a:p>
          <a:p>
            <a:pPr>
              <a:buNone/>
            </a:pPr>
            <a:r>
              <a:rPr lang="en-US" dirty="0" smtClean="0"/>
              <a:t>	</a:t>
            </a:r>
            <a:r>
              <a:rPr lang="en-US" dirty="0" smtClean="0"/>
              <a:t>			The stream-based subtopic detection then is to identify these peak areas from the tweet stream about a specific topic. </a:t>
            </a:r>
            <a:endParaRPr lang="en-IN" dirty="0" smtClean="0"/>
          </a:p>
          <a:p>
            <a:pPr>
              <a:buNone/>
            </a:pPr>
            <a:r>
              <a:rPr lang="en-US" dirty="0" smtClean="0"/>
              <a:t>	</a:t>
            </a:r>
            <a:r>
              <a:rPr lang="en-US" dirty="0" smtClean="0"/>
              <a:t>	</a:t>
            </a:r>
            <a:r>
              <a:rPr lang="en-US" b="1" dirty="0" smtClean="0"/>
              <a:t>c)Semantic-based subtopic detection: </a:t>
            </a:r>
            <a:endParaRPr lang="en-IN" dirty="0" smtClean="0"/>
          </a:p>
          <a:p>
            <a:pPr>
              <a:buNone/>
            </a:pPr>
            <a:r>
              <a:rPr lang="en-US" b="1" dirty="0" smtClean="0"/>
              <a:t>	</a:t>
            </a:r>
            <a:r>
              <a:rPr lang="en-US" b="1" dirty="0" smtClean="0"/>
              <a:t>			-</a:t>
            </a:r>
            <a:r>
              <a:rPr lang="en-US" dirty="0" smtClean="0"/>
              <a:t>To identify subtopics from the semantic perspective, semantic-based subtopic detection could be done by a </a:t>
            </a:r>
            <a:r>
              <a:rPr lang="en-US" dirty="0" err="1" smtClean="0"/>
              <a:t>kNN</a:t>
            </a:r>
            <a:r>
              <a:rPr lang="en-US" dirty="0" smtClean="0"/>
              <a:t> method or another equivalently efficient algorithm to capture subtopics in the tweet stream. </a:t>
            </a:r>
            <a:endParaRPr lang="en-IN" dirty="0" smtClean="0"/>
          </a:p>
          <a:p>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PROPOSED SYSTEM(CONT..)</a:t>
            </a:r>
            <a:endParaRPr lang="en-IN" dirty="0"/>
          </a:p>
        </p:txBody>
      </p:sp>
      <p:sp>
        <p:nvSpPr>
          <p:cNvPr id="3" name="Content Placeholder 2"/>
          <p:cNvSpPr>
            <a:spLocks noGrp="1"/>
          </p:cNvSpPr>
          <p:nvPr>
            <p:ph idx="1"/>
          </p:nvPr>
        </p:nvSpPr>
        <p:spPr/>
        <p:txBody>
          <a:bodyPr>
            <a:normAutofit fontScale="92500"/>
          </a:bodyPr>
          <a:lstStyle/>
          <a:p>
            <a:pPr>
              <a:buNone/>
            </a:pPr>
            <a:r>
              <a:rPr lang="en-US" b="1" dirty="0" smtClean="0"/>
              <a:t>		d)Template </a:t>
            </a:r>
            <a:r>
              <a:rPr lang="en-US" b="1" dirty="0" smtClean="0"/>
              <a:t>Design:</a:t>
            </a:r>
            <a:endParaRPr lang="en-IN" dirty="0" smtClean="0"/>
          </a:p>
          <a:p>
            <a:pPr>
              <a:buNone/>
            </a:pPr>
            <a:r>
              <a:rPr lang="en-US" b="1" dirty="0" smtClean="0"/>
              <a:t>	</a:t>
            </a:r>
            <a:r>
              <a:rPr lang="en-US" b="1" dirty="0" smtClean="0"/>
              <a:t>			</a:t>
            </a:r>
            <a:r>
              <a:rPr lang="en-US" dirty="0" smtClean="0"/>
              <a:t>Insert the information so far gathered and putting them in slots of a basic template .</a:t>
            </a:r>
            <a:endParaRPr lang="en-IN" dirty="0" smtClean="0"/>
          </a:p>
          <a:p>
            <a:pPr>
              <a:buNone/>
            </a:pPr>
            <a:r>
              <a:rPr lang="en-US" b="1" dirty="0" smtClean="0"/>
              <a:t>	</a:t>
            </a:r>
            <a:r>
              <a:rPr lang="en-US" b="1" dirty="0" smtClean="0"/>
              <a:t>	e)Stream based sequential summarization algorithm:</a:t>
            </a:r>
            <a:endParaRPr lang="en-IN" dirty="0" smtClean="0"/>
          </a:p>
          <a:p>
            <a:pPr>
              <a:buNone/>
            </a:pPr>
            <a:r>
              <a:rPr lang="en-US" dirty="0" smtClean="0"/>
              <a:t>	</a:t>
            </a:r>
            <a:r>
              <a:rPr lang="en-US" dirty="0" smtClean="0"/>
              <a:t>			A summarization algorithm is used to summarize all the sentences so far extracted from the text based on local relevance, global relevance and crowd endorsement by using a cosine similarity formula.</a:t>
            </a:r>
            <a:endParaRPr lang="en-IN" dirty="0" smtClean="0"/>
          </a:p>
          <a:p>
            <a:pPr>
              <a:buNone/>
            </a:pPr>
            <a:r>
              <a:rPr lang="en-US" dirty="0" smtClean="0"/>
              <a:t>. </a:t>
            </a:r>
            <a:endParaRPr lang="en-IN" dirty="0" smtClean="0"/>
          </a:p>
          <a:p>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PROPOSED SYSTEM(CONT..)</a:t>
            </a:r>
            <a:endParaRPr lang="en-IN"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t>	f)Semantic </a:t>
            </a:r>
            <a:r>
              <a:rPr lang="en-US" b="1" dirty="0" smtClean="0"/>
              <a:t>based </a:t>
            </a:r>
            <a:r>
              <a:rPr lang="en-US" b="1" dirty="0" smtClean="0"/>
              <a:t>summarization </a:t>
            </a:r>
            <a:r>
              <a:rPr lang="en-US" b="1" dirty="0" smtClean="0"/>
              <a:t>algorithm:</a:t>
            </a:r>
            <a:endParaRPr lang="en-IN" dirty="0" smtClean="0"/>
          </a:p>
          <a:p>
            <a:pPr>
              <a:buNone/>
            </a:pPr>
            <a:r>
              <a:rPr lang="en-US" dirty="0" smtClean="0"/>
              <a:t>	</a:t>
            </a:r>
            <a:r>
              <a:rPr lang="en-US" dirty="0" smtClean="0"/>
              <a:t>			We use the output probabilistic </a:t>
            </a:r>
            <a:r>
              <a:rPr lang="en-US" dirty="0" smtClean="0"/>
              <a:t>relationships  </a:t>
            </a:r>
            <a:r>
              <a:rPr lang="en-US" dirty="0" smtClean="0"/>
              <a:t>between tweets and subtopics to assign each tweet to the subtopic that it most likely belongs to. Then the subtopics are ordered by the mean </a:t>
            </a:r>
            <a:r>
              <a:rPr lang="en-US" dirty="0" smtClean="0"/>
              <a:t>timestamp</a:t>
            </a:r>
            <a:r>
              <a:rPr lang="en-IN" dirty="0" smtClean="0"/>
              <a:t> </a:t>
            </a:r>
            <a:r>
              <a:rPr lang="en-US" dirty="0" smtClean="0"/>
              <a:t>of </a:t>
            </a:r>
            <a:r>
              <a:rPr lang="en-US" dirty="0" smtClean="0"/>
              <a:t>the tweets in the corresponding subtopics. A score is computed for each sentences from the corpus collected and selected .Then the tweets with the highest scores are selected for each subtopic. MMR is used to remove redundancy in the generation of each sub-summary in both cases. For each tweet to be selected into sub-summary, it is compared against the tweets that are already selected in the previous sub-summaries. The tweet is selected only when it is considered not significantly overlapping any previously selected tweets</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1143000"/>
          </a:xfrm>
        </p:spPr>
        <p:txBody>
          <a:bodyPr>
            <a:normAutofit/>
          </a:bodyPr>
          <a:lstStyle/>
          <a:p>
            <a:pPr algn="ctr"/>
            <a:r>
              <a:rPr lang="en-IN" u="sng" dirty="0" smtClean="0"/>
              <a:t>MODULE SPLIT-UP</a:t>
            </a:r>
            <a:endParaRPr lang="en-IN" u="sng" dirty="0"/>
          </a:p>
        </p:txBody>
      </p:sp>
      <p:pic>
        <p:nvPicPr>
          <p:cNvPr id="4" name="Content Placeholder 3" descr="fyp1.jpg"/>
          <p:cNvPicPr>
            <a:picLocks noGrp="1" noChangeAspect="1"/>
          </p:cNvPicPr>
          <p:nvPr>
            <p:ph idx="1"/>
          </p:nvPr>
        </p:nvPicPr>
        <p:blipFill>
          <a:blip r:embed="rId2" cstate="print"/>
          <a:stretch>
            <a:fillRect/>
          </a:stretch>
        </p:blipFill>
        <p:spPr>
          <a:xfrm>
            <a:off x="0" y="1700808"/>
            <a:ext cx="9144000" cy="4752527"/>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6"/>
            <a:ext cx="8229600" cy="1143000"/>
          </a:xfrm>
        </p:spPr>
        <p:txBody>
          <a:bodyPr/>
          <a:lstStyle/>
          <a:p>
            <a:pPr algn="ctr"/>
            <a:r>
              <a:rPr lang="en-IN" u="sng" dirty="0" smtClean="0"/>
              <a:t> GANTT CHART</a:t>
            </a:r>
            <a:endParaRPr lang="en-IN" dirty="0"/>
          </a:p>
        </p:txBody>
      </p:sp>
      <p:pic>
        <p:nvPicPr>
          <p:cNvPr id="4" name="Content Placeholder 3" descr="fyp2.jpg"/>
          <p:cNvPicPr>
            <a:picLocks noGrp="1" noChangeAspect="1"/>
          </p:cNvPicPr>
          <p:nvPr>
            <p:ph idx="1"/>
          </p:nvPr>
        </p:nvPicPr>
        <p:blipFill>
          <a:blip r:embed="rId2" cstate="print"/>
          <a:stretch>
            <a:fillRect/>
          </a:stretch>
        </p:blipFill>
        <p:spPr>
          <a:xfrm>
            <a:off x="251520" y="1700809"/>
            <a:ext cx="8712968" cy="4968552"/>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lstStyle/>
          <a:p>
            <a:pPr lvl="0"/>
            <a:r>
              <a:rPr lang="en-US" sz="1800" b="1" dirty="0" smtClean="0"/>
              <a:t>Automatic Twitter Topic Summarization With Speech Acts [</a:t>
            </a:r>
            <a:r>
              <a:rPr lang="en-US" sz="1800" b="1" dirty="0" err="1" smtClean="0"/>
              <a:t>Renxian</a:t>
            </a:r>
            <a:r>
              <a:rPr lang="en-US" sz="1800" b="1" dirty="0" smtClean="0"/>
              <a:t> Zhang, </a:t>
            </a:r>
            <a:r>
              <a:rPr lang="en-US" sz="1800" b="1" dirty="0" err="1" smtClean="0"/>
              <a:t>Wenjie</a:t>
            </a:r>
            <a:r>
              <a:rPr lang="en-US" sz="1800" b="1" dirty="0" smtClean="0"/>
              <a:t> Li, </a:t>
            </a:r>
            <a:r>
              <a:rPr lang="en-US" sz="1800" b="1" dirty="0" err="1" smtClean="0"/>
              <a:t>Dehong</a:t>
            </a:r>
            <a:r>
              <a:rPr lang="en-US" sz="1800" b="1" dirty="0" smtClean="0"/>
              <a:t> </a:t>
            </a:r>
            <a:r>
              <a:rPr lang="en-US" sz="1800" b="1" dirty="0" err="1" smtClean="0"/>
              <a:t>Gao</a:t>
            </a:r>
            <a:r>
              <a:rPr lang="en-US" sz="1800" b="1" dirty="0" smtClean="0"/>
              <a:t>, and You </a:t>
            </a:r>
            <a:r>
              <a:rPr lang="en-US" sz="1800" b="1" dirty="0" err="1" smtClean="0"/>
              <a:t>Ouyang</a:t>
            </a:r>
            <a:r>
              <a:rPr lang="en-US" sz="1800" b="1" dirty="0" smtClean="0"/>
              <a:t>]</a:t>
            </a:r>
            <a:endParaRPr lang="en-IN" sz="1800" dirty="0" smtClean="0"/>
          </a:p>
          <a:p>
            <a:r>
              <a:rPr lang="en-US" sz="1800" b="1" dirty="0" smtClean="0"/>
              <a:t>Sequential </a:t>
            </a:r>
            <a:r>
              <a:rPr lang="en-US" sz="1800" b="1" dirty="0" smtClean="0"/>
              <a:t>Summarization: a Full View of Twitter Trending Topics [</a:t>
            </a:r>
            <a:r>
              <a:rPr lang="en-US" sz="1800" b="1" dirty="0" err="1" smtClean="0"/>
              <a:t>Dehong</a:t>
            </a:r>
            <a:r>
              <a:rPr lang="en-US" sz="1800" b="1" dirty="0" smtClean="0"/>
              <a:t> </a:t>
            </a:r>
            <a:r>
              <a:rPr lang="en-US" sz="1800" b="1" dirty="0" err="1" smtClean="0"/>
              <a:t>Gao</a:t>
            </a:r>
            <a:r>
              <a:rPr lang="en-US" sz="1800" b="1" dirty="0" smtClean="0"/>
              <a:t>, </a:t>
            </a:r>
            <a:r>
              <a:rPr lang="en-US" sz="1800" b="1" dirty="0" err="1" smtClean="0"/>
              <a:t>Wenjie</a:t>
            </a:r>
            <a:r>
              <a:rPr lang="en-US" sz="1800" b="1" dirty="0" smtClean="0"/>
              <a:t> Li, </a:t>
            </a:r>
            <a:r>
              <a:rPr lang="en-US" sz="1800" b="1" dirty="0" err="1" smtClean="0"/>
              <a:t>Xiaoyan</a:t>
            </a:r>
            <a:r>
              <a:rPr lang="en-US" sz="1800" b="1" dirty="0" smtClean="0"/>
              <a:t> </a:t>
            </a:r>
            <a:r>
              <a:rPr lang="en-US" sz="1800" b="1" dirty="0" err="1" smtClean="0"/>
              <a:t>Cai</a:t>
            </a:r>
            <a:r>
              <a:rPr lang="en-US" sz="1800" b="1" dirty="0" smtClean="0"/>
              <a:t>, </a:t>
            </a:r>
            <a:r>
              <a:rPr lang="en-US" sz="1800" b="1" dirty="0" err="1" smtClean="0"/>
              <a:t>Renxian</a:t>
            </a:r>
            <a:r>
              <a:rPr lang="en-US" sz="1800" b="1" dirty="0" smtClean="0"/>
              <a:t> Zhang and You </a:t>
            </a:r>
            <a:r>
              <a:rPr lang="en-US" sz="1800" b="1" dirty="0" err="1" smtClean="0"/>
              <a:t>Ouyang</a:t>
            </a:r>
            <a:r>
              <a:rPr lang="en-US" sz="1800" b="1" dirty="0" smtClean="0"/>
              <a:t>]</a:t>
            </a:r>
            <a:endParaRPr lang="en-IN" sz="1800" dirty="0" smtClean="0"/>
          </a:p>
          <a:p>
            <a:r>
              <a:rPr lang="en-US" sz="1800" b="1" dirty="0" smtClean="0"/>
              <a:t> </a:t>
            </a:r>
            <a:r>
              <a:rPr lang="en-US" sz="1800" b="1" dirty="0" smtClean="0"/>
              <a:t>Comparing Twitter Summarization Algorithms for Multiple Post Summaries[David Inouye* and </a:t>
            </a:r>
            <a:r>
              <a:rPr lang="en-US" sz="1800" b="1" dirty="0" err="1" smtClean="0"/>
              <a:t>Jugal</a:t>
            </a:r>
            <a:r>
              <a:rPr lang="en-US" sz="1800" b="1" dirty="0" smtClean="0"/>
              <a:t> K. </a:t>
            </a:r>
            <a:r>
              <a:rPr lang="en-US" sz="1800" b="1" dirty="0" err="1" smtClean="0"/>
              <a:t>Kalita</a:t>
            </a:r>
            <a:r>
              <a:rPr lang="en-US" sz="1800" b="1" dirty="0" smtClean="0"/>
              <a:t>+]</a:t>
            </a:r>
          </a:p>
          <a:p>
            <a:r>
              <a:rPr lang="en-IN" sz="1800" b="1" dirty="0" smtClean="0"/>
              <a:t>What’s </a:t>
            </a:r>
            <a:r>
              <a:rPr lang="en-IN" sz="1800" b="1" dirty="0" err="1" smtClean="0"/>
              <a:t>Happening:Finding</a:t>
            </a:r>
            <a:r>
              <a:rPr lang="en-IN" sz="1800" b="1" dirty="0" smtClean="0"/>
              <a:t> </a:t>
            </a:r>
            <a:r>
              <a:rPr lang="en-IN" sz="1800" b="1" dirty="0" smtClean="0"/>
              <a:t>Spontaneous User Clusters Nearby Using </a:t>
            </a:r>
            <a:r>
              <a:rPr lang="en-IN" sz="1800" b="1" dirty="0" smtClean="0"/>
              <a:t>Twitter[</a:t>
            </a:r>
            <a:r>
              <a:rPr lang="en-IN" sz="1800" b="1" dirty="0" err="1" smtClean="0"/>
              <a:t>Taehyun</a:t>
            </a:r>
            <a:r>
              <a:rPr lang="en-IN" sz="1800" b="1" dirty="0" smtClean="0"/>
              <a:t> Kim*, Gonzalo Huerta-</a:t>
            </a:r>
            <a:r>
              <a:rPr lang="en-IN" sz="1800" b="1" dirty="0" err="1" smtClean="0"/>
              <a:t>Canepa</a:t>
            </a:r>
            <a:r>
              <a:rPr lang="en-IN" sz="1800" b="1" dirty="0" smtClean="0"/>
              <a:t>+, </a:t>
            </a:r>
            <a:r>
              <a:rPr lang="en-IN" sz="1800" b="1" dirty="0" err="1" smtClean="0"/>
              <a:t>Jongheon</a:t>
            </a:r>
            <a:r>
              <a:rPr lang="en-IN" sz="1800" b="1" dirty="0" smtClean="0"/>
              <a:t> Park*, Soon J. Hyun*, </a:t>
            </a:r>
            <a:r>
              <a:rPr lang="en-IN" sz="1800" b="1" dirty="0" err="1" smtClean="0"/>
              <a:t>Dongman</a:t>
            </a:r>
            <a:r>
              <a:rPr lang="en-IN" sz="1800" b="1" dirty="0" smtClean="0"/>
              <a:t> Lee</a:t>
            </a:r>
            <a:r>
              <a:rPr lang="en-IN" sz="1800" b="1" dirty="0" smtClean="0"/>
              <a:t>*]</a:t>
            </a:r>
          </a:p>
          <a:p>
            <a:r>
              <a:rPr lang="en-IN" sz="1800" b="1" dirty="0" smtClean="0"/>
              <a:t>Automatic Summarization of Twitter </a:t>
            </a:r>
            <a:r>
              <a:rPr lang="en-IN" sz="1800" b="1" dirty="0" smtClean="0"/>
              <a:t>Topics[</a:t>
            </a:r>
            <a:r>
              <a:rPr lang="en-IN" sz="1800" b="1" dirty="0" smtClean="0"/>
              <a:t>Beaux </a:t>
            </a:r>
            <a:r>
              <a:rPr lang="en-IN" sz="1800" b="1" dirty="0" err="1" smtClean="0"/>
              <a:t>Sharifi</a:t>
            </a:r>
            <a:r>
              <a:rPr lang="en-IN" sz="1800" b="1" dirty="0" smtClean="0"/>
              <a:t>, Mark-Anthony Hutton and </a:t>
            </a:r>
            <a:r>
              <a:rPr lang="en-IN" sz="1800" b="1" dirty="0" err="1" smtClean="0"/>
              <a:t>Jugal</a:t>
            </a:r>
            <a:r>
              <a:rPr lang="en-IN" sz="1800" b="1" dirty="0" smtClean="0"/>
              <a:t> </a:t>
            </a:r>
            <a:r>
              <a:rPr lang="en-IN" sz="1800" b="1" dirty="0" err="1" smtClean="0"/>
              <a:t>Kalita</a:t>
            </a:r>
            <a:r>
              <a:rPr lang="en-IN" sz="1800" b="1" dirty="0" smtClean="0"/>
              <a:t>]</a:t>
            </a:r>
          </a:p>
          <a:p>
            <a:r>
              <a:rPr lang="en-IN" sz="1800" b="1" dirty="0" smtClean="0"/>
              <a:t>Towards Twitter Context Summarization with </a:t>
            </a:r>
            <a:r>
              <a:rPr lang="en-IN" sz="1800" b="1" dirty="0" smtClean="0"/>
              <a:t>User Influence Models[</a:t>
            </a:r>
            <a:r>
              <a:rPr lang="en-IN" sz="1800" b="1" dirty="0" smtClean="0"/>
              <a:t>Yi </a:t>
            </a:r>
            <a:r>
              <a:rPr lang="en-IN" sz="1800" b="1" dirty="0" err="1" smtClean="0"/>
              <a:t>Chang</a:t>
            </a:r>
            <a:r>
              <a:rPr lang="en-IN" sz="1800" b="1" i="1" dirty="0" err="1" smtClean="0"/>
              <a:t>z</a:t>
            </a:r>
            <a:r>
              <a:rPr lang="en-IN" sz="1800" b="1" i="1" dirty="0" smtClean="0"/>
              <a:t>, </a:t>
            </a:r>
            <a:r>
              <a:rPr lang="en-IN" sz="1800" b="1" i="1" dirty="0" err="1" smtClean="0"/>
              <a:t>Xuanhui</a:t>
            </a:r>
            <a:r>
              <a:rPr lang="en-IN" sz="1800" b="1" i="1" dirty="0" smtClean="0"/>
              <a:t> Wang{, </a:t>
            </a:r>
            <a:r>
              <a:rPr lang="en-IN" sz="1800" b="1" i="1" dirty="0" err="1" smtClean="0"/>
              <a:t>Qiaozhu</a:t>
            </a:r>
            <a:r>
              <a:rPr lang="en-IN" sz="1800" b="1" i="1" dirty="0" smtClean="0"/>
              <a:t> </a:t>
            </a:r>
            <a:r>
              <a:rPr lang="en-IN" sz="1800" b="1" i="1" dirty="0" err="1" smtClean="0"/>
              <a:t>Meix</a:t>
            </a:r>
            <a:r>
              <a:rPr lang="en-IN" sz="1800" b="1" i="1" dirty="0" smtClean="0"/>
              <a:t>, Yan </a:t>
            </a:r>
            <a:r>
              <a:rPr lang="en-IN" sz="1800" b="1" i="1" dirty="0" err="1" smtClean="0"/>
              <a:t>Liuz</a:t>
            </a:r>
            <a:r>
              <a:rPr lang="en-IN" sz="1800" b="1" i="1" dirty="0" smtClean="0"/>
              <a:t>]</a:t>
            </a:r>
            <a:endParaRPr lang="en-IN" sz="1800" b="1" dirty="0" smtClean="0"/>
          </a:p>
          <a:p>
            <a:pPr>
              <a:buNone/>
            </a:pP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1143000"/>
          </a:xfrm>
        </p:spPr>
        <p:txBody>
          <a:bodyPr/>
          <a:lstStyle/>
          <a:p>
            <a:pPr algn="ctr"/>
            <a:r>
              <a:rPr lang="en-IN" b="1" u="sng" dirty="0" smtClean="0"/>
              <a:t>ABSTRACT</a:t>
            </a:r>
            <a:endParaRPr lang="en-IN" b="1" u="sng" dirty="0"/>
          </a:p>
        </p:txBody>
      </p:sp>
      <p:sp>
        <p:nvSpPr>
          <p:cNvPr id="3" name="Content Placeholder 2"/>
          <p:cNvSpPr>
            <a:spLocks noGrp="1"/>
          </p:cNvSpPr>
          <p:nvPr>
            <p:ph idx="1"/>
          </p:nvPr>
        </p:nvSpPr>
        <p:spPr>
          <a:xfrm>
            <a:off x="395536" y="1844824"/>
            <a:ext cx="8229600" cy="4857403"/>
          </a:xfrm>
        </p:spPr>
        <p:txBody>
          <a:bodyPr>
            <a:normAutofit/>
          </a:bodyPr>
          <a:lstStyle/>
          <a:p>
            <a:r>
              <a:rPr lang="en-US" dirty="0" smtClean="0"/>
              <a:t>In </a:t>
            </a:r>
            <a:r>
              <a:rPr lang="en-US" dirty="0"/>
              <a:t>order to enable users to quickly view a summary about a topic searched , a system is proposed in which given an input query topic, the best relevant tweets are retrieved by the system using speech acts and from which the noise removal is done and then an abstract summary is formed. This requires the use of summarization algorithms from tweets and it also requires the formation of sentences based on information got from tweets.</a:t>
            </a:r>
            <a:endParaRPr lang="en-IN" dirty="0"/>
          </a:p>
          <a:p>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smtClean="0"/>
              <a:t>INTRODUCTION</a:t>
            </a:r>
            <a:endParaRPr lang="en-IN" b="1" u="sng" dirty="0"/>
          </a:p>
        </p:txBody>
      </p:sp>
      <p:sp>
        <p:nvSpPr>
          <p:cNvPr id="3" name="Content Placeholder 2"/>
          <p:cNvSpPr>
            <a:spLocks noGrp="1"/>
          </p:cNvSpPr>
          <p:nvPr>
            <p:ph idx="1"/>
          </p:nvPr>
        </p:nvSpPr>
        <p:spPr/>
        <p:txBody>
          <a:bodyPr/>
          <a:lstStyle/>
          <a:p>
            <a:r>
              <a:rPr lang="en-IN" dirty="0" smtClean="0"/>
              <a:t>As we all know that twitter is one of the popular micro-blogging sites. According to a survey report, twitter spews out over 200 millions tweets per day.</a:t>
            </a:r>
            <a:endParaRPr lang="en-IN" dirty="0" smtClean="0"/>
          </a:p>
          <a:p>
            <a:r>
              <a:rPr lang="en-IN" dirty="0" smtClean="0"/>
              <a:t>It consists of thousands of tweets on each topics. As a human being we can’t simply go through all the tweets on a specific topic.</a:t>
            </a:r>
          </a:p>
          <a:p>
            <a:r>
              <a:rPr lang="en-IN" dirty="0" smtClean="0"/>
              <a:t>In this context, where our project helps the user to go through the tweets and give a brief summary on the given topic by simply entering the topic name you are interested in. </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smtClean="0"/>
              <a:t>LITERATURE SURVEY</a:t>
            </a:r>
            <a:endParaRPr lang="en-IN" b="1" u="sng" dirty="0"/>
          </a:p>
        </p:txBody>
      </p:sp>
      <p:sp>
        <p:nvSpPr>
          <p:cNvPr id="3" name="Content Placeholder 2"/>
          <p:cNvSpPr>
            <a:spLocks noGrp="1"/>
          </p:cNvSpPr>
          <p:nvPr>
            <p:ph idx="1"/>
          </p:nvPr>
        </p:nvSpPr>
        <p:spPr/>
        <p:txBody>
          <a:bodyPr/>
          <a:lstStyle/>
          <a:p>
            <a:pPr lvl="0"/>
            <a:r>
              <a:rPr lang="en-US" b="1" dirty="0" smtClean="0"/>
              <a:t>Automatic Twitter Topic Summarization With Speech Acts [</a:t>
            </a:r>
            <a:r>
              <a:rPr lang="en-US" b="1" dirty="0" err="1" smtClean="0"/>
              <a:t>Renxian</a:t>
            </a:r>
            <a:r>
              <a:rPr lang="en-US" b="1" dirty="0" smtClean="0"/>
              <a:t> Zhang, </a:t>
            </a:r>
            <a:r>
              <a:rPr lang="en-US" b="1" dirty="0" err="1" smtClean="0"/>
              <a:t>Wenjie</a:t>
            </a:r>
            <a:r>
              <a:rPr lang="en-US" b="1" dirty="0" smtClean="0"/>
              <a:t> Li, </a:t>
            </a:r>
            <a:r>
              <a:rPr lang="en-US" b="1" dirty="0" err="1" smtClean="0"/>
              <a:t>Dehong</a:t>
            </a:r>
            <a:r>
              <a:rPr lang="en-US" b="1" dirty="0" smtClean="0"/>
              <a:t> </a:t>
            </a:r>
            <a:r>
              <a:rPr lang="en-US" b="1" dirty="0" err="1" smtClean="0"/>
              <a:t>Gao</a:t>
            </a:r>
            <a:r>
              <a:rPr lang="en-US" b="1" dirty="0" smtClean="0"/>
              <a:t>, and You </a:t>
            </a:r>
            <a:r>
              <a:rPr lang="en-US" b="1" dirty="0" err="1" smtClean="0"/>
              <a:t>Ouyang</a:t>
            </a:r>
            <a:r>
              <a:rPr lang="en-US" b="1" dirty="0" smtClean="0"/>
              <a:t>]</a:t>
            </a:r>
            <a:endParaRPr lang="en-IN" dirty="0" smtClean="0"/>
          </a:p>
          <a:p>
            <a:pPr lvl="1"/>
            <a:r>
              <a:rPr lang="en-US" dirty="0" smtClean="0"/>
              <a:t>This paper proposes a speech act-based </a:t>
            </a:r>
            <a:r>
              <a:rPr lang="en-US" dirty="0" err="1" smtClean="0"/>
              <a:t>approach.The</a:t>
            </a:r>
            <a:r>
              <a:rPr lang="en-US" dirty="0" smtClean="0"/>
              <a:t> </a:t>
            </a:r>
            <a:r>
              <a:rPr lang="en-US" dirty="0" smtClean="0"/>
              <a:t>approach </a:t>
            </a:r>
            <a:r>
              <a:rPr lang="en-US" dirty="0" smtClean="0"/>
              <a:t>has </a:t>
            </a:r>
            <a:r>
              <a:rPr lang="en-US" dirty="0" smtClean="0"/>
              <a:t>three Core modules : recognizing speech acts in tweets, extracting speech act-guided key words/phrases</a:t>
            </a:r>
            <a:r>
              <a:rPr lang="en-US" dirty="0" smtClean="0"/>
              <a:t>, and </a:t>
            </a:r>
            <a:r>
              <a:rPr lang="en-US" dirty="0" smtClean="0"/>
              <a:t>generating abstractive </a:t>
            </a:r>
            <a:r>
              <a:rPr lang="en-US" dirty="0" smtClean="0"/>
              <a:t>summaries.</a:t>
            </a:r>
            <a:endParaRPr lang="en-IN" dirty="0" smtClean="0"/>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1143000"/>
          </a:xfrm>
        </p:spPr>
        <p:txBody>
          <a:bodyPr/>
          <a:lstStyle/>
          <a:p>
            <a:pPr algn="ctr"/>
            <a:r>
              <a:rPr lang="en-IN" b="1" u="sng" dirty="0" smtClean="0"/>
              <a:t>LITERATURE SURVEY</a:t>
            </a:r>
            <a:endParaRPr lang="en-IN" dirty="0"/>
          </a:p>
        </p:txBody>
      </p:sp>
      <p:sp>
        <p:nvSpPr>
          <p:cNvPr id="3" name="Content Placeholder 2"/>
          <p:cNvSpPr>
            <a:spLocks noGrp="1"/>
          </p:cNvSpPr>
          <p:nvPr>
            <p:ph idx="1"/>
          </p:nvPr>
        </p:nvSpPr>
        <p:spPr>
          <a:xfrm>
            <a:off x="467544" y="1772816"/>
            <a:ext cx="8229600" cy="4389120"/>
          </a:xfrm>
        </p:spPr>
        <p:txBody>
          <a:bodyPr>
            <a:normAutofit fontScale="92500" lnSpcReduction="20000"/>
          </a:bodyPr>
          <a:lstStyle/>
          <a:p>
            <a:r>
              <a:rPr lang="en-US" b="1" dirty="0" smtClean="0"/>
              <a:t>Sequential </a:t>
            </a:r>
            <a:r>
              <a:rPr lang="en-US" b="1" dirty="0" smtClean="0"/>
              <a:t>Summarization: a Full View of Twitter Trending Topics [</a:t>
            </a:r>
            <a:r>
              <a:rPr lang="en-US" b="1" dirty="0" err="1" smtClean="0"/>
              <a:t>Dehong</a:t>
            </a:r>
            <a:r>
              <a:rPr lang="en-US" b="1" dirty="0" smtClean="0"/>
              <a:t> </a:t>
            </a:r>
            <a:r>
              <a:rPr lang="en-US" b="1" dirty="0" err="1" smtClean="0"/>
              <a:t>Gao</a:t>
            </a:r>
            <a:r>
              <a:rPr lang="en-US" b="1" dirty="0" smtClean="0"/>
              <a:t>, </a:t>
            </a:r>
            <a:r>
              <a:rPr lang="en-US" b="1" dirty="0" err="1" smtClean="0"/>
              <a:t>Wenjie</a:t>
            </a:r>
            <a:r>
              <a:rPr lang="en-US" b="1" dirty="0" smtClean="0"/>
              <a:t> Li, </a:t>
            </a:r>
            <a:r>
              <a:rPr lang="en-US" b="1" dirty="0" err="1" smtClean="0"/>
              <a:t>Xiaoyan</a:t>
            </a:r>
            <a:r>
              <a:rPr lang="en-US" b="1" dirty="0" smtClean="0"/>
              <a:t> </a:t>
            </a:r>
            <a:r>
              <a:rPr lang="en-US" b="1" dirty="0" err="1" smtClean="0"/>
              <a:t>Cai</a:t>
            </a:r>
            <a:r>
              <a:rPr lang="en-US" b="1" dirty="0" smtClean="0"/>
              <a:t>, </a:t>
            </a:r>
            <a:r>
              <a:rPr lang="en-US" b="1" dirty="0" err="1" smtClean="0"/>
              <a:t>Renxian</a:t>
            </a:r>
            <a:r>
              <a:rPr lang="en-US" b="1" dirty="0" smtClean="0"/>
              <a:t> Zhang and You </a:t>
            </a:r>
            <a:r>
              <a:rPr lang="en-US" b="1" dirty="0" err="1" smtClean="0"/>
              <a:t>Ouyang</a:t>
            </a:r>
            <a:r>
              <a:rPr lang="en-US" b="1" dirty="0" smtClean="0"/>
              <a:t>]</a:t>
            </a:r>
            <a:endParaRPr lang="en-IN" dirty="0" smtClean="0"/>
          </a:p>
          <a:p>
            <a:pPr lvl="1"/>
            <a:r>
              <a:rPr lang="en-US" dirty="0" smtClean="0"/>
              <a:t>Sequential summarization, which aims to provide a serial of  chronologically ordered short sub-summaries for a trending topic in order to provide a complete story about the development of the topic while retaining the order of information presentation. Two approaches, i.e., stream-based and semantic-based approaches, are developed to detect the important subtopics within a trending topic. Then a short sub-summary is generated for each subtopic. In addition, we propose three new measures to evaluate the position-aware coverage, sequential novelty and sequence correlation of the system-generated summaries.</a:t>
            </a:r>
            <a:endParaRPr lang="en-IN" dirty="0" smtClean="0"/>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smtClean="0"/>
              <a:t>LITERATURE SURVEY</a:t>
            </a:r>
            <a:endParaRPr lang="en-IN" dirty="0"/>
          </a:p>
        </p:txBody>
      </p:sp>
      <p:sp>
        <p:nvSpPr>
          <p:cNvPr id="3" name="Content Placeholder 2"/>
          <p:cNvSpPr>
            <a:spLocks noGrp="1"/>
          </p:cNvSpPr>
          <p:nvPr>
            <p:ph idx="1"/>
          </p:nvPr>
        </p:nvSpPr>
        <p:spPr/>
        <p:txBody>
          <a:bodyPr/>
          <a:lstStyle/>
          <a:p>
            <a:r>
              <a:rPr lang="en-US" b="1" dirty="0" smtClean="0"/>
              <a:t> </a:t>
            </a:r>
            <a:r>
              <a:rPr lang="en-US" b="1" dirty="0" smtClean="0"/>
              <a:t>Comparing Twitter Summarization Algorithms for Multiple Post Summaries[David Inouye* and </a:t>
            </a:r>
            <a:r>
              <a:rPr lang="en-US" b="1" dirty="0" err="1" smtClean="0"/>
              <a:t>Jugal</a:t>
            </a:r>
            <a:r>
              <a:rPr lang="en-US" b="1" dirty="0" smtClean="0"/>
              <a:t> K. </a:t>
            </a:r>
            <a:r>
              <a:rPr lang="en-US" b="1" dirty="0" err="1" smtClean="0"/>
              <a:t>Kalita</a:t>
            </a:r>
            <a:r>
              <a:rPr lang="en-US" b="1" dirty="0" smtClean="0"/>
              <a:t>+]</a:t>
            </a:r>
            <a:endParaRPr lang="en-IN" dirty="0" smtClean="0"/>
          </a:p>
          <a:p>
            <a:pPr lvl="1"/>
            <a:r>
              <a:rPr lang="en-US" dirty="0" smtClean="0"/>
              <a:t> In this paper , a Frequency based </a:t>
            </a:r>
            <a:r>
              <a:rPr lang="en-US" dirty="0" err="1" smtClean="0"/>
              <a:t>summariser</a:t>
            </a:r>
            <a:r>
              <a:rPr lang="en-US" dirty="0" smtClean="0"/>
              <a:t> (involving Sum Basic &amp; hybrid TF-IDF) was proved to provide better results than the other 6 </a:t>
            </a:r>
            <a:r>
              <a:rPr lang="en-US" dirty="0" err="1" smtClean="0"/>
              <a:t>summariser’s</a:t>
            </a:r>
            <a:r>
              <a:rPr lang="en-US" dirty="0" smtClean="0"/>
              <a:t> used. Eight different summarizers :random, most recent, </a:t>
            </a:r>
            <a:r>
              <a:rPr lang="en-US" b="1" dirty="0" smtClean="0"/>
              <a:t>MEAD, </a:t>
            </a:r>
            <a:r>
              <a:rPr lang="en-US" b="1" dirty="0" err="1" smtClean="0"/>
              <a:t>TextRank</a:t>
            </a:r>
            <a:r>
              <a:rPr lang="en-US" b="1" dirty="0" smtClean="0"/>
              <a:t>, </a:t>
            </a:r>
            <a:r>
              <a:rPr lang="en-US" b="1" dirty="0" err="1" smtClean="0"/>
              <a:t>LexRank</a:t>
            </a:r>
            <a:r>
              <a:rPr lang="en-US" b="1" dirty="0" smtClean="0"/>
              <a:t>, </a:t>
            </a:r>
            <a:r>
              <a:rPr lang="en-US" b="1" dirty="0" err="1" smtClean="0"/>
              <a:t>cluster,Hybrid</a:t>
            </a:r>
            <a:r>
              <a:rPr lang="en-US" b="1" dirty="0" smtClean="0"/>
              <a:t> TF-IDF and </a:t>
            </a:r>
            <a:r>
              <a:rPr lang="en-US" b="1" dirty="0" err="1" smtClean="0"/>
              <a:t>SumBasic.A</a:t>
            </a:r>
            <a:r>
              <a:rPr lang="en-US" dirty="0" smtClean="0"/>
              <a:t> threshold was used to find out similarity.</a:t>
            </a:r>
            <a:endParaRPr lang="en-IN" dirty="0" smtClean="0"/>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1143000"/>
          </a:xfrm>
        </p:spPr>
        <p:txBody>
          <a:bodyPr/>
          <a:lstStyle/>
          <a:p>
            <a:pPr algn="ctr"/>
            <a:r>
              <a:rPr lang="en-IN" b="1" u="sng" dirty="0" smtClean="0"/>
              <a:t>PROPOSED SYSTEM</a:t>
            </a:r>
            <a:endParaRPr lang="en-IN" b="1" u="sng" dirty="0"/>
          </a:p>
        </p:txBody>
      </p:sp>
      <p:pic>
        <p:nvPicPr>
          <p:cNvPr id="10" name="Content Placeholder 9" descr="remodulenew.PNG"/>
          <p:cNvPicPr>
            <a:picLocks noGrp="1" noChangeAspect="1"/>
          </p:cNvPicPr>
          <p:nvPr>
            <p:ph idx="1"/>
          </p:nvPr>
        </p:nvPicPr>
        <p:blipFill>
          <a:blip r:embed="rId2" cstate="print"/>
          <a:stretch>
            <a:fillRect/>
          </a:stretch>
        </p:blipFill>
        <p:spPr>
          <a:xfrm>
            <a:off x="611560" y="1628800"/>
            <a:ext cx="7992888" cy="4896543"/>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PROPOSED SYSTEM(CONT..)</a:t>
            </a:r>
            <a:endParaRPr lang="en-IN" u="sng" dirty="0"/>
          </a:p>
        </p:txBody>
      </p:sp>
      <p:sp>
        <p:nvSpPr>
          <p:cNvPr id="3" name="Content Placeholder 2"/>
          <p:cNvSpPr>
            <a:spLocks noGrp="1"/>
          </p:cNvSpPr>
          <p:nvPr>
            <p:ph idx="1"/>
          </p:nvPr>
        </p:nvSpPr>
        <p:spPr/>
        <p:txBody>
          <a:bodyPr>
            <a:normAutofit fontScale="85000" lnSpcReduction="10000"/>
          </a:bodyPr>
          <a:lstStyle/>
          <a:p>
            <a:r>
              <a:rPr lang="en-US" b="1" u="sng" dirty="0" smtClean="0"/>
              <a:t>Data Collection:</a:t>
            </a:r>
            <a:endParaRPr lang="en-IN" u="sng" dirty="0" smtClean="0"/>
          </a:p>
          <a:p>
            <a:pPr lvl="1"/>
            <a:r>
              <a:rPr lang="en-US" dirty="0" smtClean="0"/>
              <a:t>Using </a:t>
            </a:r>
            <a:r>
              <a:rPr lang="en-US" dirty="0" smtClean="0"/>
              <a:t>Twitter </a:t>
            </a:r>
            <a:r>
              <a:rPr lang="en-US" dirty="0" err="1" smtClean="0"/>
              <a:t>Api</a:t>
            </a:r>
            <a:r>
              <a:rPr lang="en-US" dirty="0" smtClean="0"/>
              <a:t> to get the tweets which are used for our Topic </a:t>
            </a:r>
            <a:r>
              <a:rPr lang="en-US" dirty="0" smtClean="0"/>
              <a:t>Summarization</a:t>
            </a:r>
            <a:endParaRPr lang="en-IN" dirty="0" smtClean="0"/>
          </a:p>
          <a:p>
            <a:pPr>
              <a:buNone/>
            </a:pPr>
            <a:r>
              <a:rPr lang="en-US" b="1" dirty="0" smtClean="0"/>
              <a:t> </a:t>
            </a:r>
            <a:endParaRPr lang="en-IN" dirty="0" smtClean="0"/>
          </a:p>
          <a:p>
            <a:r>
              <a:rPr lang="en-US" b="1" u="sng" dirty="0" smtClean="0"/>
              <a:t>Preprocessing</a:t>
            </a:r>
            <a:endParaRPr lang="en-IN" u="sng" dirty="0" smtClean="0"/>
          </a:p>
          <a:p>
            <a:pPr lvl="1"/>
            <a:r>
              <a:rPr lang="en-US" b="1" dirty="0" smtClean="0"/>
              <a:t>	a)Removal of Stop Words:</a:t>
            </a:r>
            <a:endParaRPr lang="en-IN" dirty="0" smtClean="0"/>
          </a:p>
          <a:p>
            <a:pPr>
              <a:buNone/>
            </a:pPr>
            <a:r>
              <a:rPr lang="en-US" b="1" dirty="0" smtClean="0"/>
              <a:t>			</a:t>
            </a:r>
            <a:r>
              <a:rPr lang="en-US" dirty="0" smtClean="0"/>
              <a:t>A module in which all the stop words are removed. </a:t>
            </a:r>
            <a:endParaRPr lang="en-IN" dirty="0" smtClean="0"/>
          </a:p>
          <a:p>
            <a:pPr lvl="1"/>
            <a:r>
              <a:rPr lang="en-US" b="1" dirty="0" smtClean="0"/>
              <a:t>	b)Translation of cases:</a:t>
            </a:r>
            <a:endParaRPr lang="en-IN" dirty="0" smtClean="0"/>
          </a:p>
          <a:p>
            <a:pPr>
              <a:buNone/>
            </a:pPr>
            <a:r>
              <a:rPr lang="en-US" b="1" dirty="0" smtClean="0"/>
              <a:t>			</a:t>
            </a:r>
            <a:r>
              <a:rPr lang="en-US" dirty="0" smtClean="0"/>
              <a:t>A module in which all words are translated  into lower cases for better results.</a:t>
            </a:r>
            <a:endParaRPr lang="en-IN" dirty="0" smtClean="0"/>
          </a:p>
          <a:p>
            <a:pPr lvl="1"/>
            <a:r>
              <a:rPr lang="en-US" dirty="0" smtClean="0"/>
              <a:t>	</a:t>
            </a:r>
            <a:r>
              <a:rPr lang="en-US" b="1" dirty="0" smtClean="0"/>
              <a:t>c)Abbreviations and acronyms</a:t>
            </a:r>
            <a:r>
              <a:rPr lang="en-US" b="1" dirty="0" smtClean="0"/>
              <a:t>:</a:t>
            </a:r>
            <a:r>
              <a:rPr lang="en-US" dirty="0" smtClean="0"/>
              <a:t>	</a:t>
            </a:r>
            <a:r>
              <a:rPr lang="en-US" dirty="0" smtClean="0"/>
              <a:t>			</a:t>
            </a:r>
            <a:r>
              <a:rPr lang="en-US" dirty="0" smtClean="0"/>
              <a:t>              A </a:t>
            </a:r>
            <a:r>
              <a:rPr lang="en-US" dirty="0" smtClean="0"/>
              <a:t>module in which abbreviation of all acronyms which are used in  social networking sites like im,4ever etc  is done.</a:t>
            </a:r>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PROPOSED SYSTEM(CONT..)</a:t>
            </a:r>
            <a:endParaRPr lang="en-IN" dirty="0"/>
          </a:p>
        </p:txBody>
      </p:sp>
      <p:sp>
        <p:nvSpPr>
          <p:cNvPr id="3" name="Content Placeholder 2"/>
          <p:cNvSpPr>
            <a:spLocks noGrp="1"/>
          </p:cNvSpPr>
          <p:nvPr>
            <p:ph idx="1"/>
          </p:nvPr>
        </p:nvSpPr>
        <p:spPr/>
        <p:txBody>
          <a:bodyPr>
            <a:normAutofit fontScale="70000" lnSpcReduction="20000"/>
          </a:bodyPr>
          <a:lstStyle/>
          <a:p>
            <a:r>
              <a:rPr lang="en-US" b="1" u="sng" dirty="0" smtClean="0"/>
              <a:t>Speech act Recognition</a:t>
            </a:r>
            <a:endParaRPr lang="en-IN" u="sng" dirty="0" smtClean="0"/>
          </a:p>
          <a:p>
            <a:pPr lvl="1"/>
            <a:r>
              <a:rPr lang="en-US" b="1" dirty="0" smtClean="0"/>
              <a:t>	Feature Set Design:</a:t>
            </a:r>
            <a:endParaRPr lang="en-IN" dirty="0" smtClean="0"/>
          </a:p>
          <a:p>
            <a:pPr>
              <a:buNone/>
            </a:pPr>
            <a:r>
              <a:rPr lang="en-US" b="1" dirty="0" smtClean="0"/>
              <a:t>		</a:t>
            </a:r>
            <a:r>
              <a:rPr lang="en-US" b="1" dirty="0" smtClean="0"/>
              <a:t>	</a:t>
            </a:r>
            <a:r>
              <a:rPr lang="en-US" dirty="0" smtClean="0"/>
              <a:t>A module in which all the features which are required to classify between the different speech acts.</a:t>
            </a:r>
            <a:endParaRPr lang="en-IN" dirty="0" smtClean="0"/>
          </a:p>
          <a:p>
            <a:pPr lvl="1">
              <a:buNone/>
            </a:pPr>
            <a:r>
              <a:rPr lang="en-US" b="1" dirty="0" smtClean="0"/>
              <a:t>	</a:t>
            </a:r>
            <a:r>
              <a:rPr lang="en-US" b="1" dirty="0" smtClean="0"/>
              <a:t>	a)Word based features:</a:t>
            </a:r>
            <a:endParaRPr lang="en-IN" dirty="0" smtClean="0"/>
          </a:p>
          <a:p>
            <a:pPr lvl="1">
              <a:buNone/>
            </a:pPr>
            <a:r>
              <a:rPr lang="en-US" b="1" dirty="0" smtClean="0"/>
              <a:t>	</a:t>
            </a:r>
            <a:r>
              <a:rPr lang="en-US" b="1" dirty="0" smtClean="0"/>
              <a:t>		</a:t>
            </a:r>
            <a:r>
              <a:rPr lang="en-US" dirty="0" err="1" smtClean="0"/>
              <a:t>eg:Question:What,Who</a:t>
            </a:r>
            <a:r>
              <a:rPr lang="en-US" dirty="0" smtClean="0"/>
              <a:t> ,Why etc..</a:t>
            </a:r>
            <a:endParaRPr lang="en-IN" dirty="0" smtClean="0"/>
          </a:p>
          <a:p>
            <a:pPr>
              <a:buNone/>
            </a:pPr>
            <a:r>
              <a:rPr lang="en-US" dirty="0" smtClean="0"/>
              <a:t>	</a:t>
            </a:r>
            <a:r>
              <a:rPr lang="en-US" dirty="0" smtClean="0"/>
              <a:t>		Getting the word based features on the speech acts</a:t>
            </a:r>
            <a:endParaRPr lang="en-IN" dirty="0" smtClean="0"/>
          </a:p>
          <a:p>
            <a:pPr>
              <a:buNone/>
            </a:pPr>
            <a:r>
              <a:rPr lang="en-US" b="1" dirty="0" smtClean="0"/>
              <a:t>	</a:t>
            </a:r>
            <a:r>
              <a:rPr lang="en-US" b="1" dirty="0" smtClean="0"/>
              <a:t>	b)Symbol based features:</a:t>
            </a:r>
            <a:endParaRPr lang="en-IN" dirty="0" smtClean="0"/>
          </a:p>
          <a:p>
            <a:pPr>
              <a:buNone/>
            </a:pPr>
            <a:r>
              <a:rPr lang="en-US" b="1" dirty="0" smtClean="0"/>
              <a:t>	</a:t>
            </a:r>
            <a:r>
              <a:rPr lang="en-US" b="1" dirty="0" smtClean="0"/>
              <a:t>		</a:t>
            </a:r>
            <a:r>
              <a:rPr lang="en-US" dirty="0" smtClean="0"/>
              <a:t>?-Question </a:t>
            </a:r>
            <a:r>
              <a:rPr lang="en-US" dirty="0" smtClean="0"/>
              <a:t>and !</a:t>
            </a:r>
            <a:endParaRPr lang="en-IN" dirty="0" smtClean="0"/>
          </a:p>
          <a:p>
            <a:pPr lvl="1"/>
            <a:r>
              <a:rPr lang="en-US" b="1" dirty="0" smtClean="0"/>
              <a:t>Classification Evaluation:	</a:t>
            </a:r>
            <a:endParaRPr lang="en-IN" dirty="0" smtClean="0"/>
          </a:p>
          <a:p>
            <a:pPr>
              <a:buNone/>
            </a:pPr>
            <a:r>
              <a:rPr lang="en-US" b="1" dirty="0" smtClean="0"/>
              <a:t>	</a:t>
            </a:r>
            <a:r>
              <a:rPr lang="en-US" b="1" dirty="0" smtClean="0"/>
              <a:t>	a)Data Preparation</a:t>
            </a:r>
            <a:endParaRPr lang="en-IN" dirty="0" smtClean="0"/>
          </a:p>
          <a:p>
            <a:pPr>
              <a:buNone/>
            </a:pPr>
            <a:r>
              <a:rPr lang="en-US" b="1" dirty="0" smtClean="0"/>
              <a:t>	</a:t>
            </a:r>
            <a:r>
              <a:rPr lang="en-US" b="1" dirty="0" smtClean="0"/>
              <a:t>		</a:t>
            </a:r>
            <a:r>
              <a:rPr lang="en-US" dirty="0" smtClean="0"/>
              <a:t>A suitable data set for a supervised classification algorithm is used.</a:t>
            </a:r>
            <a:endParaRPr lang="en-IN" dirty="0" smtClean="0"/>
          </a:p>
          <a:p>
            <a:pPr lvl="1">
              <a:buNone/>
            </a:pPr>
            <a:r>
              <a:rPr lang="en-US" b="1" dirty="0" smtClean="0"/>
              <a:t>	</a:t>
            </a:r>
            <a:r>
              <a:rPr lang="en-US" b="1" dirty="0" smtClean="0"/>
              <a:t>	b)Classification:</a:t>
            </a:r>
            <a:endParaRPr lang="en-IN" dirty="0" smtClean="0"/>
          </a:p>
          <a:p>
            <a:pPr>
              <a:buNone/>
            </a:pPr>
            <a:r>
              <a:rPr lang="en-US" dirty="0" smtClean="0"/>
              <a:t>	</a:t>
            </a:r>
            <a:r>
              <a:rPr lang="en-US" dirty="0" smtClean="0"/>
              <a:t>		A module in which tweets are classified in each topic using different feature sets employing SVM algorithm.</a:t>
            </a:r>
            <a:endParaRPr lang="en-IN" dirty="0" smtClean="0"/>
          </a:p>
          <a:p>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336</TotalTime>
  <Words>625</Words>
  <Application>Microsoft Office PowerPoint</Application>
  <PresentationFormat>On-screen Show (4:3)</PresentationFormat>
  <Paragraphs>83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TWITTER TOPIC SUMMARIZATION</vt:lpstr>
      <vt:lpstr>ABSTRACT</vt:lpstr>
      <vt:lpstr>INTRODUCTION</vt:lpstr>
      <vt:lpstr>LITERATURE SURVEY</vt:lpstr>
      <vt:lpstr>LITERATURE SURVEY</vt:lpstr>
      <vt:lpstr>LITERATURE SURVEY</vt:lpstr>
      <vt:lpstr>PROPOSED SYSTEM</vt:lpstr>
      <vt:lpstr>PROPOSED SYSTEM(CONT..)</vt:lpstr>
      <vt:lpstr>PROPOSED SYSTEM(CONT..)</vt:lpstr>
      <vt:lpstr>PROPOSED SYSTEM(CONT..)</vt:lpstr>
      <vt:lpstr>PROPOSED SYSTEM(CONT..)</vt:lpstr>
      <vt:lpstr>PROPOSED SYSTEM(CONT..)</vt:lpstr>
      <vt:lpstr>PROPOSED SYSTEM(CONT..)</vt:lpstr>
      <vt:lpstr>MODULE SPLIT-UP</vt:lpstr>
      <vt:lpstr> GANTT CHART</vt:lpstr>
      <vt:lpstr>REFERENCES</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TOPIC SUMMARIZATION</dc:title>
  <dc:creator>Elcot</dc:creator>
  <cp:lastModifiedBy>Elcot</cp:lastModifiedBy>
  <cp:revision>57</cp:revision>
  <dcterms:created xsi:type="dcterms:W3CDTF">2013-10-08T13:21:53Z</dcterms:created>
  <dcterms:modified xsi:type="dcterms:W3CDTF">2013-10-08T18:58:37Z</dcterms:modified>
</cp:coreProperties>
</file>