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4bca3e3c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4bca3e3c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4bca3e3c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4bca3e3c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4bca3e3c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4bca3e3c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4bca3e3c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4bca3e3c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4bca3e3c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4bca3e3c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4bca3e3c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4bca3e3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4bca3e3c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4bca3e3c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4bca3e3c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4bca3e3c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4bca3e3c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4bca3e3c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4bca3e3c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4bca3e3c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4bca3e3c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4bca3e3c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divvybikes.com/data-license-agreem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89152"/>
            <a:ext cx="8222100" cy="132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How does a bike-share navigate speedy success?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by : Daniel Sandler</a:t>
            </a:r>
            <a:endParaRPr/>
          </a:p>
        </p:txBody>
      </p:sp>
      <p:sp>
        <p:nvSpPr>
          <p:cNvPr id="87" name="Google Shape;87;p13"/>
          <p:cNvSpPr txBox="1"/>
          <p:nvPr>
            <p:ph idx="1" type="subTitle"/>
          </p:nvPr>
        </p:nvSpPr>
        <p:spPr>
          <a:xfrm>
            <a:off x="246919" y="230051"/>
            <a:ext cx="38214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07.25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Analysis: Trip Duration Reveals Critical User Segments</a:t>
            </a:r>
            <a:endParaRPr sz="2700"/>
          </a:p>
        </p:txBody>
      </p:sp>
      <p:sp>
        <p:nvSpPr>
          <p:cNvPr id="174" name="Google Shape;174;p22"/>
          <p:cNvSpPr txBox="1"/>
          <p:nvPr/>
        </p:nvSpPr>
        <p:spPr>
          <a:xfrm>
            <a:off x="311700" y="1158900"/>
            <a:ext cx="7591500" cy="29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For the analysis a day of the ride column was added and the month of the ride, also in temporary table a column of subscribers to customer ratio column were added to show the difference between the subscriber percentages.</a:t>
            </a:r>
            <a:endParaRPr sz="1600">
              <a:solidFill>
                <a:schemeClr val="dk2"/>
              </a:solidFill>
              <a:latin typeface="Roboto"/>
              <a:ea typeface="Roboto"/>
              <a:cs typeface="Roboto"/>
              <a:sym typeface="Roboto"/>
            </a:endParaRPr>
          </a:p>
          <a:p>
            <a:pPr indent="-304800" lvl="0" marL="457200" rtl="0" algn="l">
              <a:lnSpc>
                <a:spcPct val="115000"/>
              </a:lnSpc>
              <a:spcBef>
                <a:spcPts val="1200"/>
              </a:spcBef>
              <a:spcAft>
                <a:spcPts val="0"/>
              </a:spcAft>
              <a:buClr>
                <a:schemeClr val="dk2"/>
              </a:buClr>
              <a:buSzPts val="1200"/>
              <a:buFont typeface="Roboto"/>
              <a:buChar char="●"/>
            </a:pPr>
            <a:r>
              <a:rPr b="1" lang="en" sz="1200">
                <a:latin typeface="Roboto"/>
                <a:ea typeface="Roboto"/>
                <a:cs typeface="Roboto"/>
                <a:sym typeface="Roboto"/>
              </a:rPr>
              <a:t>Short, Utilitarian Trips</a:t>
            </a:r>
            <a:r>
              <a:rPr lang="en" sz="1200">
                <a:latin typeface="Roboto"/>
                <a:ea typeface="Roboto"/>
                <a:cs typeface="Roboto"/>
                <a:sym typeface="Roboto"/>
              </a:rPr>
              <a:t>: The vast majority of rides are short, lasting under 2,000 seconds. The purple coloring in the scatter plot shows these trips are overwhelmingly taken by </a:t>
            </a:r>
            <a:r>
              <a:rPr b="1" lang="en" sz="1200">
                <a:latin typeface="Roboto"/>
                <a:ea typeface="Roboto"/>
                <a:cs typeface="Roboto"/>
                <a:sym typeface="Roboto"/>
              </a:rPr>
              <a:t>subscribers</a:t>
            </a:r>
            <a:r>
              <a:rPr lang="en" sz="1200">
                <a:latin typeface="Roboto"/>
                <a:ea typeface="Roboto"/>
                <a:cs typeface="Roboto"/>
                <a:sym typeface="Roboto"/>
              </a:rPr>
              <a:t>. This confirms their use of the service for predictable, functional journeys like commuting.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b="1" lang="en" sz="1100">
                <a:latin typeface="Roboto"/>
                <a:ea typeface="Roboto"/>
                <a:cs typeface="Roboto"/>
                <a:sym typeface="Roboto"/>
              </a:rPr>
              <a:t>Long, Leisure-Focused Rides:</a:t>
            </a:r>
            <a:r>
              <a:rPr lang="en" sz="1100"/>
              <a:t> </a:t>
            </a:r>
            <a:r>
              <a:rPr lang="en" sz="1100">
                <a:latin typeface="Roboto"/>
                <a:ea typeface="Roboto"/>
                <a:cs typeface="Roboto"/>
                <a:sym typeface="Roboto"/>
              </a:rPr>
              <a:t>As trip duration increases past 3,000 seconds (50 minutes), the subscriber ratio plummets. These longer rides are almost exclusively taken by </a:t>
            </a:r>
            <a:r>
              <a:rPr b="1" lang="en" sz="1100">
                <a:latin typeface="Roboto"/>
                <a:ea typeface="Roboto"/>
                <a:cs typeface="Roboto"/>
                <a:sym typeface="Roboto"/>
              </a:rPr>
              <a:t>casual riders</a:t>
            </a:r>
            <a:r>
              <a:rPr lang="en" sz="1100">
                <a:latin typeface="Roboto"/>
                <a:ea typeface="Roboto"/>
                <a:cs typeface="Roboto"/>
                <a:sym typeface="Roboto"/>
              </a:rPr>
              <a:t> (indicated by the yellow data points). The "ballooning" effect noted in the smooth chart confirms this distinct, high-duration usage pattern.</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 sz="1100">
                <a:latin typeface="Roboto"/>
                <a:ea typeface="Roboto"/>
                <a:cs typeface="Roboto"/>
                <a:sym typeface="Roboto"/>
              </a:rPr>
              <a:t>The Core Insight</a:t>
            </a:r>
            <a:r>
              <a:rPr lang="en" sz="1100">
                <a:latin typeface="Roboto"/>
                <a:ea typeface="Roboto"/>
                <a:cs typeface="Roboto"/>
                <a:sym typeface="Roboto"/>
              </a:rPr>
              <a:t>: We have two different products serving two different needs. Subscribers use the bikes as a utility for quick A-to-B trips. Casual riders use the bikes as an experience for leisure and exploration. The current annual membership is designed and priced for the first group, leaving a significant opportunity to better serve the second.</a:t>
            </a:r>
            <a:endParaRPr sz="1100">
              <a:latin typeface="Roboto"/>
              <a:ea typeface="Roboto"/>
              <a:cs typeface="Roboto"/>
              <a:sym typeface="Roboto"/>
            </a:endParaRPr>
          </a:p>
          <a:p>
            <a:pPr indent="0" lvl="0" marL="457200" rtl="0" algn="l">
              <a:spcBef>
                <a:spcPts val="1200"/>
              </a:spcBef>
              <a:spcAft>
                <a:spcPts val="0"/>
              </a:spcAft>
              <a:buNone/>
            </a:pPr>
            <a:r>
              <a:rPr lang="en"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deep-dive</a:t>
            </a:r>
            <a:endParaRPr/>
          </a:p>
        </p:txBody>
      </p:sp>
      <p:sp>
        <p:nvSpPr>
          <p:cNvPr id="180" name="Google Shape;180;p2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1" name="Google Shape;181;p2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82" name="Google Shape;182;p23"/>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Lack of direct </a:t>
            </a:r>
            <a:r>
              <a:rPr b="1" lang="en" sz="1600"/>
              <a:t>reviews</a:t>
            </a:r>
            <a:endParaRPr b="1" sz="1600"/>
          </a:p>
          <a:p>
            <a:pPr indent="0" lvl="0" marL="0" rtl="0" algn="l">
              <a:spcBef>
                <a:spcPts val="800"/>
              </a:spcBef>
              <a:spcAft>
                <a:spcPts val="800"/>
              </a:spcAft>
              <a:buNone/>
            </a:pPr>
            <a:r>
              <a:rPr lang="en" sz="1600"/>
              <a:t>This case-study data didn’t </a:t>
            </a:r>
            <a:r>
              <a:rPr lang="en" sz="1600"/>
              <a:t>include</a:t>
            </a:r>
            <a:r>
              <a:rPr lang="en" sz="1600"/>
              <a:t> customer </a:t>
            </a:r>
            <a:r>
              <a:rPr lang="en" sz="1600"/>
              <a:t>surveys, for that reason all the findings are speculative there for to confirm them sample surveys are necessary </a:t>
            </a:r>
            <a:r>
              <a:rPr lang="en" sz="1600"/>
              <a:t> </a:t>
            </a:r>
            <a:endParaRPr sz="1600"/>
          </a:p>
        </p:txBody>
      </p:sp>
      <p:sp>
        <p:nvSpPr>
          <p:cNvPr id="183" name="Google Shape;183;p2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4" name="Google Shape;184;p2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85" name="Google Shape;185;p2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Need in future data</a:t>
            </a:r>
            <a:endParaRPr b="1" sz="1600"/>
          </a:p>
          <a:p>
            <a:pPr indent="0" lvl="0" marL="0" rtl="0" algn="l">
              <a:spcBef>
                <a:spcPts val="800"/>
              </a:spcBef>
              <a:spcAft>
                <a:spcPts val="800"/>
              </a:spcAft>
              <a:buNone/>
            </a:pPr>
            <a:r>
              <a:rPr lang="en" sz="1600"/>
              <a:t>In </a:t>
            </a:r>
            <a:r>
              <a:rPr lang="en" sz="1600"/>
              <a:t>order</a:t>
            </a:r>
            <a:r>
              <a:rPr lang="en" sz="1600"/>
              <a:t> to confirm the effectiveness future data </a:t>
            </a:r>
            <a:r>
              <a:rPr lang="en" sz="1600"/>
              <a:t>should</a:t>
            </a:r>
            <a:r>
              <a:rPr lang="en" sz="1600"/>
              <a:t> be monitored </a:t>
            </a:r>
            <a:r>
              <a:rPr lang="en" sz="1600"/>
              <a:t>in order</a:t>
            </a:r>
            <a:r>
              <a:rPr lang="en" sz="1600"/>
              <a:t> of detecting any unnoticed biases that </a:t>
            </a:r>
            <a:r>
              <a:rPr lang="en" sz="1600"/>
              <a:t>occurred</a:t>
            </a:r>
            <a:r>
              <a:rPr lang="en" sz="1600"/>
              <a:t> in the analysis</a:t>
            </a:r>
            <a:endParaRPr sz="1600"/>
          </a:p>
        </p:txBody>
      </p:sp>
      <p:sp>
        <p:nvSpPr>
          <p:cNvPr id="186" name="Google Shape;186;p23"/>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7" name="Google Shape;187;p23"/>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88" name="Google Shape;188;p23"/>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Lack of context </a:t>
            </a:r>
            <a:endParaRPr b="1" sz="1600"/>
          </a:p>
          <a:p>
            <a:pPr indent="0" lvl="0" marL="0" rtl="0" algn="l">
              <a:spcBef>
                <a:spcPts val="800"/>
              </a:spcBef>
              <a:spcAft>
                <a:spcPts val="800"/>
              </a:spcAft>
              <a:buNone/>
            </a:pPr>
            <a:r>
              <a:rPr lang="en" sz="1600"/>
              <a:t>In the project I lacked data about the customer for example work status, for example if the customer is a student, unemployed or a full wage worker.</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0" y="677125"/>
            <a:ext cx="4572000" cy="88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Recommendations</a:t>
            </a:r>
            <a:endParaRPr sz="4100"/>
          </a:p>
        </p:txBody>
      </p:sp>
      <p:sp>
        <p:nvSpPr>
          <p:cNvPr id="194" name="Google Shape;194;p24"/>
          <p:cNvSpPr txBox="1"/>
          <p:nvPr>
            <p:ph idx="1" type="subTitle"/>
          </p:nvPr>
        </p:nvSpPr>
        <p:spPr>
          <a:xfrm>
            <a:off x="161325" y="1564498"/>
            <a:ext cx="4045200" cy="2854800"/>
          </a:xfrm>
          <a:prstGeom prst="rect">
            <a:avLst/>
          </a:prstGeom>
        </p:spPr>
        <p:txBody>
          <a:bodyPr anchorCtr="0" anchor="t" bIns="91425" lIns="91425" spcFirstLastPara="1" rIns="91425" wrap="square" tIns="91425">
            <a:noAutofit/>
          </a:bodyPr>
          <a:lstStyle/>
          <a:p>
            <a:pPr indent="-361950" lvl="0" marL="457200" rtl="0" algn="ctr">
              <a:spcBef>
                <a:spcPts val="0"/>
              </a:spcBef>
              <a:spcAft>
                <a:spcPts val="0"/>
              </a:spcAft>
              <a:buSzPts val="2100"/>
              <a:buChar char="●"/>
            </a:pPr>
            <a:r>
              <a:rPr lang="en"/>
              <a:t>Weekend Explorer Membership</a:t>
            </a:r>
            <a:endParaRPr/>
          </a:p>
          <a:p>
            <a:pPr indent="-361950" lvl="0" marL="457200" rtl="0" algn="ctr">
              <a:spcBef>
                <a:spcPts val="0"/>
              </a:spcBef>
              <a:spcAft>
                <a:spcPts val="0"/>
              </a:spcAft>
              <a:buSzPts val="2100"/>
              <a:buChar char="●"/>
            </a:pPr>
            <a:r>
              <a:rPr lang="en"/>
              <a:t>Focus Marketing on Young, Social, Leisure Riders</a:t>
            </a:r>
            <a:r>
              <a:rPr lang="en"/>
              <a:t>.</a:t>
            </a:r>
            <a:endParaRPr/>
          </a:p>
          <a:p>
            <a:pPr indent="-361950" lvl="0" marL="457200" rtl="0" algn="ctr">
              <a:spcBef>
                <a:spcPts val="0"/>
              </a:spcBef>
              <a:spcAft>
                <a:spcPts val="0"/>
              </a:spcAft>
              <a:buSzPts val="2100"/>
              <a:buChar char="●"/>
            </a:pPr>
            <a:r>
              <a:rPr lang="en"/>
              <a:t>Forge Strategic Leisure Partnerships</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nvSpPr>
        <p:spPr>
          <a:xfrm>
            <a:off x="376825" y="1017800"/>
            <a:ext cx="7591500" cy="3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The Rationale (The "Why"):</a:t>
            </a:r>
            <a:endParaRPr b="1" sz="5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200">
                <a:latin typeface="Roboto"/>
                <a:ea typeface="Roboto"/>
                <a:cs typeface="Roboto"/>
                <a:sym typeface="Roboto"/>
              </a:rPr>
              <a:t>Our analysis shows two distinct user profiles.</a:t>
            </a:r>
            <a:endParaRPr sz="1200">
              <a:latin typeface="Roboto"/>
              <a:ea typeface="Roboto"/>
              <a:cs typeface="Roboto"/>
              <a:sym typeface="Roboto"/>
            </a:endParaRPr>
          </a:p>
          <a:p>
            <a:pPr indent="0" lvl="0" marL="0" rtl="0" algn="l">
              <a:lnSpc>
                <a:spcPct val="115000"/>
              </a:lnSpc>
              <a:spcBef>
                <a:spcPts val="1200"/>
              </a:spcBef>
              <a:spcAft>
                <a:spcPts val="0"/>
              </a:spcAft>
              <a:buNone/>
            </a:pPr>
            <a:r>
              <a:rPr lang="en" sz="1200">
                <a:latin typeface="Roboto"/>
                <a:ea typeface="Roboto"/>
                <a:cs typeface="Roboto"/>
                <a:sym typeface="Roboto"/>
              </a:rPr>
              <a:t>Subscribers are weekday commuters taking short trips, while </a:t>
            </a:r>
            <a:r>
              <a:rPr b="1" lang="en" sz="1200">
                <a:latin typeface="Roboto"/>
                <a:ea typeface="Roboto"/>
                <a:cs typeface="Roboto"/>
                <a:sym typeface="Roboto"/>
              </a:rPr>
              <a:t>Casual Riders</a:t>
            </a:r>
            <a:r>
              <a:rPr lang="en" sz="1200">
                <a:latin typeface="Roboto"/>
                <a:ea typeface="Roboto"/>
                <a:cs typeface="Roboto"/>
                <a:sym typeface="Roboto"/>
              </a:rPr>
              <a:t> are weekend leisure users taking significantly longer rides. The current annual plan is not designed for the casual rider's primary use case: leisure.</a:t>
            </a:r>
            <a:endParaRPr sz="1200">
              <a:latin typeface="Roboto"/>
              <a:ea typeface="Roboto"/>
              <a:cs typeface="Roboto"/>
              <a:sym typeface="Roboto"/>
            </a:endParaRPr>
          </a:p>
          <a:p>
            <a:pPr indent="0" lvl="0" marL="0" rtl="0" algn="l">
              <a:spcBef>
                <a:spcPts val="1200"/>
              </a:spcBef>
              <a:spcAft>
                <a:spcPts val="0"/>
              </a:spcAft>
              <a:buNone/>
            </a:pPr>
            <a:r>
              <a:rPr b="1" lang="en" sz="1200">
                <a:solidFill>
                  <a:schemeClr val="dk2"/>
                </a:solidFill>
                <a:latin typeface="Roboto"/>
                <a:ea typeface="Roboto"/>
                <a:cs typeface="Roboto"/>
                <a:sym typeface="Roboto"/>
              </a:rPr>
              <a:t>The Action (The "What"):</a:t>
            </a:r>
            <a:endParaRPr b="1" sz="1200">
              <a:solidFill>
                <a:schemeClr val="dk2"/>
              </a:solidFill>
              <a:latin typeface="Roboto"/>
              <a:ea typeface="Roboto"/>
              <a:cs typeface="Roboto"/>
              <a:sym typeface="Roboto"/>
            </a:endParaRPr>
          </a:p>
          <a:p>
            <a:pPr indent="0" lvl="0" marL="0" rtl="0" algn="l">
              <a:spcBef>
                <a:spcPts val="0"/>
              </a:spcBef>
              <a:spcAft>
                <a:spcPts val="0"/>
              </a:spcAft>
              <a:buNone/>
            </a:pPr>
            <a:r>
              <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Introduce a new, lower-cost membership tier specifically for weekend use. This could be called the "Weekend Explorer Pass" or something similar.</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This pass should feature benefits tailored to leisure riders, such as an extended maximum ride duration (e.g., up to 2 or 3 hours) to accommodate longer exploratory trips.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Focus all advertising for this pass on Fridays through Sundays during the peak leisure season of June to October to maximize relevance and conversion.</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The Outcome</a:t>
            </a:r>
            <a:r>
              <a:rPr lang="en" sz="1200">
                <a:latin typeface="Roboto"/>
                <a:ea typeface="Roboto"/>
                <a:cs typeface="Roboto"/>
                <a:sym typeface="Roboto"/>
              </a:rPr>
              <a:t>: This strategy directly targets the observed behavior of casual riders, offering them tangible value and a compelling reason to convert to a membership that fits their lifestyle.</a:t>
            </a:r>
            <a:endParaRPr b="1" sz="600">
              <a:solidFill>
                <a:schemeClr val="dk2"/>
              </a:solidFill>
              <a:latin typeface="Roboto"/>
              <a:ea typeface="Roboto"/>
              <a:cs typeface="Roboto"/>
              <a:sym typeface="Roboto"/>
            </a:endParaRPr>
          </a:p>
        </p:txBody>
      </p:sp>
      <p:sp>
        <p:nvSpPr>
          <p:cNvPr id="200" name="Google Shape;20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Recommendation 1: Weekend Explorer Membership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nvSpPr>
        <p:spPr>
          <a:xfrm>
            <a:off x="311700" y="1158900"/>
            <a:ext cx="7591500" cy="36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The Rationale (The "Why"):</a:t>
            </a:r>
            <a:endParaRPr b="1" sz="1200">
              <a:solidFill>
                <a:schemeClr val="dk2"/>
              </a:solidFill>
              <a:latin typeface="Roboto"/>
              <a:ea typeface="Roboto"/>
              <a:cs typeface="Roboto"/>
              <a:sym typeface="Roboto"/>
            </a:endParaRPr>
          </a:p>
          <a:p>
            <a:pPr indent="0" lvl="0" marL="0" rtl="0" algn="l">
              <a:spcBef>
                <a:spcPts val="0"/>
              </a:spcBef>
              <a:spcAft>
                <a:spcPts val="0"/>
              </a:spcAft>
              <a:buNone/>
            </a:pPr>
            <a:r>
              <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data clearly indicates our largest group of casual riders—and thus our biggest conversion opportunity—is with </a:t>
            </a:r>
            <a:r>
              <a:rPr b="1" lang="en" sz="1200">
                <a:latin typeface="Roboto"/>
                <a:ea typeface="Roboto"/>
                <a:cs typeface="Roboto"/>
                <a:sym typeface="Roboto"/>
              </a:rPr>
              <a:t>younger adults born between 1988 and 1997</a:t>
            </a:r>
            <a:r>
              <a:rPr lang="en" sz="1200">
                <a:latin typeface="Roboto"/>
                <a:ea typeface="Roboto"/>
                <a:cs typeface="Roboto"/>
                <a:sym typeface="Roboto"/>
              </a:rPr>
              <a:t>. This demographic is highly active on social media, and their use of our bikes for long, leisurely rides suggests a social context.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solidFill>
                  <a:schemeClr val="dk2"/>
                </a:solidFill>
                <a:latin typeface="Roboto"/>
                <a:ea typeface="Roboto"/>
                <a:cs typeface="Roboto"/>
                <a:sym typeface="Roboto"/>
              </a:rPr>
              <a:t>The Action (The "What"):</a:t>
            </a:r>
            <a:endParaRPr b="1" sz="1200">
              <a:solidFill>
                <a:schemeClr val="dk2"/>
              </a:solidFill>
              <a:latin typeface="Roboto"/>
              <a:ea typeface="Roboto"/>
              <a:cs typeface="Roboto"/>
              <a:sym typeface="Roboto"/>
            </a:endParaRPr>
          </a:p>
          <a:p>
            <a:pPr indent="-311150" lvl="0" marL="457200" rtl="0" algn="l">
              <a:lnSpc>
                <a:spcPct val="115000"/>
              </a:lnSpc>
              <a:spcBef>
                <a:spcPts val="1200"/>
              </a:spcBef>
              <a:spcAft>
                <a:spcPts val="0"/>
              </a:spcAft>
              <a:buClr>
                <a:schemeClr val="dk2"/>
              </a:buClr>
              <a:buSzPts val="1300"/>
              <a:buFont typeface="Roboto"/>
              <a:buChar char="●"/>
            </a:pPr>
            <a:r>
              <a:rPr lang="en" sz="1200">
                <a:latin typeface="Roboto"/>
                <a:ea typeface="Roboto"/>
                <a:cs typeface="Roboto"/>
                <a:sym typeface="Roboto"/>
              </a:rPr>
              <a:t>Shift the marketing budget towards targeted                                                                                                    </a:t>
            </a:r>
            <a:r>
              <a:rPr b="1" lang="en" sz="1200">
                <a:latin typeface="Roboto"/>
                <a:ea typeface="Roboto"/>
                <a:cs typeface="Roboto"/>
                <a:sym typeface="Roboto"/>
              </a:rPr>
              <a:t>social media advertisements</a:t>
            </a:r>
            <a:r>
              <a:rPr lang="en" sz="1200">
                <a:latin typeface="Roboto"/>
                <a:ea typeface="Roboto"/>
                <a:cs typeface="Roboto"/>
                <a:sym typeface="Roboto"/>
              </a:rPr>
              <a:t> instead of traditional channels.</a:t>
            </a:r>
            <a:endParaRPr sz="1200">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200">
                <a:latin typeface="Roboto"/>
                <a:ea typeface="Roboto"/>
                <a:cs typeface="Roboto"/>
                <a:sym typeface="Roboto"/>
              </a:rPr>
              <a:t>Develop and promote new in-app features that enhance the leisure experience, such as                      </a:t>
            </a:r>
            <a:r>
              <a:rPr b="1" lang="en" sz="1200">
                <a:latin typeface="Roboto"/>
                <a:ea typeface="Roboto"/>
                <a:cs typeface="Roboto"/>
                <a:sym typeface="Roboto"/>
              </a:rPr>
              <a:t>GPS route tracking, speed/distance stats, and a points system</a:t>
            </a:r>
            <a:r>
              <a:rPr lang="en" sz="1200">
                <a:latin typeface="Roboto"/>
                <a:ea typeface="Roboto"/>
                <a:cs typeface="Roboto"/>
                <a:sym typeface="Roboto"/>
              </a:rPr>
              <a:t> for distance traveled.</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Launch a marketing campaign encouraging users to share their "ride stats" or "bike adventures" online. This turns our users into brand advocates, generating powerful and free word-of-mouth advertising.</a:t>
            </a:r>
            <a:endParaRPr sz="1200">
              <a:latin typeface="Roboto"/>
              <a:ea typeface="Roboto"/>
              <a:cs typeface="Roboto"/>
              <a:sym typeface="Roboto"/>
            </a:endParaRPr>
          </a:p>
          <a:p>
            <a:pPr indent="-311150" lvl="0" marL="457200" rtl="0" algn="l">
              <a:lnSpc>
                <a:spcPct val="115000"/>
              </a:lnSpc>
              <a:spcBef>
                <a:spcPts val="0"/>
              </a:spcBef>
              <a:spcAft>
                <a:spcPts val="0"/>
              </a:spcAft>
              <a:buSzPts val="1300"/>
              <a:buFont typeface="Roboto"/>
              <a:buChar char="●"/>
            </a:pPr>
            <a:r>
              <a:rPr b="1" lang="en" sz="1200">
                <a:latin typeface="Roboto"/>
                <a:ea typeface="Roboto"/>
                <a:cs typeface="Roboto"/>
                <a:sym typeface="Roboto"/>
              </a:rPr>
              <a:t>Further Research</a:t>
            </a:r>
            <a:r>
              <a:rPr lang="en" sz="1200">
                <a:latin typeface="Roboto"/>
                <a:ea typeface="Roboto"/>
                <a:cs typeface="Roboto"/>
                <a:sym typeface="Roboto"/>
              </a:rPr>
              <a:t>: We must also investigate the dip in popularity among college-aged riders. I recommend conducting targeted surveys to understand their specific barriers to use (e.g., cost, station availability near campus, awareness).</a:t>
            </a:r>
            <a:endParaRPr b="1" sz="1000">
              <a:solidFill>
                <a:schemeClr val="dk2"/>
              </a:solidFill>
              <a:latin typeface="Roboto"/>
              <a:ea typeface="Roboto"/>
              <a:cs typeface="Roboto"/>
              <a:sym typeface="Roboto"/>
            </a:endParaRPr>
          </a:p>
          <a:p>
            <a:pPr indent="0" lvl="0" marL="0" rtl="0" algn="l">
              <a:spcBef>
                <a:spcPts val="1200"/>
              </a:spcBef>
              <a:spcAft>
                <a:spcPts val="0"/>
              </a:spcAft>
              <a:buNone/>
            </a:pPr>
            <a:r>
              <a:t/>
            </a:r>
            <a:endParaRPr b="1" sz="1200">
              <a:solidFill>
                <a:schemeClr val="dk2"/>
              </a:solidFill>
              <a:latin typeface="Roboto"/>
              <a:ea typeface="Roboto"/>
              <a:cs typeface="Roboto"/>
              <a:sym typeface="Roboto"/>
            </a:endParaRPr>
          </a:p>
          <a:p>
            <a:pPr indent="0" lvl="0" marL="0" rtl="0" algn="l">
              <a:spcBef>
                <a:spcPts val="0"/>
              </a:spcBef>
              <a:spcAft>
                <a:spcPts val="0"/>
              </a:spcAft>
              <a:buNone/>
            </a:pPr>
            <a:r>
              <a:t/>
            </a:r>
            <a:endParaRPr b="1" sz="1200">
              <a:solidFill>
                <a:schemeClr val="dk2"/>
              </a:solidFill>
              <a:latin typeface="Roboto"/>
              <a:ea typeface="Roboto"/>
              <a:cs typeface="Roboto"/>
              <a:sym typeface="Roboto"/>
            </a:endParaRPr>
          </a:p>
        </p:txBody>
      </p:sp>
      <p:sp>
        <p:nvSpPr>
          <p:cNvPr id="206" name="Google Shape;206;p26"/>
          <p:cNvSpPr txBox="1"/>
          <p:nvPr>
            <p:ph type="title"/>
          </p:nvPr>
        </p:nvSpPr>
        <p:spPr>
          <a:xfrm>
            <a:off x="311700" y="214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Recommendation 2: Focus Marketing on Young, Social, Leisure Riders</a:t>
            </a:r>
            <a:endParaRPr sz="3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nvSpPr>
        <p:spPr>
          <a:xfrm>
            <a:off x="311700" y="1158900"/>
            <a:ext cx="7591500" cy="36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Roboto"/>
                <a:ea typeface="Roboto"/>
                <a:cs typeface="Roboto"/>
                <a:sym typeface="Roboto"/>
              </a:rPr>
              <a:t>The Rationale (The "Why"):</a:t>
            </a:r>
            <a:endParaRPr b="1" sz="1200">
              <a:solidFill>
                <a:schemeClr val="dk2"/>
              </a:solidFill>
              <a:latin typeface="Roboto"/>
              <a:ea typeface="Roboto"/>
              <a:cs typeface="Roboto"/>
              <a:sym typeface="Roboto"/>
            </a:endParaRPr>
          </a:p>
          <a:p>
            <a:pPr indent="0" lvl="0" marL="0" rtl="0" algn="l">
              <a:spcBef>
                <a:spcPts val="0"/>
              </a:spcBef>
              <a:spcAft>
                <a:spcPts val="0"/>
              </a:spcAft>
              <a:buNone/>
            </a:pPr>
            <a:r>
              <a:t/>
            </a:r>
            <a:endParaRPr b="1" sz="1200">
              <a:solidFill>
                <a:schemeClr val="dk2"/>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Our analysis confirms that casual riders use our bikes for leisure and exploration, not just transportation. Their goal is often the destination itself. By focusing only on the ride, we are missing an opportunity to add value to their entire journey.</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solidFill>
                  <a:schemeClr val="dk2"/>
                </a:solidFill>
                <a:latin typeface="Roboto"/>
                <a:ea typeface="Roboto"/>
                <a:cs typeface="Roboto"/>
                <a:sym typeface="Roboto"/>
              </a:rPr>
              <a:t>The Action (The "What"):</a:t>
            </a:r>
            <a:endParaRPr b="1" sz="1200">
              <a:solidFill>
                <a:schemeClr val="dk2"/>
              </a:solidFill>
              <a:latin typeface="Roboto"/>
              <a:ea typeface="Roboto"/>
              <a:cs typeface="Roboto"/>
              <a:sym typeface="Roboto"/>
            </a:endParaRPr>
          </a:p>
          <a:p>
            <a:pPr indent="-311150" lvl="0" marL="457200" rtl="0" algn="l">
              <a:lnSpc>
                <a:spcPct val="115000"/>
              </a:lnSpc>
              <a:spcBef>
                <a:spcPts val="1200"/>
              </a:spcBef>
              <a:spcAft>
                <a:spcPts val="0"/>
              </a:spcAft>
              <a:buSzPts val="1300"/>
              <a:buFont typeface="Roboto"/>
              <a:buChar char="●"/>
            </a:pPr>
            <a:r>
              <a:rPr lang="en" sz="1200">
                <a:latin typeface="Roboto"/>
                <a:ea typeface="Roboto"/>
                <a:cs typeface="Roboto"/>
                <a:sym typeface="Roboto"/>
              </a:rPr>
              <a:t>Actively partner with local businesses and institutions that are popular weekend destinations: museums, cafes, breweries, concert venues, and city attractions.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Create a member benefits program. For example, Cyclistic members could get a 10% discount at a partner museum or a free coffee at a partner café when they show their active membership in the app.</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Promote these partnerships directly within the app, suggesting routes to "partner destinations" and highlighting the exclusive perks available to members.</a:t>
            </a:r>
            <a:endParaRPr sz="1200">
              <a:latin typeface="Roboto"/>
              <a:ea typeface="Roboto"/>
              <a:cs typeface="Roboto"/>
              <a:sym typeface="Roboto"/>
            </a:endParaRPr>
          </a:p>
          <a:p>
            <a:pPr indent="-323850" lvl="0" marL="457200" rtl="0" algn="l">
              <a:lnSpc>
                <a:spcPct val="115000"/>
              </a:lnSpc>
              <a:spcBef>
                <a:spcPts val="0"/>
              </a:spcBef>
              <a:spcAft>
                <a:spcPts val="0"/>
              </a:spcAft>
              <a:buSzPts val="1500"/>
              <a:buFont typeface="Roboto"/>
              <a:buChar char="●"/>
            </a:pPr>
            <a:r>
              <a:rPr b="1" lang="en" sz="1200">
                <a:latin typeface="Roboto"/>
                <a:ea typeface="Roboto"/>
                <a:cs typeface="Roboto"/>
                <a:sym typeface="Roboto"/>
              </a:rPr>
              <a:t>The Outcome</a:t>
            </a:r>
            <a:r>
              <a:rPr lang="en" sz="1200">
                <a:latin typeface="Roboto"/>
                <a:ea typeface="Roboto"/>
                <a:cs typeface="Roboto"/>
                <a:sym typeface="Roboto"/>
              </a:rPr>
              <a:t>: This strategy fundamentally increases the value of a Cyclistic membership. It transforms a simple transportation subscription into a city exploration pass, giving casual riders a compelling financial and experiential reason to convert. These partnerships also serve as a new, highly effective marketing channel, increasing brand visibility with our ideal target audience.</a:t>
            </a:r>
            <a:endParaRPr b="1" sz="1000">
              <a:solidFill>
                <a:schemeClr val="dk2"/>
              </a:solidFill>
              <a:latin typeface="Roboto"/>
              <a:ea typeface="Roboto"/>
              <a:cs typeface="Roboto"/>
              <a:sym typeface="Roboto"/>
            </a:endParaRPr>
          </a:p>
          <a:p>
            <a:pPr indent="0" lvl="0" marL="0" rtl="0" algn="l">
              <a:spcBef>
                <a:spcPts val="1200"/>
              </a:spcBef>
              <a:spcAft>
                <a:spcPts val="0"/>
              </a:spcAft>
              <a:buNone/>
            </a:pPr>
            <a:r>
              <a:t/>
            </a:r>
            <a:endParaRPr b="1" sz="1200">
              <a:solidFill>
                <a:schemeClr val="dk2"/>
              </a:solidFill>
              <a:latin typeface="Roboto"/>
              <a:ea typeface="Roboto"/>
              <a:cs typeface="Roboto"/>
              <a:sym typeface="Roboto"/>
            </a:endParaRPr>
          </a:p>
        </p:txBody>
      </p:sp>
      <p:sp>
        <p:nvSpPr>
          <p:cNvPr id="212" name="Google Shape;21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Recommendation 3: Forge Strategic Leisure Partnerships</a:t>
            </a:r>
            <a:endParaRPr sz="3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519975" y="6418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Prelog</a:t>
            </a:r>
            <a:endParaRPr/>
          </a:p>
        </p:txBody>
      </p:sp>
      <p:sp>
        <p:nvSpPr>
          <p:cNvPr id="93" name="Google Shape;93;p14"/>
          <p:cNvSpPr txBox="1"/>
          <p:nvPr/>
        </p:nvSpPr>
        <p:spPr>
          <a:xfrm>
            <a:off x="311700" y="1276100"/>
            <a:ext cx="7591500" cy="352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Hello, and welcome to my Google Data Analytics Case Study. My name is Daniel, and this project marks the culmination of my foundational learning journey through the Coursera Google Data Analytics Professional Certificate.</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dk2"/>
                </a:solidFill>
                <a:latin typeface="Roboto"/>
                <a:ea typeface="Roboto"/>
                <a:cs typeface="Roboto"/>
                <a:sym typeface="Roboto"/>
              </a:rPr>
              <a:t>Over the past three months, I have dedicated myself to mastering the core concepts of data analytics—from asking the right questions to preparing, processing, analyzing, and visualizing data. This case study serves as a practical application of these skills, where I aim to translate theoretical knowledge into actionable insights.</a:t>
            </a:r>
            <a:endParaRPr sz="1800">
              <a:solidFill>
                <a:schemeClr val="dk2"/>
              </a:solidFill>
              <a:latin typeface="Roboto"/>
              <a:ea typeface="Roboto"/>
              <a:cs typeface="Roboto"/>
              <a:sym typeface="Roboto"/>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99" name="Google Shape;99;p15"/>
          <p:cNvGrpSpPr/>
          <p:nvPr/>
        </p:nvGrpSpPr>
        <p:grpSpPr>
          <a:xfrm>
            <a:off x="431925" y="1304875"/>
            <a:ext cx="2628925" cy="3416400"/>
            <a:chOff x="431925" y="1304875"/>
            <a:chExt cx="2628925" cy="3416400"/>
          </a:xfrm>
        </p:grpSpPr>
        <p:sp>
          <p:nvSpPr>
            <p:cNvPr id="100" name="Google Shape;100;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03" name="Google Shape;103;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Design marketing strategies aimed at converting casual riders into annual members</a:t>
            </a:r>
            <a:endParaRPr sz="1600"/>
          </a:p>
        </p:txBody>
      </p:sp>
      <p:grpSp>
        <p:nvGrpSpPr>
          <p:cNvPr id="104" name="Google Shape;104;p15"/>
          <p:cNvGrpSpPr/>
          <p:nvPr/>
        </p:nvGrpSpPr>
        <p:grpSpPr>
          <a:xfrm>
            <a:off x="3320450" y="1304875"/>
            <a:ext cx="2632500" cy="3416400"/>
            <a:chOff x="3320450" y="1304875"/>
            <a:chExt cx="2632500" cy="3416400"/>
          </a:xfrm>
        </p:grpSpPr>
        <p:sp>
          <p:nvSpPr>
            <p:cNvPr id="105" name="Google Shape;10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8" name="Google Shape;108;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Cyclistic’s nance analysts have concluded that annual members are much more profitable than casual riders. Although the pricing </a:t>
            </a:r>
            <a:r>
              <a:rPr lang="en" sz="1400"/>
              <a:t>flexibility</a:t>
            </a:r>
            <a:r>
              <a:rPr lang="en" sz="1400"/>
              <a:t> helps Cyclistic </a:t>
            </a:r>
            <a:r>
              <a:rPr lang="en" sz="1400"/>
              <a:t>attract</a:t>
            </a:r>
            <a:r>
              <a:rPr lang="en" sz="1400"/>
              <a:t> more customers, Moreno believes that maximizing the number of annual members will be key to future growth.</a:t>
            </a:r>
            <a:endParaRPr sz="1400"/>
          </a:p>
        </p:txBody>
      </p:sp>
      <p:grpSp>
        <p:nvGrpSpPr>
          <p:cNvPr id="109" name="Google Shape;109;p15"/>
          <p:cNvGrpSpPr/>
          <p:nvPr/>
        </p:nvGrpSpPr>
        <p:grpSpPr>
          <a:xfrm>
            <a:off x="6212550" y="1304875"/>
            <a:ext cx="2632500" cy="3416400"/>
            <a:chOff x="6212550" y="1304875"/>
            <a:chExt cx="2632500" cy="3416400"/>
          </a:xfrm>
        </p:grpSpPr>
        <p:sp>
          <p:nvSpPr>
            <p:cNvPr id="110" name="Google Shape;11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13" name="Google Shape;113;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rPr>
              <a:t>The team needs to better understand the differences in usage patterns between annual members and casual riders</a:t>
            </a:r>
            <a:r>
              <a:rPr lang="en" sz="1600"/>
              <a:t>, and how digital media could </a:t>
            </a:r>
            <a:r>
              <a:rPr lang="en" sz="1600"/>
              <a:t>affect</a:t>
            </a:r>
            <a:r>
              <a:rPr lang="en" sz="1600"/>
              <a:t> their marketing tactics.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 and process</a:t>
            </a:r>
            <a:r>
              <a:rPr lang="en"/>
              <a:t> the data</a:t>
            </a:r>
            <a:endParaRPr/>
          </a:p>
        </p:txBody>
      </p:sp>
      <p:grpSp>
        <p:nvGrpSpPr>
          <p:cNvPr id="119" name="Google Shape;119;p16"/>
          <p:cNvGrpSpPr/>
          <p:nvPr/>
        </p:nvGrpSpPr>
        <p:grpSpPr>
          <a:xfrm>
            <a:off x="431925" y="1304875"/>
            <a:ext cx="2628925" cy="3416400"/>
            <a:chOff x="431925" y="1304875"/>
            <a:chExt cx="2628925" cy="3416400"/>
          </a:xfrm>
        </p:grpSpPr>
        <p:sp>
          <p:nvSpPr>
            <p:cNvPr id="120" name="Google Shape;120;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Source</a:t>
            </a:r>
            <a:r>
              <a:rPr lang="en">
                <a:solidFill>
                  <a:schemeClr val="lt1"/>
                </a:solidFill>
              </a:rPr>
              <a:t> of the data</a:t>
            </a:r>
            <a:endParaRPr>
              <a:solidFill>
                <a:schemeClr val="lt1"/>
              </a:solidFill>
            </a:endParaRPr>
          </a:p>
        </p:txBody>
      </p:sp>
      <p:grpSp>
        <p:nvGrpSpPr>
          <p:cNvPr id="123" name="Google Shape;123;p16"/>
          <p:cNvGrpSpPr/>
          <p:nvPr/>
        </p:nvGrpSpPr>
        <p:grpSpPr>
          <a:xfrm>
            <a:off x="3320450" y="1304875"/>
            <a:ext cx="2632500" cy="3416400"/>
            <a:chOff x="3320450" y="1304875"/>
            <a:chExt cx="2632500" cy="3416400"/>
          </a:xfrm>
        </p:grpSpPr>
        <p:sp>
          <p:nvSpPr>
            <p:cNvPr id="124" name="Google Shape;124;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Tool I used</a:t>
            </a:r>
            <a:endParaRPr>
              <a:solidFill>
                <a:schemeClr val="lt1"/>
              </a:solidFill>
            </a:endParaRPr>
          </a:p>
        </p:txBody>
      </p:sp>
      <p:sp>
        <p:nvSpPr>
          <p:cNvPr id="127" name="Google Shape;127;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data came from Divvybikes using </a:t>
            </a:r>
            <a:r>
              <a:rPr lang="en" sz="1600"/>
              <a:t>the following </a:t>
            </a:r>
            <a:r>
              <a:rPr lang="en" sz="1600" u="sng">
                <a:solidFill>
                  <a:schemeClr val="hlink"/>
                </a:solidFill>
                <a:hlinkClick r:id="rId3"/>
              </a:rPr>
              <a:t>licence</a:t>
            </a:r>
            <a:r>
              <a:rPr lang="en" sz="1600"/>
              <a:t>. The data I used is: </a:t>
            </a:r>
            <a:endParaRPr sz="1600"/>
          </a:p>
          <a:p>
            <a:pPr indent="-330200" lvl="0" marL="457200" rtl="0" algn="l">
              <a:spcBef>
                <a:spcPts val="1600"/>
              </a:spcBef>
              <a:spcAft>
                <a:spcPts val="0"/>
              </a:spcAft>
              <a:buSzPts val="1600"/>
              <a:buChar char="●"/>
            </a:pPr>
            <a:r>
              <a:rPr lang="en" sz="1600"/>
              <a:t>Divvy 2019 Q1</a:t>
            </a:r>
            <a:endParaRPr sz="1600"/>
          </a:p>
          <a:p>
            <a:pPr indent="-330200" lvl="0" marL="457200" rtl="0" algn="l">
              <a:spcBef>
                <a:spcPts val="0"/>
              </a:spcBef>
              <a:spcAft>
                <a:spcPts val="0"/>
              </a:spcAft>
              <a:buSzPts val="1600"/>
              <a:buChar char="●"/>
            </a:pPr>
            <a:r>
              <a:rPr lang="en" sz="1600"/>
              <a:t>Divvy 2019 Q2</a:t>
            </a:r>
            <a:endParaRPr sz="1600"/>
          </a:p>
          <a:p>
            <a:pPr indent="-330200" lvl="0" marL="457200" rtl="0" algn="l">
              <a:spcBef>
                <a:spcPts val="0"/>
              </a:spcBef>
              <a:spcAft>
                <a:spcPts val="0"/>
              </a:spcAft>
              <a:buSzPts val="1600"/>
              <a:buChar char="●"/>
            </a:pPr>
            <a:r>
              <a:rPr lang="en" sz="1600"/>
              <a:t>Divvy 2019 Q3</a:t>
            </a:r>
            <a:endParaRPr sz="1600"/>
          </a:p>
          <a:p>
            <a:pPr indent="-330200" lvl="0" marL="457200" rtl="0" algn="l">
              <a:spcBef>
                <a:spcPts val="0"/>
              </a:spcBef>
              <a:spcAft>
                <a:spcPts val="0"/>
              </a:spcAft>
              <a:buSzPts val="1600"/>
              <a:buChar char="●"/>
            </a:pPr>
            <a:r>
              <a:rPr lang="en" sz="1600"/>
              <a:t>Divvy 2019 Q4</a:t>
            </a:r>
            <a:endParaRPr sz="1600"/>
          </a:p>
        </p:txBody>
      </p:sp>
      <p:grpSp>
        <p:nvGrpSpPr>
          <p:cNvPr id="128" name="Google Shape;128;p16"/>
          <p:cNvGrpSpPr/>
          <p:nvPr/>
        </p:nvGrpSpPr>
        <p:grpSpPr>
          <a:xfrm>
            <a:off x="6212550" y="1304875"/>
            <a:ext cx="2632500" cy="3416400"/>
            <a:chOff x="6212550" y="1304875"/>
            <a:chExt cx="2632500" cy="3416400"/>
          </a:xfrm>
        </p:grpSpPr>
        <p:sp>
          <p:nvSpPr>
            <p:cNvPr id="129" name="Google Shape;129;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The </a:t>
            </a:r>
            <a:r>
              <a:rPr lang="en">
                <a:solidFill>
                  <a:schemeClr val="lt1"/>
                </a:solidFill>
              </a:rPr>
              <a:t>Processes</a:t>
            </a:r>
            <a:r>
              <a:rPr lang="en">
                <a:solidFill>
                  <a:schemeClr val="lt1"/>
                </a:solidFill>
              </a:rPr>
              <a:t> I Used</a:t>
            </a:r>
            <a:endParaRPr>
              <a:solidFill>
                <a:schemeClr val="lt1"/>
              </a:solidFill>
            </a:endParaRPr>
          </a:p>
        </p:txBody>
      </p:sp>
      <p:sp>
        <p:nvSpPr>
          <p:cNvPr id="132" name="Google Shape;132;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 </a:t>
            </a:r>
            <a:r>
              <a:rPr lang="en" sz="1400"/>
              <a:t>loaded</a:t>
            </a:r>
            <a:r>
              <a:rPr lang="en" sz="1400"/>
              <a:t> the data sets in R made copies to make sure not to harm the original data. </a:t>
            </a:r>
            <a:r>
              <a:rPr lang="en" sz="1400"/>
              <a:t>Matched</a:t>
            </a:r>
            <a:r>
              <a:rPr lang="en" sz="1400"/>
              <a:t> the column names and combined them into one data sets. Finally </a:t>
            </a:r>
            <a:r>
              <a:rPr lang="en" sz="1400"/>
              <a:t>before</a:t>
            </a:r>
            <a:r>
              <a:rPr lang="en" sz="1400"/>
              <a:t> starting the analysis I cleaned the data. </a:t>
            </a:r>
            <a:endParaRPr sz="1400"/>
          </a:p>
        </p:txBody>
      </p:sp>
      <p:sp>
        <p:nvSpPr>
          <p:cNvPr id="133" name="Google Shape;133;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In this project I chose the R programing language, </a:t>
            </a:r>
            <a:r>
              <a:rPr lang="en" sz="1200"/>
              <a:t>the</a:t>
            </a:r>
            <a:r>
              <a:rPr lang="en" sz="1200"/>
              <a:t> reason for it was the size of the data sets.The </a:t>
            </a:r>
            <a:r>
              <a:rPr lang="en" sz="1200"/>
              <a:t>total</a:t>
            </a:r>
            <a:r>
              <a:rPr lang="en" sz="1200"/>
              <a:t> size was 3.8 </a:t>
            </a:r>
            <a:r>
              <a:rPr lang="en" sz="1200"/>
              <a:t>million</a:t>
            </a:r>
            <a:r>
              <a:rPr lang="en" sz="1200"/>
              <a:t> rows which is too big for </a:t>
            </a:r>
            <a:r>
              <a:rPr lang="en" sz="1200"/>
              <a:t>spreadsheets</a:t>
            </a:r>
            <a:r>
              <a:rPr lang="en" sz="1200"/>
              <a:t>. The project is </a:t>
            </a:r>
            <a:r>
              <a:rPr lang="en" sz="1200"/>
              <a:t>possible</a:t>
            </a:r>
            <a:r>
              <a:rPr lang="en" sz="1200"/>
              <a:t> to make using SQL and tableau. In the future a </a:t>
            </a:r>
            <a:r>
              <a:rPr lang="en" sz="1200"/>
              <a:t>second</a:t>
            </a:r>
            <a:r>
              <a:rPr lang="en" sz="1200"/>
              <a:t> case study will be made using them. The </a:t>
            </a:r>
            <a:r>
              <a:rPr lang="en" sz="1200"/>
              <a:t>packages</a:t>
            </a:r>
            <a:r>
              <a:rPr lang="en" sz="1200"/>
              <a:t> used is: tidyverse, janitor, lubridate, readr and scales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the cleaning</a:t>
            </a:r>
            <a:endParaRPr/>
          </a:p>
        </p:txBody>
      </p:sp>
      <p:sp>
        <p:nvSpPr>
          <p:cNvPr id="139" name="Google Shape;139;p17"/>
          <p:cNvSpPr txBox="1"/>
          <p:nvPr/>
        </p:nvSpPr>
        <p:spPr>
          <a:xfrm>
            <a:off x="311700" y="1276100"/>
            <a:ext cx="7591500" cy="29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First I made sure that all column names matched and were easy to use.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Then I </a:t>
            </a:r>
            <a:r>
              <a:rPr lang="en" sz="1800">
                <a:solidFill>
                  <a:schemeClr val="dk2"/>
                </a:solidFill>
                <a:latin typeface="Roboto"/>
                <a:ea typeface="Roboto"/>
                <a:cs typeface="Roboto"/>
                <a:sym typeface="Roboto"/>
              </a:rPr>
              <a:t>combined all the quarterly data sets into one yearly data set.</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After this I removed all the empty rows, and filtered out all trips which duration in seconds were below 0 and higher then 7200(3 hours).</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Decided to focus on this time span in order to focus the report to this group because in earlier analysis I notice that the same trends were followed in 3 hours as in longer rides. In addition I did not include customers which birth year were 1940 and earlier, to make the visualisation more readable and there weren’t many of that age group.</a:t>
            </a: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45" name="Google Shape;145;p18"/>
          <p:cNvSpPr txBox="1"/>
          <p:nvPr/>
        </p:nvSpPr>
        <p:spPr>
          <a:xfrm>
            <a:off x="311700" y="1158900"/>
            <a:ext cx="7591500" cy="29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For the analysis a day of the ride column was added and the month of the ride, also in temporary table a column of subscribers to customer ratio </a:t>
            </a:r>
            <a:r>
              <a:rPr lang="en" sz="1800">
                <a:solidFill>
                  <a:schemeClr val="dk2"/>
                </a:solidFill>
                <a:latin typeface="Roboto"/>
                <a:ea typeface="Roboto"/>
                <a:cs typeface="Roboto"/>
                <a:sym typeface="Roboto"/>
              </a:rPr>
              <a:t>column</a:t>
            </a:r>
            <a:r>
              <a:rPr lang="en" sz="1800">
                <a:solidFill>
                  <a:schemeClr val="dk2"/>
                </a:solidFill>
                <a:latin typeface="Roboto"/>
                <a:ea typeface="Roboto"/>
                <a:cs typeface="Roboto"/>
                <a:sym typeface="Roboto"/>
              </a:rPr>
              <a:t> were added to show the </a:t>
            </a:r>
            <a:r>
              <a:rPr lang="en" sz="1800">
                <a:solidFill>
                  <a:schemeClr val="dk2"/>
                </a:solidFill>
                <a:latin typeface="Roboto"/>
                <a:ea typeface="Roboto"/>
                <a:cs typeface="Roboto"/>
                <a:sym typeface="Roboto"/>
              </a:rPr>
              <a:t>difference</a:t>
            </a:r>
            <a:r>
              <a:rPr lang="en" sz="1800">
                <a:solidFill>
                  <a:schemeClr val="dk2"/>
                </a:solidFill>
                <a:latin typeface="Roboto"/>
                <a:ea typeface="Roboto"/>
                <a:cs typeface="Roboto"/>
                <a:sym typeface="Roboto"/>
              </a:rPr>
              <a:t> between the subscriber </a:t>
            </a:r>
            <a:r>
              <a:rPr lang="en" sz="1800">
                <a:solidFill>
                  <a:schemeClr val="dk2"/>
                </a:solidFill>
                <a:latin typeface="Roboto"/>
                <a:ea typeface="Roboto"/>
                <a:cs typeface="Roboto"/>
                <a:sym typeface="Roboto"/>
              </a:rPr>
              <a:t>percentages</a:t>
            </a:r>
            <a:r>
              <a:rPr lang="en"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Rides </a:t>
            </a:r>
            <a:r>
              <a:rPr lang="en"/>
              <a:t>distribution</a:t>
            </a:r>
            <a:r>
              <a:rPr lang="en"/>
              <a:t> per day/month</a:t>
            </a:r>
            <a:endParaRPr/>
          </a:p>
        </p:txBody>
      </p:sp>
      <p:pic>
        <p:nvPicPr>
          <p:cNvPr id="151" name="Google Shape;151;p19" title="ride_count_for_days_of_the_week.png"/>
          <p:cNvPicPr preferRelativeResize="0"/>
          <p:nvPr/>
        </p:nvPicPr>
        <p:blipFill>
          <a:blip r:embed="rId3">
            <a:alphaModFix/>
          </a:blip>
          <a:stretch>
            <a:fillRect/>
          </a:stretch>
        </p:blipFill>
        <p:spPr>
          <a:xfrm>
            <a:off x="767450" y="1226425"/>
            <a:ext cx="3416201" cy="2944325"/>
          </a:xfrm>
          <a:prstGeom prst="rect">
            <a:avLst/>
          </a:prstGeom>
          <a:noFill/>
          <a:ln>
            <a:noFill/>
          </a:ln>
        </p:spPr>
      </p:pic>
      <p:pic>
        <p:nvPicPr>
          <p:cNvPr id="152" name="Google Shape;152;p19" title="ride_count_for_months_of_the_year.png"/>
          <p:cNvPicPr preferRelativeResize="0"/>
          <p:nvPr/>
        </p:nvPicPr>
        <p:blipFill>
          <a:blip r:embed="rId4">
            <a:alphaModFix/>
          </a:blip>
          <a:stretch>
            <a:fillRect/>
          </a:stretch>
        </p:blipFill>
        <p:spPr>
          <a:xfrm>
            <a:off x="4183660" y="1226425"/>
            <a:ext cx="3277666" cy="2824925"/>
          </a:xfrm>
          <a:prstGeom prst="rect">
            <a:avLst/>
          </a:prstGeom>
          <a:noFill/>
          <a:ln>
            <a:noFill/>
          </a:ln>
        </p:spPr>
      </p:pic>
      <p:sp>
        <p:nvSpPr>
          <p:cNvPr id="153" name="Google Shape;153;p19"/>
          <p:cNvSpPr txBox="1"/>
          <p:nvPr>
            <p:ph type="title"/>
          </p:nvPr>
        </p:nvSpPr>
        <p:spPr>
          <a:xfrm>
            <a:off x="190625" y="4170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As we can see in the right chart While subscribers generate a consistent, high volume of rides throughout the weekday, casual rider usage surges significantly on weekends</a:t>
            </a:r>
            <a:r>
              <a:rPr lang="en" sz="1100">
                <a:solidFill>
                  <a:srgbClr val="000000"/>
                </a:solidFill>
              </a:rPr>
              <a:t>. And on the left chart we see that Casual rider activity peaks during the warmer months of June through October, with August being the most popular.</a:t>
            </a:r>
            <a:endParaRPr sz="1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Rides </a:t>
            </a:r>
            <a:r>
              <a:rPr lang="en"/>
              <a:t>distribution</a:t>
            </a:r>
            <a:r>
              <a:rPr lang="en"/>
              <a:t> per birth year</a:t>
            </a:r>
            <a:endParaRPr/>
          </a:p>
        </p:txBody>
      </p:sp>
      <p:sp>
        <p:nvSpPr>
          <p:cNvPr id="159" name="Google Shape;159;p20"/>
          <p:cNvSpPr txBox="1"/>
          <p:nvPr>
            <p:ph type="title"/>
          </p:nvPr>
        </p:nvSpPr>
        <p:spPr>
          <a:xfrm>
            <a:off x="190625" y="4170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In this chart we can see the data indicates that the core group of casual riders, born between 1988 and 1997, is slightly younger than the peak subscriber group</a:t>
            </a:r>
            <a:endParaRPr sz="1100">
              <a:solidFill>
                <a:srgbClr val="000000"/>
              </a:solidFill>
            </a:endParaRPr>
          </a:p>
        </p:txBody>
      </p:sp>
      <p:pic>
        <p:nvPicPr>
          <p:cNvPr id="160" name="Google Shape;160;p20" title="ride_count_for_different_birth_years.png"/>
          <p:cNvPicPr preferRelativeResize="0"/>
          <p:nvPr/>
        </p:nvPicPr>
        <p:blipFill>
          <a:blip r:embed="rId3">
            <a:alphaModFix/>
          </a:blip>
          <a:stretch>
            <a:fillRect/>
          </a:stretch>
        </p:blipFill>
        <p:spPr>
          <a:xfrm>
            <a:off x="846400" y="1017800"/>
            <a:ext cx="5911992" cy="301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190625" y="4170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rPr>
              <a:t>In this charts we see that we have much more short rides then longer once, however I noticed that longer ride are much more spaced apart that’s why I added the smooth chart. The smooth chart indicates </a:t>
            </a:r>
            <a:r>
              <a:rPr lang="en" sz="1100">
                <a:solidFill>
                  <a:srgbClr val="000000"/>
                </a:solidFill>
              </a:rPr>
              <a:t>ballooning</a:t>
            </a:r>
            <a:r>
              <a:rPr lang="en" sz="1100">
                <a:solidFill>
                  <a:srgbClr val="000000"/>
                </a:solidFill>
              </a:rPr>
              <a:t> at </a:t>
            </a:r>
            <a:r>
              <a:rPr lang="en" sz="1100">
                <a:solidFill>
                  <a:srgbClr val="000000"/>
                </a:solidFill>
              </a:rPr>
              <a:t>the</a:t>
            </a:r>
            <a:r>
              <a:rPr lang="en" sz="1100">
                <a:solidFill>
                  <a:srgbClr val="000000"/>
                </a:solidFill>
              </a:rPr>
              <a:t> end and considering their </a:t>
            </a:r>
            <a:r>
              <a:rPr lang="en" sz="1100">
                <a:solidFill>
                  <a:srgbClr val="000000"/>
                </a:solidFill>
              </a:rPr>
              <a:t>remarkably</a:t>
            </a:r>
            <a:r>
              <a:rPr lang="en" sz="1100">
                <a:solidFill>
                  <a:srgbClr val="000000"/>
                </a:solidFill>
              </a:rPr>
              <a:t> low </a:t>
            </a:r>
            <a:r>
              <a:rPr lang="en" sz="1100">
                <a:solidFill>
                  <a:srgbClr val="000000"/>
                </a:solidFill>
              </a:rPr>
              <a:t>subscription</a:t>
            </a:r>
            <a:r>
              <a:rPr lang="en" sz="1100">
                <a:solidFill>
                  <a:srgbClr val="000000"/>
                </a:solidFill>
              </a:rPr>
              <a:t> rate.</a:t>
            </a:r>
            <a:endParaRPr sz="1100">
              <a:solidFill>
                <a:srgbClr val="000000"/>
              </a:solidFill>
            </a:endParaRPr>
          </a:p>
        </p:txBody>
      </p:sp>
      <p:pic>
        <p:nvPicPr>
          <p:cNvPr id="166" name="Google Shape;166;p21" title="count_of_rides_vs_trip_duration.png"/>
          <p:cNvPicPr preferRelativeResize="0"/>
          <p:nvPr/>
        </p:nvPicPr>
        <p:blipFill>
          <a:blip r:embed="rId3">
            <a:alphaModFix/>
          </a:blip>
          <a:stretch>
            <a:fillRect/>
          </a:stretch>
        </p:blipFill>
        <p:spPr>
          <a:xfrm>
            <a:off x="751375" y="1017800"/>
            <a:ext cx="3481464" cy="3000550"/>
          </a:xfrm>
          <a:prstGeom prst="rect">
            <a:avLst/>
          </a:prstGeom>
          <a:noFill/>
          <a:ln>
            <a:noFill/>
          </a:ln>
        </p:spPr>
      </p:pic>
      <p:pic>
        <p:nvPicPr>
          <p:cNvPr id="167" name="Google Shape;167;p21" title="count_of_rides_vs_trip_duration_smooth.png"/>
          <p:cNvPicPr preferRelativeResize="0"/>
          <p:nvPr/>
        </p:nvPicPr>
        <p:blipFill>
          <a:blip r:embed="rId4">
            <a:alphaModFix/>
          </a:blip>
          <a:stretch>
            <a:fillRect/>
          </a:stretch>
        </p:blipFill>
        <p:spPr>
          <a:xfrm>
            <a:off x="4393393" y="1017800"/>
            <a:ext cx="3481464" cy="3000550"/>
          </a:xfrm>
          <a:prstGeom prst="rect">
            <a:avLst/>
          </a:prstGeom>
          <a:noFill/>
          <a:ln>
            <a:noFill/>
          </a:ln>
        </p:spPr>
      </p:pic>
      <p:sp>
        <p:nvSpPr>
          <p:cNvPr id="168" name="Google Shape;16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Analysis: Trip Duration Reveals Critical User Segments</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