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</a:t>
            </a:r>
            <a:r>
              <a:rPr b="0" lang="pt-BR" sz="4400" spc="-1" strike="noStrike">
                <a:latin typeface="Arial"/>
              </a:rPr>
              <a:t>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88264E3-02ED-4305-9334-A7F2E4970DDA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  <a:ln w="0">
            <a:noFill/>
          </a:ln>
        </p:spPr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Introdução: "Começamos explorando o Pandas, uma ferramenta essencial no kit de ferramentas de qualquer cientista de dados. O que torna o Pandas tão valioso é sua capacidade de manipular e analisar dados com eficiência."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Definição de Pandas: "O Pandas é mais do que uma biblioteca; é um meio poderoso para lidar com dados de maneira que seja tanto intuitiva quanto rica em recursos. Isso se deve às suas estruturas de dados otimizadas."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Benefícios do Pandas: "Com o Pandas, você não só consegue realizar operações complexas com poucas linhas de código, mas também mantém seus dados organizados e acessíveis."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30A57E3-4908-4DBB-B11D-C8A89E69C10D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  <a:ln w="0">
            <a:noFill/>
          </a:ln>
        </p:spPr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Introdução: "Começamos explorando o Pandas, uma ferramenta essencial no kit de ferramentas de qualquer cientista de dados. O que torna o Pandas tão valioso é sua capacidade de manipular e analisar dados com eficiência."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Definição de Pandas: "O Pandas é mais do que uma biblioteca; é um meio poderoso para lidar com dados de maneira que seja tanto intuitiva quanto rica em recursos. Isso se deve às suas estruturas de dados otimizadas."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Benefícios do Pandas: "Com o Pandas, você não só consegue realizar operações complexas com poucas linhas de código, mas também mantém seus dados organizados e acessíveis."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1455280-0343-4AF0-9C64-C9466FB6F21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  <a:ln w="0">
            <a:noFill/>
          </a:ln>
        </p:spPr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Introdução: "Começamos explorando o Pandas, uma ferramenta essencial no kit de ferramentas de qualquer cientista de dados. O que torna o Pandas tão valioso é sua capacidade de manipular e analisar dados com eficiência."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Definição de Pandas: "O Pandas é mais do que uma biblioteca; é um meio poderoso para lidar com dados de maneira que seja tanto intuitiva quanto rica em recursos. Isso se deve às suas estruturas de dados otimizadas."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Benefícios do Pandas: "Com o Pandas, você não só consegue realizar operações complexas com poucas linhas de código, mas também mantém seus dados organizados e acessíveis."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98D70BD-CFFF-47C2-9A90-5341796123D5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  <a:ln w="0">
            <a:noFill/>
          </a:ln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Introdução: "Começamos explorando o Pandas, uma ferramenta essencial no kit de ferramentas de qualquer cientista de dados. O que torna o Pandas tão valioso é sua capacidade de manipular e analisar dados com eficiência."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Definição de Pandas: "O Pandas é mais do que uma biblioteca; é um meio poderoso para lidar com dados de maneira que seja tanto intuitiva quanto rica em recursos. Isso se deve às suas estruturas de dados otimizadas."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Benefícios do Pandas: "Com o Pandas, você não só consegue realizar operações complexas com poucas linhas de código, mas também mantém seus dados organizados e acessíveis."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B533363-2F12-4FA4-9DF2-8912ADEB4E90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  <a:ln w="0">
            <a:noFill/>
          </a:ln>
        </p:spPr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Introdução: "Começamos explorando o Pandas, uma ferramenta essencial no kit de ferramentas de qualquer cientista de dados. O que torna o Pandas tão valioso é sua capacidade de manipular e analisar dados com eficiência."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Definição de Pandas: "O Pandas é mais do que uma biblioteca; é um meio poderoso para lidar com dados de maneira que seja tanto intuitiva quanto rica em recursos. Isso se deve às suas estruturas de dados otimizadas."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Benefícios do Pandas: "Com o Pandas, você não só consegue realizar operações complexas com poucas linhas de código, mas também mantém seus dados organizados e acessíveis."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38508EB-23C4-4E8B-A4DD-C2391BE8F7C0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  <a:ln w="0">
            <a:noFill/>
          </a:ln>
        </p:spPr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Introdução: "Começamos explorando o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Pandas, uma ferramenta essencial no kit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 ferramentas de qualquer cientista de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dados. O que torna o Pandas tão valioso é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sua capacidade de manipular e analisar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dados com eficiência."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Definição de Pandas: "O Pandas é mais do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que uma biblioteca; é um meio poderoso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para lidar com dados de maneira que seja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tanto intuitiva quanto rica em recursos.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Isso se deve às suas estruturas de dados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otimizadas."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Benefícios do Pandas: "Com o Pandas, você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não só consegue realizar operações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complexas com poucas linhas de código,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mas também mantém seus dados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organizados e acessíveis."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3D081D0-6BE6-4260-AE4C-5C380AD1D98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E8E0CE-7217-4D85-A112-2CBEE168BD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4095AF-F17A-4A59-8A5E-FB5EC92E8E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F7836A-04DB-4813-9848-7BA58F9B7C4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B9C00A-8FDE-40AA-B2AF-9740FD8EDF3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53A8D6-D170-4867-ABDA-BB9FF438D3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A5E428-42FD-40E4-A7C4-1506A7D310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F7DFEB-3295-41C5-8FC6-ACF7027584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1C376E-92D3-4835-8E6D-0E24DA9AC8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78AEDF-DD9C-4996-A925-123FB3B930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28512F-9E1F-48D9-8DCE-32553DB5CA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749FFD-56EF-4CD6-B088-18104A8B5D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606DDD-BF2B-452E-94A5-5DD3F6E259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230;p1" descr=""/>
          <p:cNvPicPr/>
          <p:nvPr/>
        </p:nvPicPr>
        <p:blipFill>
          <a:blip r:embed="rId2"/>
          <a:stretch/>
        </p:blipFill>
        <p:spPr>
          <a:xfrm>
            <a:off x="10842480" y="490680"/>
            <a:ext cx="1019520" cy="3038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65E1E1E-5066-4967-AA0A-1D9D01A5C369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profdaniel.carvalho@fiap.com.br" TargetMode="External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pandas.pydata.org/docs/user_guide/index.html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towardsdatascience.com/the-data-science-process-a19eb7ebc41b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statlearning.com/" TargetMode="External"/><Relationship Id="rId2" Type="http://schemas.openxmlformats.org/officeDocument/2006/relationships/hyperlink" Target="https://openstax.org/details/books/introductory-statistics" TargetMode="External"/><Relationship Id="rId3" Type="http://schemas.openxmlformats.org/officeDocument/2006/relationships/hyperlink" Target="https://greenteapress.com/thinkstats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0760" cy="23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DATA SCIENCE &amp; STATISTICAL COMPUTING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523880" y="3726000"/>
            <a:ext cx="9140760" cy="17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69000"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3000" spc="-1" strike="noStrike">
                <a:solidFill>
                  <a:srgbClr val="000000"/>
                </a:solidFill>
                <a:latin typeface="Calibri (Corpo)"/>
              </a:rPr>
              <a:t>Estatística</a:t>
            </a:r>
            <a:endParaRPr b="0" lang="pt-BR" sz="3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3000" spc="-1" strike="noStrike">
                <a:solidFill>
                  <a:srgbClr val="000000"/>
                </a:solidFill>
                <a:latin typeface="Calibri (Corpo)"/>
              </a:rPr>
              <a:t>Python</a:t>
            </a:r>
            <a:endParaRPr b="0" lang="pt-BR" sz="3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19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900" spc="-1" strike="noStrike">
                <a:solidFill>
                  <a:srgbClr val="000000"/>
                </a:solidFill>
                <a:latin typeface="Calibri (Corpo)"/>
              </a:rPr>
              <a:t>Prof. MEng. Daniel de Souza Carvalho</a:t>
            </a:r>
            <a:endParaRPr b="0" lang="pt-BR" sz="19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900" spc="-1" strike="noStrike" u="sng">
                <a:solidFill>
                  <a:srgbClr val="0563c1"/>
                </a:solidFill>
                <a:uFillTx/>
                <a:latin typeface="Calibri (Corpo)"/>
                <a:hlinkClick r:id="rId1"/>
              </a:rPr>
              <a:t>profdaniel.carvalho@fiap.com.br</a:t>
            </a:r>
            <a:endParaRPr b="0" lang="pt-BR" sz="19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900" spc="-1" strike="noStrike">
                <a:solidFill>
                  <a:srgbClr val="000000"/>
                </a:solidFill>
                <a:latin typeface="Calibri (Corpo)"/>
              </a:rPr>
              <a:t>@danielscarvalho</a:t>
            </a:r>
            <a:endParaRPr b="0" lang="pt-BR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ixaDeTexto 7"/>
          <p:cNvSpPr/>
          <p:nvPr/>
        </p:nvSpPr>
        <p:spPr>
          <a:xfrm>
            <a:off x="2261880" y="587880"/>
            <a:ext cx="3852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LAB: Pandas + Numpy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51" name="CaixaDeTexto 8"/>
          <p:cNvSpPr/>
          <p:nvPr/>
        </p:nvSpPr>
        <p:spPr>
          <a:xfrm>
            <a:off x="628200" y="1617840"/>
            <a:ext cx="10058400" cy="47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Avaliações da nossa disciplina (Por semestre...)</a:t>
            </a: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LABs: Análise de dados individuais &amp; equipe (30%) (~5 por semestre)</a:t>
            </a: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QUIZ online (20%) individual (1 por semestre)</a:t>
            </a: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Projeto final de análise de dados tema livre (50%) até 3 alunos (1 por semestre)</a:t>
            </a: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Entregas usando Python no Jupyter Notebok (.ipynb), todas as avaliações consistem em análise de 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dados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aixaDeTexto 1"/>
          <p:cNvSpPr/>
          <p:nvPr/>
        </p:nvSpPr>
        <p:spPr>
          <a:xfrm>
            <a:off x="2261880" y="587880"/>
            <a:ext cx="3852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LAB: Pandas + Numpy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53" name="CaixaDeTexto 2"/>
          <p:cNvSpPr/>
          <p:nvPr/>
        </p:nvSpPr>
        <p:spPr>
          <a:xfrm>
            <a:off x="628200" y="1617840"/>
            <a:ext cx="10058400" cy="50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Atividades (Entrega) – Avaliação de LAB (30%)</a:t>
            </a: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1. Análise dos dados do Kaggle usando Pandas – Escolher um dataset – Duplas - </a:t>
            </a:r>
            <a:r>
              <a:rPr b="1" lang="pt-B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8/Abr/2024</a:t>
            </a: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2. Análise dos dados do “Brasileirão série A” usando Pandas – Individual - </a:t>
            </a:r>
            <a:r>
              <a:rPr b="1" lang="pt-B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25/Mar/2024</a:t>
            </a: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3. Implementar um algoritmo para gerar números pseudo-aleatório (sem usar lib) – Individual - </a:t>
            </a:r>
            <a:r>
              <a:rPr b="1" lang="pt-B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01/Abr/2024</a:t>
            </a: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Entregas usando Python no Jupyter Notebok (.ipynb)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9"/>
          <p:cNvSpPr/>
          <p:nvPr/>
        </p:nvSpPr>
        <p:spPr>
          <a:xfrm>
            <a:off x="2261880" y="587880"/>
            <a:ext cx="3852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LAB: Pandas + Numpy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55" name="CaixaDeTexto 10"/>
          <p:cNvSpPr/>
          <p:nvPr/>
        </p:nvSpPr>
        <p:spPr>
          <a:xfrm>
            <a:off x="628200" y="1401840"/>
            <a:ext cx="10058400" cy="514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Pandas referências:</a:t>
            </a:r>
            <a:endParaRPr b="0" lang="pt-BR" sz="2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Getting started tutorials</a:t>
            </a:r>
            <a:endParaRPr b="0" lang="pt-BR" sz="2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https://pandas.pydata.org/docs/getting_started/intro_tutorials/index.html</a:t>
            </a:r>
            <a:endParaRPr b="0" lang="pt-BR" sz="2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User Guide</a:t>
            </a:r>
            <a:endParaRPr b="0" lang="pt-BR" sz="2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  <a:hlinkClick r:id="rId1"/>
              </a:rPr>
              <a:t>https://pandas.pydata.org/docs/user_guide/index.html</a:t>
            </a:r>
            <a:endParaRPr b="0" lang="pt-BR" sz="2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10 minutes to pandas</a:t>
            </a:r>
            <a:endParaRPr b="0" lang="pt-BR" sz="2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https://pandas.pydata.org/docs/user_guide/10min.html#min</a:t>
            </a:r>
            <a:endParaRPr b="0" lang="pt-BR" sz="2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Cookbook</a:t>
            </a:r>
            <a:endParaRPr b="0" lang="pt-BR" sz="2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https://pandas.pydata.org/docs/user_guide/cookbook.html#cookbook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/>
          <p:nvPr/>
        </p:nvSpPr>
        <p:spPr>
          <a:xfrm>
            <a:off x="0" y="6511320"/>
            <a:ext cx="758160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https://towardsdatascience.com/the-data-science-process-a19eb7ebc41b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7" name="CaixaDeTexto 3"/>
          <p:cNvSpPr/>
          <p:nvPr/>
        </p:nvSpPr>
        <p:spPr>
          <a:xfrm>
            <a:off x="2261880" y="587880"/>
            <a:ext cx="3852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LAB: Pandas + Numpy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58" name="CaixaDeTexto 4"/>
          <p:cNvSpPr/>
          <p:nvPr/>
        </p:nvSpPr>
        <p:spPr>
          <a:xfrm>
            <a:off x="628200" y="1617840"/>
            <a:ext cx="10058400" cy="39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Média</a:t>
            </a: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Mediana</a:t>
            </a: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Moda</a:t>
            </a: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Máximo</a:t>
            </a: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Mínimo</a:t>
            </a: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Desvio Padrão</a:t>
            </a: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aixaDeTexto 14"/>
          <p:cNvSpPr/>
          <p:nvPr/>
        </p:nvSpPr>
        <p:spPr>
          <a:xfrm>
            <a:off x="1523160" y="587880"/>
            <a:ext cx="53323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Estatística – Bibliografia online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60" name="CaixaDeTexto 15"/>
          <p:cNvSpPr/>
          <p:nvPr/>
        </p:nvSpPr>
        <p:spPr>
          <a:xfrm>
            <a:off x="628200" y="1617840"/>
            <a:ext cx="10058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Livros online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(PDF ou Site HTML)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0" y="6399360"/>
            <a:ext cx="109285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0" y="6224400"/>
            <a:ext cx="12191760" cy="65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https://www.statlearning.com/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https://openstax.org/details/books/introductory-statistics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https://greenteapress.com/thinkstats/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4"/>
          <a:stretch/>
        </p:blipFill>
        <p:spPr>
          <a:xfrm>
            <a:off x="8712000" y="2124000"/>
            <a:ext cx="2727000" cy="420516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5"/>
          <a:stretch/>
        </p:blipFill>
        <p:spPr>
          <a:xfrm>
            <a:off x="4401720" y="2124000"/>
            <a:ext cx="3251880" cy="421164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6"/>
          <a:stretch/>
        </p:blipFill>
        <p:spPr>
          <a:xfrm>
            <a:off x="396000" y="2124000"/>
            <a:ext cx="3167640" cy="416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aixaDeTexto 5"/>
          <p:cNvSpPr/>
          <p:nvPr/>
        </p:nvSpPr>
        <p:spPr>
          <a:xfrm>
            <a:off x="1523160" y="587880"/>
            <a:ext cx="53323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Estatística – Bibliografia online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67" name="CaixaDeTexto 6"/>
          <p:cNvSpPr/>
          <p:nvPr/>
        </p:nvSpPr>
        <p:spPr>
          <a:xfrm>
            <a:off x="628200" y="1617840"/>
            <a:ext cx="10058400" cy="8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Livros online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(PDF ou Site HTML)</a:t>
            </a:r>
            <a:endParaRPr b="0" lang="pt-BR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Extra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0" y="6399360"/>
            <a:ext cx="109285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0" y="6224400"/>
            <a:ext cx="12191760" cy="65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</a:rPr>
              <a:t>https://probability4datascience.com/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6153120" y="1512000"/>
            <a:ext cx="3638880" cy="492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aixaDeTexto 11"/>
          <p:cNvSpPr/>
          <p:nvPr/>
        </p:nvSpPr>
        <p:spPr>
          <a:xfrm>
            <a:off x="3252960" y="587880"/>
            <a:ext cx="1872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Estatística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2880000" y="1458360"/>
            <a:ext cx="6695640" cy="502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5354</TotalTime>
  <Application>LibreOffice/7.3.7.2$Linux_X86_64 LibreOffice_project/30$Build-2</Application>
  <AppVersion>15.0000</AppVersion>
  <Words>4150</Words>
  <Paragraphs>357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2024-02-06T03:07:46Z</dcterms:created>
  <dc:creator>CARLOS</dc:creator>
  <dc:description/>
  <dc:language>pt-BR</dc:language>
  <cp:lastModifiedBy/>
  <dcterms:modified xsi:type="dcterms:W3CDTF">2024-03-11T16:21:16Z</dcterms:modified>
  <cp:revision>155</cp:revision>
  <dc:subject/>
  <dc:title>DATA SCIENCE &amp; STATISTICAL COMPUTING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46</vt:i4>
  </property>
  <property fmtid="{D5CDD505-2E9C-101B-9397-08002B2CF9AE}" pid="3" name="PresentationFormat">
    <vt:lpwstr>Widescreen</vt:lpwstr>
  </property>
  <property fmtid="{D5CDD505-2E9C-101B-9397-08002B2CF9AE}" pid="4" name="Slides">
    <vt:i4>47</vt:i4>
  </property>
</Properties>
</file>