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333" r:id="rId3"/>
    <p:sldId id="265" r:id="rId4"/>
    <p:sldId id="334" r:id="rId5"/>
    <p:sldId id="335" r:id="rId6"/>
    <p:sldId id="338" r:id="rId7"/>
    <p:sldId id="339" r:id="rId8"/>
    <p:sldId id="340" r:id="rId9"/>
    <p:sldId id="336" r:id="rId10"/>
    <p:sldId id="341" r:id="rId11"/>
    <p:sldId id="337" r:id="rId12"/>
    <p:sldId id="343" r:id="rId13"/>
    <p:sldId id="344" r:id="rId14"/>
    <p:sldId id="345" r:id="rId15"/>
    <p:sldId id="352" r:id="rId16"/>
    <p:sldId id="353" r:id="rId17"/>
    <p:sldId id="357" r:id="rId18"/>
    <p:sldId id="358" r:id="rId19"/>
    <p:sldId id="364" r:id="rId20"/>
    <p:sldId id="365" r:id="rId21"/>
    <p:sldId id="366" r:id="rId22"/>
    <p:sldId id="367" r:id="rId23"/>
    <p:sldId id="362" r:id="rId24"/>
    <p:sldId id="346" r:id="rId25"/>
    <p:sldId id="351" r:id="rId26"/>
    <p:sldId id="369" r:id="rId27"/>
    <p:sldId id="368" r:id="rId28"/>
    <p:sldId id="363" r:id="rId29"/>
    <p:sldId id="370" r:id="rId30"/>
    <p:sldId id="372" r:id="rId31"/>
    <p:sldId id="347" r:id="rId32"/>
    <p:sldId id="371" r:id="rId33"/>
    <p:sldId id="373" r:id="rId34"/>
    <p:sldId id="348" r:id="rId35"/>
    <p:sldId id="354" r:id="rId36"/>
    <p:sldId id="349" r:id="rId37"/>
    <p:sldId id="356" r:id="rId38"/>
    <p:sldId id="355" r:id="rId39"/>
    <p:sldId id="350" r:id="rId40"/>
    <p:sldId id="378" r:id="rId41"/>
    <p:sldId id="360" r:id="rId42"/>
    <p:sldId id="361" r:id="rId43"/>
    <p:sldId id="374" r:id="rId44"/>
    <p:sldId id="375" r:id="rId45"/>
    <p:sldId id="379" r:id="rId46"/>
    <p:sldId id="376" r:id="rId47"/>
    <p:sldId id="377" r:id="rId4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Estilo Mé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224" autoAdjust="0"/>
  </p:normalViewPr>
  <p:slideViewPr>
    <p:cSldViewPr snapToGrid="0">
      <p:cViewPr varScale="1">
        <p:scale>
          <a:sx n="69" d="100"/>
          <a:sy n="69" d="100"/>
        </p:scale>
        <p:origin x="120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397C6C-C854-484D-AAD4-50BB31E232B7}" type="datetimeFigureOut">
              <a:rPr lang="pt-BR" smtClean="0"/>
              <a:t>21/02/2024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8EEE31-485A-46AA-9055-021A1BCA00D1}" type="slidenum">
              <a:rPr lang="pt-BR" smtClean="0"/>
              <a:t>‹nº›</a:t>
            </a:fld>
            <a:endParaRPr lang="pt-BR"/>
          </a:p>
        </p:txBody>
      </p:sp>
    </p:spTree>
    <p:extLst>
      <p:ext uri="{BB962C8B-B14F-4D97-AF65-F5344CB8AC3E}">
        <p14:creationId xmlns:p14="http://schemas.microsoft.com/office/powerpoint/2010/main" val="806840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Introdução: "Começamos explorando o Pandas, uma ferramenta essencial no kit de ferramentas de qualquer cientista de dados. O que torna o Pandas tão valioso é sua capacidade de manipular e analisar dados com eficiência."</a:t>
            </a:r>
          </a:p>
          <a:p>
            <a:endParaRPr lang="pt-BR" dirty="0" smtClean="0"/>
          </a:p>
          <a:p>
            <a:r>
              <a:rPr lang="pt-BR" dirty="0" smtClean="0"/>
              <a:t>Definição de Pandas: "O Pandas é mais do que uma biblioteca; é um meio poderoso para lidar com dados de maneira que seja tanto intuitiva quanto rica em recursos. Isso se deve às suas estruturas de dados otimizadas."</a:t>
            </a:r>
          </a:p>
          <a:p>
            <a:endParaRPr lang="pt-BR" dirty="0" smtClean="0"/>
          </a:p>
          <a:p>
            <a:r>
              <a:rPr lang="pt-BR" dirty="0" smtClean="0"/>
              <a:t>Benefícios do Pandas: "Com o Pandas, você não só consegue realizar operações complexas com poucas linhas de código, mas também mantém seus dados organizados e acessíveis."</a:t>
            </a:r>
            <a:endParaRPr lang="en-US" dirty="0" smtClean="0"/>
          </a:p>
        </p:txBody>
      </p:sp>
      <p:sp>
        <p:nvSpPr>
          <p:cNvPr id="4" name="Espaço Reservado para Número de Slide 3"/>
          <p:cNvSpPr>
            <a:spLocks noGrp="1"/>
          </p:cNvSpPr>
          <p:nvPr>
            <p:ph type="sldNum" sz="quarter" idx="10"/>
          </p:nvPr>
        </p:nvSpPr>
        <p:spPr/>
        <p:txBody>
          <a:bodyPr/>
          <a:lstStyle/>
          <a:p>
            <a:fld id="{A884B00E-1F70-4880-87C3-6C77D4B61D23}" type="slidenum">
              <a:rPr lang="pt-BR" smtClean="0"/>
              <a:t>2</a:t>
            </a:fld>
            <a:endParaRPr lang="pt-BR"/>
          </a:p>
        </p:txBody>
      </p:sp>
    </p:spTree>
    <p:extLst>
      <p:ext uri="{BB962C8B-B14F-4D97-AF65-F5344CB8AC3E}">
        <p14:creationId xmlns:p14="http://schemas.microsoft.com/office/powerpoint/2010/main" val="5914571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smtClean="0"/>
          </a:p>
        </p:txBody>
      </p:sp>
      <p:sp>
        <p:nvSpPr>
          <p:cNvPr id="4" name="Espaço Reservado para Número de Slide 3"/>
          <p:cNvSpPr>
            <a:spLocks noGrp="1"/>
          </p:cNvSpPr>
          <p:nvPr>
            <p:ph type="sldNum" sz="quarter" idx="10"/>
          </p:nvPr>
        </p:nvSpPr>
        <p:spPr/>
        <p:txBody>
          <a:bodyPr/>
          <a:lstStyle/>
          <a:p>
            <a:fld id="{A884B00E-1F70-4880-87C3-6C77D4B61D23}" type="slidenum">
              <a:rPr lang="pt-BR" smtClean="0"/>
              <a:t>11</a:t>
            </a:fld>
            <a:endParaRPr lang="pt-BR"/>
          </a:p>
        </p:txBody>
      </p:sp>
    </p:spTree>
    <p:extLst>
      <p:ext uri="{BB962C8B-B14F-4D97-AF65-F5344CB8AC3E}">
        <p14:creationId xmlns:p14="http://schemas.microsoft.com/office/powerpoint/2010/main" val="2570486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smtClean="0"/>
          </a:p>
        </p:txBody>
      </p:sp>
      <p:sp>
        <p:nvSpPr>
          <p:cNvPr id="4" name="Espaço Reservado para Número de Slide 3"/>
          <p:cNvSpPr>
            <a:spLocks noGrp="1"/>
          </p:cNvSpPr>
          <p:nvPr>
            <p:ph type="sldNum" sz="quarter" idx="10"/>
          </p:nvPr>
        </p:nvSpPr>
        <p:spPr/>
        <p:txBody>
          <a:bodyPr/>
          <a:lstStyle/>
          <a:p>
            <a:fld id="{A884B00E-1F70-4880-87C3-6C77D4B61D23}" type="slidenum">
              <a:rPr lang="pt-BR" smtClean="0"/>
              <a:t>12</a:t>
            </a:fld>
            <a:endParaRPr lang="pt-BR"/>
          </a:p>
        </p:txBody>
      </p:sp>
    </p:spTree>
    <p:extLst>
      <p:ext uri="{BB962C8B-B14F-4D97-AF65-F5344CB8AC3E}">
        <p14:creationId xmlns:p14="http://schemas.microsoft.com/office/powerpoint/2010/main" val="2491521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smtClean="0"/>
          </a:p>
        </p:txBody>
      </p:sp>
      <p:sp>
        <p:nvSpPr>
          <p:cNvPr id="4" name="Espaço Reservado para Número de Slide 3"/>
          <p:cNvSpPr>
            <a:spLocks noGrp="1"/>
          </p:cNvSpPr>
          <p:nvPr>
            <p:ph type="sldNum" sz="quarter" idx="10"/>
          </p:nvPr>
        </p:nvSpPr>
        <p:spPr/>
        <p:txBody>
          <a:bodyPr/>
          <a:lstStyle/>
          <a:p>
            <a:fld id="{A884B00E-1F70-4880-87C3-6C77D4B61D23}" type="slidenum">
              <a:rPr lang="pt-BR" smtClean="0"/>
              <a:t>13</a:t>
            </a:fld>
            <a:endParaRPr lang="pt-BR"/>
          </a:p>
        </p:txBody>
      </p:sp>
    </p:spTree>
    <p:extLst>
      <p:ext uri="{BB962C8B-B14F-4D97-AF65-F5344CB8AC3E}">
        <p14:creationId xmlns:p14="http://schemas.microsoft.com/office/powerpoint/2010/main" val="1031892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smtClean="0"/>
          </a:p>
        </p:txBody>
      </p:sp>
      <p:sp>
        <p:nvSpPr>
          <p:cNvPr id="4" name="Espaço Reservado para Número de Slide 3"/>
          <p:cNvSpPr>
            <a:spLocks noGrp="1"/>
          </p:cNvSpPr>
          <p:nvPr>
            <p:ph type="sldNum" sz="quarter" idx="10"/>
          </p:nvPr>
        </p:nvSpPr>
        <p:spPr/>
        <p:txBody>
          <a:bodyPr/>
          <a:lstStyle/>
          <a:p>
            <a:fld id="{A884B00E-1F70-4880-87C3-6C77D4B61D23}" type="slidenum">
              <a:rPr lang="pt-BR" smtClean="0"/>
              <a:t>14</a:t>
            </a:fld>
            <a:endParaRPr lang="pt-BR"/>
          </a:p>
        </p:txBody>
      </p:sp>
    </p:spTree>
    <p:extLst>
      <p:ext uri="{BB962C8B-B14F-4D97-AF65-F5344CB8AC3E}">
        <p14:creationId xmlns:p14="http://schemas.microsoft.com/office/powerpoint/2010/main" val="3277567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smtClean="0"/>
          </a:p>
        </p:txBody>
      </p:sp>
      <p:sp>
        <p:nvSpPr>
          <p:cNvPr id="4" name="Espaço Reservado para Número de Slide 3"/>
          <p:cNvSpPr>
            <a:spLocks noGrp="1"/>
          </p:cNvSpPr>
          <p:nvPr>
            <p:ph type="sldNum" sz="quarter" idx="10"/>
          </p:nvPr>
        </p:nvSpPr>
        <p:spPr/>
        <p:txBody>
          <a:bodyPr/>
          <a:lstStyle/>
          <a:p>
            <a:fld id="{A884B00E-1F70-4880-87C3-6C77D4B61D23}" type="slidenum">
              <a:rPr lang="pt-BR" smtClean="0"/>
              <a:t>15</a:t>
            </a:fld>
            <a:endParaRPr lang="pt-BR"/>
          </a:p>
        </p:txBody>
      </p:sp>
    </p:spTree>
    <p:extLst>
      <p:ext uri="{BB962C8B-B14F-4D97-AF65-F5344CB8AC3E}">
        <p14:creationId xmlns:p14="http://schemas.microsoft.com/office/powerpoint/2010/main" val="23907138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smtClean="0"/>
          </a:p>
        </p:txBody>
      </p:sp>
      <p:sp>
        <p:nvSpPr>
          <p:cNvPr id="4" name="Espaço Reservado para Número de Slide 3"/>
          <p:cNvSpPr>
            <a:spLocks noGrp="1"/>
          </p:cNvSpPr>
          <p:nvPr>
            <p:ph type="sldNum" sz="quarter" idx="10"/>
          </p:nvPr>
        </p:nvSpPr>
        <p:spPr/>
        <p:txBody>
          <a:bodyPr/>
          <a:lstStyle/>
          <a:p>
            <a:fld id="{A884B00E-1F70-4880-87C3-6C77D4B61D23}" type="slidenum">
              <a:rPr lang="pt-BR" smtClean="0"/>
              <a:t>16</a:t>
            </a:fld>
            <a:endParaRPr lang="pt-BR"/>
          </a:p>
        </p:txBody>
      </p:sp>
    </p:spTree>
    <p:extLst>
      <p:ext uri="{BB962C8B-B14F-4D97-AF65-F5344CB8AC3E}">
        <p14:creationId xmlns:p14="http://schemas.microsoft.com/office/powerpoint/2010/main" val="273999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smtClean="0"/>
          </a:p>
        </p:txBody>
      </p:sp>
      <p:sp>
        <p:nvSpPr>
          <p:cNvPr id="4" name="Espaço Reservado para Número de Slide 3"/>
          <p:cNvSpPr>
            <a:spLocks noGrp="1"/>
          </p:cNvSpPr>
          <p:nvPr>
            <p:ph type="sldNum" sz="quarter" idx="10"/>
          </p:nvPr>
        </p:nvSpPr>
        <p:spPr/>
        <p:txBody>
          <a:bodyPr/>
          <a:lstStyle/>
          <a:p>
            <a:fld id="{A884B00E-1F70-4880-87C3-6C77D4B61D23}" type="slidenum">
              <a:rPr lang="pt-BR" smtClean="0"/>
              <a:t>17</a:t>
            </a:fld>
            <a:endParaRPr lang="pt-BR"/>
          </a:p>
        </p:txBody>
      </p:sp>
    </p:spTree>
    <p:extLst>
      <p:ext uri="{BB962C8B-B14F-4D97-AF65-F5344CB8AC3E}">
        <p14:creationId xmlns:p14="http://schemas.microsoft.com/office/powerpoint/2010/main" val="7736844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smtClean="0"/>
          </a:p>
        </p:txBody>
      </p:sp>
      <p:sp>
        <p:nvSpPr>
          <p:cNvPr id="4" name="Espaço Reservado para Número de Slide 3"/>
          <p:cNvSpPr>
            <a:spLocks noGrp="1"/>
          </p:cNvSpPr>
          <p:nvPr>
            <p:ph type="sldNum" sz="quarter" idx="10"/>
          </p:nvPr>
        </p:nvSpPr>
        <p:spPr/>
        <p:txBody>
          <a:bodyPr/>
          <a:lstStyle/>
          <a:p>
            <a:fld id="{A884B00E-1F70-4880-87C3-6C77D4B61D23}" type="slidenum">
              <a:rPr lang="pt-BR" smtClean="0"/>
              <a:t>18</a:t>
            </a:fld>
            <a:endParaRPr lang="pt-BR"/>
          </a:p>
        </p:txBody>
      </p:sp>
    </p:spTree>
    <p:extLst>
      <p:ext uri="{BB962C8B-B14F-4D97-AF65-F5344CB8AC3E}">
        <p14:creationId xmlns:p14="http://schemas.microsoft.com/office/powerpoint/2010/main" val="1019319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smtClean="0"/>
          </a:p>
        </p:txBody>
      </p:sp>
      <p:sp>
        <p:nvSpPr>
          <p:cNvPr id="4" name="Espaço Reservado para Número de Slide 3"/>
          <p:cNvSpPr>
            <a:spLocks noGrp="1"/>
          </p:cNvSpPr>
          <p:nvPr>
            <p:ph type="sldNum" sz="quarter" idx="10"/>
          </p:nvPr>
        </p:nvSpPr>
        <p:spPr/>
        <p:txBody>
          <a:bodyPr/>
          <a:lstStyle/>
          <a:p>
            <a:fld id="{A884B00E-1F70-4880-87C3-6C77D4B61D23}" type="slidenum">
              <a:rPr lang="pt-BR" smtClean="0"/>
              <a:t>19</a:t>
            </a:fld>
            <a:endParaRPr lang="pt-BR"/>
          </a:p>
        </p:txBody>
      </p:sp>
    </p:spTree>
    <p:extLst>
      <p:ext uri="{BB962C8B-B14F-4D97-AF65-F5344CB8AC3E}">
        <p14:creationId xmlns:p14="http://schemas.microsoft.com/office/powerpoint/2010/main" val="24882611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smtClean="0"/>
          </a:p>
        </p:txBody>
      </p:sp>
      <p:sp>
        <p:nvSpPr>
          <p:cNvPr id="4" name="Espaço Reservado para Número de Slide 3"/>
          <p:cNvSpPr>
            <a:spLocks noGrp="1"/>
          </p:cNvSpPr>
          <p:nvPr>
            <p:ph type="sldNum" sz="quarter" idx="10"/>
          </p:nvPr>
        </p:nvSpPr>
        <p:spPr/>
        <p:txBody>
          <a:bodyPr/>
          <a:lstStyle/>
          <a:p>
            <a:fld id="{A884B00E-1F70-4880-87C3-6C77D4B61D23}" type="slidenum">
              <a:rPr lang="pt-BR" smtClean="0"/>
              <a:t>20</a:t>
            </a:fld>
            <a:endParaRPr lang="pt-BR"/>
          </a:p>
        </p:txBody>
      </p:sp>
    </p:spTree>
    <p:extLst>
      <p:ext uri="{BB962C8B-B14F-4D97-AF65-F5344CB8AC3E}">
        <p14:creationId xmlns:p14="http://schemas.microsoft.com/office/powerpoint/2010/main" val="2385251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Facilidade de Uso: "Pandas é uma ferramenta projetada para simplificar a vida. Seja na limpeza ou transformação de dados, ele fornece métodos simples que economizam tempo e esforço."</a:t>
            </a:r>
          </a:p>
          <a:p>
            <a:endParaRPr lang="pt-BR" dirty="0" smtClean="0"/>
          </a:p>
          <a:p>
            <a:r>
              <a:rPr lang="pt-BR" dirty="0" smtClean="0"/>
              <a:t>Integração com Outras Bibliotecas: "Pandas não trabalha isoladamente. Ele se integra harmoniosamente com outras bibliotecas essenciais, como </a:t>
            </a:r>
            <a:r>
              <a:rPr lang="pt-BR" dirty="0" err="1" smtClean="0"/>
              <a:t>NumPy</a:t>
            </a:r>
            <a:r>
              <a:rPr lang="pt-BR" dirty="0" smtClean="0"/>
              <a:t> e </a:t>
            </a:r>
            <a:r>
              <a:rPr lang="pt-BR" dirty="0" err="1" smtClean="0"/>
              <a:t>Matplotlib</a:t>
            </a:r>
            <a:r>
              <a:rPr lang="pt-BR" dirty="0" smtClean="0"/>
              <a:t>, criando um ecossistema robusto para análise de dados."</a:t>
            </a:r>
          </a:p>
          <a:p>
            <a:endParaRPr lang="pt-BR" dirty="0" smtClean="0"/>
          </a:p>
          <a:p>
            <a:r>
              <a:rPr lang="pt-BR" dirty="0" smtClean="0"/>
              <a:t>Aplicações: "Esta biblioteca não se limita à ciência de dados. Ela é vital para qualquer domínio que exija análise de dados detalhada, como finanças e saúde."</a:t>
            </a:r>
          </a:p>
          <a:p>
            <a:endParaRPr lang="pt-BR" dirty="0" smtClean="0"/>
          </a:p>
          <a:p>
            <a:r>
              <a:rPr lang="pt-BR" dirty="0" smtClean="0"/>
              <a:t>Recursos Poderosos: "Os </a:t>
            </a:r>
            <a:r>
              <a:rPr lang="pt-BR" dirty="0" err="1" smtClean="0"/>
              <a:t>DataFrames</a:t>
            </a:r>
            <a:r>
              <a:rPr lang="pt-BR" dirty="0" smtClean="0"/>
              <a:t> e Series são verdadeiros cavalos de batalha no Pandas, oferecendo estruturas de dados que podem ser manipuladas de várias maneiras. E com a capacidade de ler e escrever dados em diferentes formatos, o Pandas assegura que você esteja sempre em controle dos seus dados."</a:t>
            </a:r>
            <a:endParaRPr lang="en-US" dirty="0" smtClean="0"/>
          </a:p>
        </p:txBody>
      </p:sp>
      <p:sp>
        <p:nvSpPr>
          <p:cNvPr id="4" name="Espaço Reservado para Número de Slide 3"/>
          <p:cNvSpPr>
            <a:spLocks noGrp="1"/>
          </p:cNvSpPr>
          <p:nvPr>
            <p:ph type="sldNum" sz="quarter" idx="10"/>
          </p:nvPr>
        </p:nvSpPr>
        <p:spPr/>
        <p:txBody>
          <a:bodyPr/>
          <a:lstStyle/>
          <a:p>
            <a:fld id="{A884B00E-1F70-4880-87C3-6C77D4B61D23}" type="slidenum">
              <a:rPr lang="pt-BR" smtClean="0"/>
              <a:t>3</a:t>
            </a:fld>
            <a:endParaRPr lang="pt-BR"/>
          </a:p>
        </p:txBody>
      </p:sp>
    </p:spTree>
    <p:extLst>
      <p:ext uri="{BB962C8B-B14F-4D97-AF65-F5344CB8AC3E}">
        <p14:creationId xmlns:p14="http://schemas.microsoft.com/office/powerpoint/2010/main" val="1484242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smtClean="0"/>
          </a:p>
        </p:txBody>
      </p:sp>
      <p:sp>
        <p:nvSpPr>
          <p:cNvPr id="4" name="Espaço Reservado para Número de Slide 3"/>
          <p:cNvSpPr>
            <a:spLocks noGrp="1"/>
          </p:cNvSpPr>
          <p:nvPr>
            <p:ph type="sldNum" sz="quarter" idx="10"/>
          </p:nvPr>
        </p:nvSpPr>
        <p:spPr/>
        <p:txBody>
          <a:bodyPr/>
          <a:lstStyle/>
          <a:p>
            <a:fld id="{A884B00E-1F70-4880-87C3-6C77D4B61D23}" type="slidenum">
              <a:rPr lang="pt-BR" smtClean="0"/>
              <a:t>21</a:t>
            </a:fld>
            <a:endParaRPr lang="pt-BR"/>
          </a:p>
        </p:txBody>
      </p:sp>
    </p:spTree>
    <p:extLst>
      <p:ext uri="{BB962C8B-B14F-4D97-AF65-F5344CB8AC3E}">
        <p14:creationId xmlns:p14="http://schemas.microsoft.com/office/powerpoint/2010/main" val="33632499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smtClean="0"/>
          </a:p>
        </p:txBody>
      </p:sp>
      <p:sp>
        <p:nvSpPr>
          <p:cNvPr id="4" name="Espaço Reservado para Número de Slide 3"/>
          <p:cNvSpPr>
            <a:spLocks noGrp="1"/>
          </p:cNvSpPr>
          <p:nvPr>
            <p:ph type="sldNum" sz="quarter" idx="10"/>
          </p:nvPr>
        </p:nvSpPr>
        <p:spPr/>
        <p:txBody>
          <a:bodyPr/>
          <a:lstStyle/>
          <a:p>
            <a:fld id="{A884B00E-1F70-4880-87C3-6C77D4B61D23}" type="slidenum">
              <a:rPr lang="pt-BR" smtClean="0"/>
              <a:t>22</a:t>
            </a:fld>
            <a:endParaRPr lang="pt-BR"/>
          </a:p>
        </p:txBody>
      </p:sp>
    </p:spTree>
    <p:extLst>
      <p:ext uri="{BB962C8B-B14F-4D97-AF65-F5344CB8AC3E}">
        <p14:creationId xmlns:p14="http://schemas.microsoft.com/office/powerpoint/2010/main" val="909002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smtClean="0"/>
          </a:p>
        </p:txBody>
      </p:sp>
      <p:sp>
        <p:nvSpPr>
          <p:cNvPr id="4" name="Espaço Reservado para Número de Slide 3"/>
          <p:cNvSpPr>
            <a:spLocks noGrp="1"/>
          </p:cNvSpPr>
          <p:nvPr>
            <p:ph type="sldNum" sz="quarter" idx="10"/>
          </p:nvPr>
        </p:nvSpPr>
        <p:spPr/>
        <p:txBody>
          <a:bodyPr/>
          <a:lstStyle/>
          <a:p>
            <a:fld id="{A884B00E-1F70-4880-87C3-6C77D4B61D23}" type="slidenum">
              <a:rPr lang="pt-BR" smtClean="0"/>
              <a:t>23</a:t>
            </a:fld>
            <a:endParaRPr lang="pt-BR"/>
          </a:p>
        </p:txBody>
      </p:sp>
    </p:spTree>
    <p:extLst>
      <p:ext uri="{BB962C8B-B14F-4D97-AF65-F5344CB8AC3E}">
        <p14:creationId xmlns:p14="http://schemas.microsoft.com/office/powerpoint/2010/main" val="26681198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smtClean="0"/>
          </a:p>
        </p:txBody>
      </p:sp>
      <p:sp>
        <p:nvSpPr>
          <p:cNvPr id="4" name="Espaço Reservado para Número de Slide 3"/>
          <p:cNvSpPr>
            <a:spLocks noGrp="1"/>
          </p:cNvSpPr>
          <p:nvPr>
            <p:ph type="sldNum" sz="quarter" idx="10"/>
          </p:nvPr>
        </p:nvSpPr>
        <p:spPr/>
        <p:txBody>
          <a:bodyPr/>
          <a:lstStyle/>
          <a:p>
            <a:fld id="{A884B00E-1F70-4880-87C3-6C77D4B61D23}" type="slidenum">
              <a:rPr lang="pt-BR" smtClean="0"/>
              <a:t>24</a:t>
            </a:fld>
            <a:endParaRPr lang="pt-BR"/>
          </a:p>
        </p:txBody>
      </p:sp>
    </p:spTree>
    <p:extLst>
      <p:ext uri="{BB962C8B-B14F-4D97-AF65-F5344CB8AC3E}">
        <p14:creationId xmlns:p14="http://schemas.microsoft.com/office/powerpoint/2010/main" val="26118255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smtClean="0"/>
          </a:p>
        </p:txBody>
      </p:sp>
      <p:sp>
        <p:nvSpPr>
          <p:cNvPr id="4" name="Espaço Reservado para Número de Slide 3"/>
          <p:cNvSpPr>
            <a:spLocks noGrp="1"/>
          </p:cNvSpPr>
          <p:nvPr>
            <p:ph type="sldNum" sz="quarter" idx="10"/>
          </p:nvPr>
        </p:nvSpPr>
        <p:spPr/>
        <p:txBody>
          <a:bodyPr/>
          <a:lstStyle/>
          <a:p>
            <a:fld id="{A884B00E-1F70-4880-87C3-6C77D4B61D23}" type="slidenum">
              <a:rPr lang="pt-BR" smtClean="0"/>
              <a:t>25</a:t>
            </a:fld>
            <a:endParaRPr lang="pt-BR"/>
          </a:p>
        </p:txBody>
      </p:sp>
    </p:spTree>
    <p:extLst>
      <p:ext uri="{BB962C8B-B14F-4D97-AF65-F5344CB8AC3E}">
        <p14:creationId xmlns:p14="http://schemas.microsoft.com/office/powerpoint/2010/main" val="796303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smtClean="0"/>
          </a:p>
        </p:txBody>
      </p:sp>
      <p:sp>
        <p:nvSpPr>
          <p:cNvPr id="4" name="Espaço Reservado para Número de Slide 3"/>
          <p:cNvSpPr>
            <a:spLocks noGrp="1"/>
          </p:cNvSpPr>
          <p:nvPr>
            <p:ph type="sldNum" sz="quarter" idx="10"/>
          </p:nvPr>
        </p:nvSpPr>
        <p:spPr/>
        <p:txBody>
          <a:bodyPr/>
          <a:lstStyle/>
          <a:p>
            <a:fld id="{A884B00E-1F70-4880-87C3-6C77D4B61D23}" type="slidenum">
              <a:rPr lang="pt-BR" smtClean="0"/>
              <a:t>26</a:t>
            </a:fld>
            <a:endParaRPr lang="pt-BR"/>
          </a:p>
        </p:txBody>
      </p:sp>
    </p:spTree>
    <p:extLst>
      <p:ext uri="{BB962C8B-B14F-4D97-AF65-F5344CB8AC3E}">
        <p14:creationId xmlns:p14="http://schemas.microsoft.com/office/powerpoint/2010/main" val="1379049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smtClean="0"/>
          </a:p>
        </p:txBody>
      </p:sp>
      <p:sp>
        <p:nvSpPr>
          <p:cNvPr id="4" name="Espaço Reservado para Número de Slide 3"/>
          <p:cNvSpPr>
            <a:spLocks noGrp="1"/>
          </p:cNvSpPr>
          <p:nvPr>
            <p:ph type="sldNum" sz="quarter" idx="10"/>
          </p:nvPr>
        </p:nvSpPr>
        <p:spPr/>
        <p:txBody>
          <a:bodyPr/>
          <a:lstStyle/>
          <a:p>
            <a:fld id="{A884B00E-1F70-4880-87C3-6C77D4B61D23}" type="slidenum">
              <a:rPr lang="pt-BR" smtClean="0"/>
              <a:t>27</a:t>
            </a:fld>
            <a:endParaRPr lang="pt-BR"/>
          </a:p>
        </p:txBody>
      </p:sp>
    </p:spTree>
    <p:extLst>
      <p:ext uri="{BB962C8B-B14F-4D97-AF65-F5344CB8AC3E}">
        <p14:creationId xmlns:p14="http://schemas.microsoft.com/office/powerpoint/2010/main" val="4477621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smtClean="0"/>
          </a:p>
        </p:txBody>
      </p:sp>
      <p:sp>
        <p:nvSpPr>
          <p:cNvPr id="4" name="Espaço Reservado para Número de Slide 3"/>
          <p:cNvSpPr>
            <a:spLocks noGrp="1"/>
          </p:cNvSpPr>
          <p:nvPr>
            <p:ph type="sldNum" sz="quarter" idx="10"/>
          </p:nvPr>
        </p:nvSpPr>
        <p:spPr/>
        <p:txBody>
          <a:bodyPr/>
          <a:lstStyle/>
          <a:p>
            <a:fld id="{A884B00E-1F70-4880-87C3-6C77D4B61D23}" type="slidenum">
              <a:rPr lang="pt-BR" smtClean="0"/>
              <a:t>28</a:t>
            </a:fld>
            <a:endParaRPr lang="pt-BR"/>
          </a:p>
        </p:txBody>
      </p:sp>
    </p:spTree>
    <p:extLst>
      <p:ext uri="{BB962C8B-B14F-4D97-AF65-F5344CB8AC3E}">
        <p14:creationId xmlns:p14="http://schemas.microsoft.com/office/powerpoint/2010/main" val="8769616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smtClean="0"/>
          </a:p>
        </p:txBody>
      </p:sp>
      <p:sp>
        <p:nvSpPr>
          <p:cNvPr id="4" name="Espaço Reservado para Número de Slide 3"/>
          <p:cNvSpPr>
            <a:spLocks noGrp="1"/>
          </p:cNvSpPr>
          <p:nvPr>
            <p:ph type="sldNum" sz="quarter" idx="10"/>
          </p:nvPr>
        </p:nvSpPr>
        <p:spPr/>
        <p:txBody>
          <a:bodyPr/>
          <a:lstStyle/>
          <a:p>
            <a:fld id="{A884B00E-1F70-4880-87C3-6C77D4B61D23}" type="slidenum">
              <a:rPr lang="pt-BR" smtClean="0"/>
              <a:t>29</a:t>
            </a:fld>
            <a:endParaRPr lang="pt-BR"/>
          </a:p>
        </p:txBody>
      </p:sp>
    </p:spTree>
    <p:extLst>
      <p:ext uri="{BB962C8B-B14F-4D97-AF65-F5344CB8AC3E}">
        <p14:creationId xmlns:p14="http://schemas.microsoft.com/office/powerpoint/2010/main" val="33141710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smtClean="0"/>
          </a:p>
        </p:txBody>
      </p:sp>
      <p:sp>
        <p:nvSpPr>
          <p:cNvPr id="4" name="Espaço Reservado para Número de Slide 3"/>
          <p:cNvSpPr>
            <a:spLocks noGrp="1"/>
          </p:cNvSpPr>
          <p:nvPr>
            <p:ph type="sldNum" sz="quarter" idx="10"/>
          </p:nvPr>
        </p:nvSpPr>
        <p:spPr/>
        <p:txBody>
          <a:bodyPr/>
          <a:lstStyle/>
          <a:p>
            <a:fld id="{A884B00E-1F70-4880-87C3-6C77D4B61D23}" type="slidenum">
              <a:rPr lang="pt-BR" smtClean="0"/>
              <a:t>30</a:t>
            </a:fld>
            <a:endParaRPr lang="pt-BR"/>
          </a:p>
        </p:txBody>
      </p:sp>
    </p:spTree>
    <p:extLst>
      <p:ext uri="{BB962C8B-B14F-4D97-AF65-F5344CB8AC3E}">
        <p14:creationId xmlns:p14="http://schemas.microsoft.com/office/powerpoint/2010/main" val="2870348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smtClean="0"/>
          </a:p>
        </p:txBody>
      </p:sp>
      <p:sp>
        <p:nvSpPr>
          <p:cNvPr id="4" name="Espaço Reservado para Número de Slide 3"/>
          <p:cNvSpPr>
            <a:spLocks noGrp="1"/>
          </p:cNvSpPr>
          <p:nvPr>
            <p:ph type="sldNum" sz="quarter" idx="10"/>
          </p:nvPr>
        </p:nvSpPr>
        <p:spPr/>
        <p:txBody>
          <a:bodyPr/>
          <a:lstStyle/>
          <a:p>
            <a:fld id="{A884B00E-1F70-4880-87C3-6C77D4B61D23}" type="slidenum">
              <a:rPr lang="pt-BR" smtClean="0"/>
              <a:t>4</a:t>
            </a:fld>
            <a:endParaRPr lang="pt-BR"/>
          </a:p>
        </p:txBody>
      </p:sp>
    </p:spTree>
    <p:extLst>
      <p:ext uri="{BB962C8B-B14F-4D97-AF65-F5344CB8AC3E}">
        <p14:creationId xmlns:p14="http://schemas.microsoft.com/office/powerpoint/2010/main" val="42823039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smtClean="0"/>
          </a:p>
        </p:txBody>
      </p:sp>
      <p:sp>
        <p:nvSpPr>
          <p:cNvPr id="4" name="Espaço Reservado para Número de Slide 3"/>
          <p:cNvSpPr>
            <a:spLocks noGrp="1"/>
          </p:cNvSpPr>
          <p:nvPr>
            <p:ph type="sldNum" sz="quarter" idx="10"/>
          </p:nvPr>
        </p:nvSpPr>
        <p:spPr/>
        <p:txBody>
          <a:bodyPr/>
          <a:lstStyle/>
          <a:p>
            <a:fld id="{A884B00E-1F70-4880-87C3-6C77D4B61D23}" type="slidenum">
              <a:rPr lang="pt-BR" smtClean="0"/>
              <a:t>31</a:t>
            </a:fld>
            <a:endParaRPr lang="pt-BR"/>
          </a:p>
        </p:txBody>
      </p:sp>
    </p:spTree>
    <p:extLst>
      <p:ext uri="{BB962C8B-B14F-4D97-AF65-F5344CB8AC3E}">
        <p14:creationId xmlns:p14="http://schemas.microsoft.com/office/powerpoint/2010/main" val="413134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smtClean="0"/>
          </a:p>
        </p:txBody>
      </p:sp>
      <p:sp>
        <p:nvSpPr>
          <p:cNvPr id="4" name="Espaço Reservado para Número de Slide 3"/>
          <p:cNvSpPr>
            <a:spLocks noGrp="1"/>
          </p:cNvSpPr>
          <p:nvPr>
            <p:ph type="sldNum" sz="quarter" idx="10"/>
          </p:nvPr>
        </p:nvSpPr>
        <p:spPr/>
        <p:txBody>
          <a:bodyPr/>
          <a:lstStyle/>
          <a:p>
            <a:fld id="{A884B00E-1F70-4880-87C3-6C77D4B61D23}" type="slidenum">
              <a:rPr lang="pt-BR" smtClean="0"/>
              <a:t>32</a:t>
            </a:fld>
            <a:endParaRPr lang="pt-BR"/>
          </a:p>
        </p:txBody>
      </p:sp>
    </p:spTree>
    <p:extLst>
      <p:ext uri="{BB962C8B-B14F-4D97-AF65-F5344CB8AC3E}">
        <p14:creationId xmlns:p14="http://schemas.microsoft.com/office/powerpoint/2010/main" val="41422313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smtClean="0"/>
          </a:p>
        </p:txBody>
      </p:sp>
      <p:sp>
        <p:nvSpPr>
          <p:cNvPr id="4" name="Espaço Reservado para Número de Slide 3"/>
          <p:cNvSpPr>
            <a:spLocks noGrp="1"/>
          </p:cNvSpPr>
          <p:nvPr>
            <p:ph type="sldNum" sz="quarter" idx="10"/>
          </p:nvPr>
        </p:nvSpPr>
        <p:spPr/>
        <p:txBody>
          <a:bodyPr/>
          <a:lstStyle/>
          <a:p>
            <a:fld id="{A884B00E-1F70-4880-87C3-6C77D4B61D23}" type="slidenum">
              <a:rPr lang="pt-BR" smtClean="0"/>
              <a:t>33</a:t>
            </a:fld>
            <a:endParaRPr lang="pt-BR"/>
          </a:p>
        </p:txBody>
      </p:sp>
    </p:spTree>
    <p:extLst>
      <p:ext uri="{BB962C8B-B14F-4D97-AF65-F5344CB8AC3E}">
        <p14:creationId xmlns:p14="http://schemas.microsoft.com/office/powerpoint/2010/main" val="30269916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smtClean="0"/>
          </a:p>
        </p:txBody>
      </p:sp>
      <p:sp>
        <p:nvSpPr>
          <p:cNvPr id="4" name="Espaço Reservado para Número de Slide 3"/>
          <p:cNvSpPr>
            <a:spLocks noGrp="1"/>
          </p:cNvSpPr>
          <p:nvPr>
            <p:ph type="sldNum" sz="quarter" idx="10"/>
          </p:nvPr>
        </p:nvSpPr>
        <p:spPr/>
        <p:txBody>
          <a:bodyPr/>
          <a:lstStyle/>
          <a:p>
            <a:fld id="{A884B00E-1F70-4880-87C3-6C77D4B61D23}" type="slidenum">
              <a:rPr lang="pt-BR" smtClean="0"/>
              <a:t>34</a:t>
            </a:fld>
            <a:endParaRPr lang="pt-BR"/>
          </a:p>
        </p:txBody>
      </p:sp>
    </p:spTree>
    <p:extLst>
      <p:ext uri="{BB962C8B-B14F-4D97-AF65-F5344CB8AC3E}">
        <p14:creationId xmlns:p14="http://schemas.microsoft.com/office/powerpoint/2010/main" val="18283914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smtClean="0"/>
          </a:p>
        </p:txBody>
      </p:sp>
      <p:sp>
        <p:nvSpPr>
          <p:cNvPr id="4" name="Espaço Reservado para Número de Slide 3"/>
          <p:cNvSpPr>
            <a:spLocks noGrp="1"/>
          </p:cNvSpPr>
          <p:nvPr>
            <p:ph type="sldNum" sz="quarter" idx="10"/>
          </p:nvPr>
        </p:nvSpPr>
        <p:spPr/>
        <p:txBody>
          <a:bodyPr/>
          <a:lstStyle/>
          <a:p>
            <a:fld id="{A884B00E-1F70-4880-87C3-6C77D4B61D23}" type="slidenum">
              <a:rPr lang="pt-BR" smtClean="0"/>
              <a:t>35</a:t>
            </a:fld>
            <a:endParaRPr lang="pt-BR"/>
          </a:p>
        </p:txBody>
      </p:sp>
    </p:spTree>
    <p:extLst>
      <p:ext uri="{BB962C8B-B14F-4D97-AF65-F5344CB8AC3E}">
        <p14:creationId xmlns:p14="http://schemas.microsoft.com/office/powerpoint/2010/main" val="31334998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smtClean="0"/>
          </a:p>
        </p:txBody>
      </p:sp>
      <p:sp>
        <p:nvSpPr>
          <p:cNvPr id="4" name="Espaço Reservado para Número de Slide 3"/>
          <p:cNvSpPr>
            <a:spLocks noGrp="1"/>
          </p:cNvSpPr>
          <p:nvPr>
            <p:ph type="sldNum" sz="quarter" idx="10"/>
          </p:nvPr>
        </p:nvSpPr>
        <p:spPr/>
        <p:txBody>
          <a:bodyPr/>
          <a:lstStyle/>
          <a:p>
            <a:fld id="{A884B00E-1F70-4880-87C3-6C77D4B61D23}" type="slidenum">
              <a:rPr lang="pt-BR" smtClean="0"/>
              <a:t>36</a:t>
            </a:fld>
            <a:endParaRPr lang="pt-BR"/>
          </a:p>
        </p:txBody>
      </p:sp>
    </p:spTree>
    <p:extLst>
      <p:ext uri="{BB962C8B-B14F-4D97-AF65-F5344CB8AC3E}">
        <p14:creationId xmlns:p14="http://schemas.microsoft.com/office/powerpoint/2010/main" val="8572960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smtClean="0"/>
          </a:p>
        </p:txBody>
      </p:sp>
      <p:sp>
        <p:nvSpPr>
          <p:cNvPr id="4" name="Espaço Reservado para Número de Slide 3"/>
          <p:cNvSpPr>
            <a:spLocks noGrp="1"/>
          </p:cNvSpPr>
          <p:nvPr>
            <p:ph type="sldNum" sz="quarter" idx="10"/>
          </p:nvPr>
        </p:nvSpPr>
        <p:spPr/>
        <p:txBody>
          <a:bodyPr/>
          <a:lstStyle/>
          <a:p>
            <a:fld id="{A884B00E-1F70-4880-87C3-6C77D4B61D23}" type="slidenum">
              <a:rPr lang="pt-BR" smtClean="0"/>
              <a:t>37</a:t>
            </a:fld>
            <a:endParaRPr lang="pt-BR"/>
          </a:p>
        </p:txBody>
      </p:sp>
    </p:spTree>
    <p:extLst>
      <p:ext uri="{BB962C8B-B14F-4D97-AF65-F5344CB8AC3E}">
        <p14:creationId xmlns:p14="http://schemas.microsoft.com/office/powerpoint/2010/main" val="7071803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smtClean="0"/>
          </a:p>
        </p:txBody>
      </p:sp>
      <p:sp>
        <p:nvSpPr>
          <p:cNvPr id="4" name="Espaço Reservado para Número de Slide 3"/>
          <p:cNvSpPr>
            <a:spLocks noGrp="1"/>
          </p:cNvSpPr>
          <p:nvPr>
            <p:ph type="sldNum" sz="quarter" idx="10"/>
          </p:nvPr>
        </p:nvSpPr>
        <p:spPr/>
        <p:txBody>
          <a:bodyPr/>
          <a:lstStyle/>
          <a:p>
            <a:fld id="{A884B00E-1F70-4880-87C3-6C77D4B61D23}" type="slidenum">
              <a:rPr lang="pt-BR" smtClean="0"/>
              <a:t>38</a:t>
            </a:fld>
            <a:endParaRPr lang="pt-BR"/>
          </a:p>
        </p:txBody>
      </p:sp>
    </p:spTree>
    <p:extLst>
      <p:ext uri="{BB962C8B-B14F-4D97-AF65-F5344CB8AC3E}">
        <p14:creationId xmlns:p14="http://schemas.microsoft.com/office/powerpoint/2010/main" val="32564598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smtClean="0"/>
          </a:p>
        </p:txBody>
      </p:sp>
      <p:sp>
        <p:nvSpPr>
          <p:cNvPr id="4" name="Espaço Reservado para Número de Slide 3"/>
          <p:cNvSpPr>
            <a:spLocks noGrp="1"/>
          </p:cNvSpPr>
          <p:nvPr>
            <p:ph type="sldNum" sz="quarter" idx="10"/>
          </p:nvPr>
        </p:nvSpPr>
        <p:spPr/>
        <p:txBody>
          <a:bodyPr/>
          <a:lstStyle/>
          <a:p>
            <a:fld id="{A884B00E-1F70-4880-87C3-6C77D4B61D23}" type="slidenum">
              <a:rPr lang="pt-BR" smtClean="0"/>
              <a:t>39</a:t>
            </a:fld>
            <a:endParaRPr lang="pt-BR"/>
          </a:p>
        </p:txBody>
      </p:sp>
    </p:spTree>
    <p:extLst>
      <p:ext uri="{BB962C8B-B14F-4D97-AF65-F5344CB8AC3E}">
        <p14:creationId xmlns:p14="http://schemas.microsoft.com/office/powerpoint/2010/main" val="20632008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smtClean="0"/>
          </a:p>
        </p:txBody>
      </p:sp>
      <p:sp>
        <p:nvSpPr>
          <p:cNvPr id="4" name="Espaço Reservado para Número de Slide 3"/>
          <p:cNvSpPr>
            <a:spLocks noGrp="1"/>
          </p:cNvSpPr>
          <p:nvPr>
            <p:ph type="sldNum" sz="quarter" idx="10"/>
          </p:nvPr>
        </p:nvSpPr>
        <p:spPr/>
        <p:txBody>
          <a:bodyPr/>
          <a:lstStyle/>
          <a:p>
            <a:fld id="{A884B00E-1F70-4880-87C3-6C77D4B61D23}" type="slidenum">
              <a:rPr lang="pt-BR" smtClean="0"/>
              <a:t>40</a:t>
            </a:fld>
            <a:endParaRPr lang="pt-BR"/>
          </a:p>
        </p:txBody>
      </p:sp>
    </p:spTree>
    <p:extLst>
      <p:ext uri="{BB962C8B-B14F-4D97-AF65-F5344CB8AC3E}">
        <p14:creationId xmlns:p14="http://schemas.microsoft.com/office/powerpoint/2010/main" val="2604867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smtClean="0"/>
          </a:p>
        </p:txBody>
      </p:sp>
      <p:sp>
        <p:nvSpPr>
          <p:cNvPr id="4" name="Espaço Reservado para Número de Slide 3"/>
          <p:cNvSpPr>
            <a:spLocks noGrp="1"/>
          </p:cNvSpPr>
          <p:nvPr>
            <p:ph type="sldNum" sz="quarter" idx="10"/>
          </p:nvPr>
        </p:nvSpPr>
        <p:spPr/>
        <p:txBody>
          <a:bodyPr/>
          <a:lstStyle/>
          <a:p>
            <a:fld id="{A884B00E-1F70-4880-87C3-6C77D4B61D23}" type="slidenum">
              <a:rPr lang="pt-BR" smtClean="0"/>
              <a:t>5</a:t>
            </a:fld>
            <a:endParaRPr lang="pt-BR"/>
          </a:p>
        </p:txBody>
      </p:sp>
    </p:spTree>
    <p:extLst>
      <p:ext uri="{BB962C8B-B14F-4D97-AF65-F5344CB8AC3E}">
        <p14:creationId xmlns:p14="http://schemas.microsoft.com/office/powerpoint/2010/main" val="1613090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smtClean="0"/>
          </a:p>
        </p:txBody>
      </p:sp>
      <p:sp>
        <p:nvSpPr>
          <p:cNvPr id="4" name="Espaço Reservado para Número de Slide 3"/>
          <p:cNvSpPr>
            <a:spLocks noGrp="1"/>
          </p:cNvSpPr>
          <p:nvPr>
            <p:ph type="sldNum" sz="quarter" idx="10"/>
          </p:nvPr>
        </p:nvSpPr>
        <p:spPr/>
        <p:txBody>
          <a:bodyPr/>
          <a:lstStyle/>
          <a:p>
            <a:fld id="{A884B00E-1F70-4880-87C3-6C77D4B61D23}" type="slidenum">
              <a:rPr lang="pt-BR" smtClean="0"/>
              <a:t>41</a:t>
            </a:fld>
            <a:endParaRPr lang="pt-BR"/>
          </a:p>
        </p:txBody>
      </p:sp>
    </p:spTree>
    <p:extLst>
      <p:ext uri="{BB962C8B-B14F-4D97-AF65-F5344CB8AC3E}">
        <p14:creationId xmlns:p14="http://schemas.microsoft.com/office/powerpoint/2010/main" val="34554327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smtClean="0"/>
          </a:p>
        </p:txBody>
      </p:sp>
      <p:sp>
        <p:nvSpPr>
          <p:cNvPr id="4" name="Espaço Reservado para Número de Slide 3"/>
          <p:cNvSpPr>
            <a:spLocks noGrp="1"/>
          </p:cNvSpPr>
          <p:nvPr>
            <p:ph type="sldNum" sz="quarter" idx="10"/>
          </p:nvPr>
        </p:nvSpPr>
        <p:spPr/>
        <p:txBody>
          <a:bodyPr/>
          <a:lstStyle/>
          <a:p>
            <a:fld id="{A884B00E-1F70-4880-87C3-6C77D4B61D23}" type="slidenum">
              <a:rPr lang="pt-BR" smtClean="0"/>
              <a:t>42</a:t>
            </a:fld>
            <a:endParaRPr lang="pt-BR"/>
          </a:p>
        </p:txBody>
      </p:sp>
    </p:spTree>
    <p:extLst>
      <p:ext uri="{BB962C8B-B14F-4D97-AF65-F5344CB8AC3E}">
        <p14:creationId xmlns:p14="http://schemas.microsoft.com/office/powerpoint/2010/main" val="38985149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smtClean="0"/>
          </a:p>
        </p:txBody>
      </p:sp>
      <p:sp>
        <p:nvSpPr>
          <p:cNvPr id="4" name="Espaço Reservado para Número de Slide 3"/>
          <p:cNvSpPr>
            <a:spLocks noGrp="1"/>
          </p:cNvSpPr>
          <p:nvPr>
            <p:ph type="sldNum" sz="quarter" idx="10"/>
          </p:nvPr>
        </p:nvSpPr>
        <p:spPr/>
        <p:txBody>
          <a:bodyPr/>
          <a:lstStyle/>
          <a:p>
            <a:fld id="{A884B00E-1F70-4880-87C3-6C77D4B61D23}" type="slidenum">
              <a:rPr lang="pt-BR" smtClean="0"/>
              <a:t>43</a:t>
            </a:fld>
            <a:endParaRPr lang="pt-BR"/>
          </a:p>
        </p:txBody>
      </p:sp>
    </p:spTree>
    <p:extLst>
      <p:ext uri="{BB962C8B-B14F-4D97-AF65-F5344CB8AC3E}">
        <p14:creationId xmlns:p14="http://schemas.microsoft.com/office/powerpoint/2010/main" val="34706705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smtClean="0"/>
          </a:p>
        </p:txBody>
      </p:sp>
      <p:sp>
        <p:nvSpPr>
          <p:cNvPr id="4" name="Espaço Reservado para Número de Slide 3"/>
          <p:cNvSpPr>
            <a:spLocks noGrp="1"/>
          </p:cNvSpPr>
          <p:nvPr>
            <p:ph type="sldNum" sz="quarter" idx="10"/>
          </p:nvPr>
        </p:nvSpPr>
        <p:spPr/>
        <p:txBody>
          <a:bodyPr/>
          <a:lstStyle/>
          <a:p>
            <a:fld id="{A884B00E-1F70-4880-87C3-6C77D4B61D23}" type="slidenum">
              <a:rPr lang="pt-BR" smtClean="0"/>
              <a:t>44</a:t>
            </a:fld>
            <a:endParaRPr lang="pt-BR"/>
          </a:p>
        </p:txBody>
      </p:sp>
    </p:spTree>
    <p:extLst>
      <p:ext uri="{BB962C8B-B14F-4D97-AF65-F5344CB8AC3E}">
        <p14:creationId xmlns:p14="http://schemas.microsoft.com/office/powerpoint/2010/main" val="12585692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smtClean="0"/>
          </a:p>
        </p:txBody>
      </p:sp>
      <p:sp>
        <p:nvSpPr>
          <p:cNvPr id="4" name="Espaço Reservado para Número de Slide 3"/>
          <p:cNvSpPr>
            <a:spLocks noGrp="1"/>
          </p:cNvSpPr>
          <p:nvPr>
            <p:ph type="sldNum" sz="quarter" idx="10"/>
          </p:nvPr>
        </p:nvSpPr>
        <p:spPr/>
        <p:txBody>
          <a:bodyPr/>
          <a:lstStyle/>
          <a:p>
            <a:fld id="{A884B00E-1F70-4880-87C3-6C77D4B61D23}" type="slidenum">
              <a:rPr lang="pt-BR" smtClean="0"/>
              <a:t>45</a:t>
            </a:fld>
            <a:endParaRPr lang="pt-BR"/>
          </a:p>
        </p:txBody>
      </p:sp>
    </p:spTree>
    <p:extLst>
      <p:ext uri="{BB962C8B-B14F-4D97-AF65-F5344CB8AC3E}">
        <p14:creationId xmlns:p14="http://schemas.microsoft.com/office/powerpoint/2010/main" val="20720215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smtClean="0"/>
          </a:p>
        </p:txBody>
      </p:sp>
      <p:sp>
        <p:nvSpPr>
          <p:cNvPr id="4" name="Espaço Reservado para Número de Slide 3"/>
          <p:cNvSpPr>
            <a:spLocks noGrp="1"/>
          </p:cNvSpPr>
          <p:nvPr>
            <p:ph type="sldNum" sz="quarter" idx="10"/>
          </p:nvPr>
        </p:nvSpPr>
        <p:spPr/>
        <p:txBody>
          <a:bodyPr/>
          <a:lstStyle/>
          <a:p>
            <a:fld id="{A884B00E-1F70-4880-87C3-6C77D4B61D23}" type="slidenum">
              <a:rPr lang="pt-BR" smtClean="0"/>
              <a:t>46</a:t>
            </a:fld>
            <a:endParaRPr lang="pt-BR"/>
          </a:p>
        </p:txBody>
      </p:sp>
    </p:spTree>
    <p:extLst>
      <p:ext uri="{BB962C8B-B14F-4D97-AF65-F5344CB8AC3E}">
        <p14:creationId xmlns:p14="http://schemas.microsoft.com/office/powerpoint/2010/main" val="39592353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smtClean="0"/>
          </a:p>
        </p:txBody>
      </p:sp>
      <p:sp>
        <p:nvSpPr>
          <p:cNvPr id="4" name="Espaço Reservado para Número de Slide 3"/>
          <p:cNvSpPr>
            <a:spLocks noGrp="1"/>
          </p:cNvSpPr>
          <p:nvPr>
            <p:ph type="sldNum" sz="quarter" idx="10"/>
          </p:nvPr>
        </p:nvSpPr>
        <p:spPr/>
        <p:txBody>
          <a:bodyPr/>
          <a:lstStyle/>
          <a:p>
            <a:fld id="{A884B00E-1F70-4880-87C3-6C77D4B61D23}" type="slidenum">
              <a:rPr lang="pt-BR" smtClean="0"/>
              <a:t>47</a:t>
            </a:fld>
            <a:endParaRPr lang="pt-BR"/>
          </a:p>
        </p:txBody>
      </p:sp>
    </p:spTree>
    <p:extLst>
      <p:ext uri="{BB962C8B-B14F-4D97-AF65-F5344CB8AC3E}">
        <p14:creationId xmlns:p14="http://schemas.microsoft.com/office/powerpoint/2010/main" val="4145846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smtClean="0"/>
          </a:p>
        </p:txBody>
      </p:sp>
      <p:sp>
        <p:nvSpPr>
          <p:cNvPr id="4" name="Espaço Reservado para Número de Slide 3"/>
          <p:cNvSpPr>
            <a:spLocks noGrp="1"/>
          </p:cNvSpPr>
          <p:nvPr>
            <p:ph type="sldNum" sz="quarter" idx="10"/>
          </p:nvPr>
        </p:nvSpPr>
        <p:spPr/>
        <p:txBody>
          <a:bodyPr/>
          <a:lstStyle/>
          <a:p>
            <a:fld id="{A884B00E-1F70-4880-87C3-6C77D4B61D23}" type="slidenum">
              <a:rPr lang="pt-BR" smtClean="0"/>
              <a:t>6</a:t>
            </a:fld>
            <a:endParaRPr lang="pt-BR"/>
          </a:p>
        </p:txBody>
      </p:sp>
    </p:spTree>
    <p:extLst>
      <p:ext uri="{BB962C8B-B14F-4D97-AF65-F5344CB8AC3E}">
        <p14:creationId xmlns:p14="http://schemas.microsoft.com/office/powerpoint/2010/main" val="4133883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smtClean="0"/>
          </a:p>
        </p:txBody>
      </p:sp>
      <p:sp>
        <p:nvSpPr>
          <p:cNvPr id="4" name="Espaço Reservado para Número de Slide 3"/>
          <p:cNvSpPr>
            <a:spLocks noGrp="1"/>
          </p:cNvSpPr>
          <p:nvPr>
            <p:ph type="sldNum" sz="quarter" idx="10"/>
          </p:nvPr>
        </p:nvSpPr>
        <p:spPr/>
        <p:txBody>
          <a:bodyPr/>
          <a:lstStyle/>
          <a:p>
            <a:fld id="{A884B00E-1F70-4880-87C3-6C77D4B61D23}" type="slidenum">
              <a:rPr lang="pt-BR" smtClean="0"/>
              <a:t>7</a:t>
            </a:fld>
            <a:endParaRPr lang="pt-BR"/>
          </a:p>
        </p:txBody>
      </p:sp>
    </p:spTree>
    <p:extLst>
      <p:ext uri="{BB962C8B-B14F-4D97-AF65-F5344CB8AC3E}">
        <p14:creationId xmlns:p14="http://schemas.microsoft.com/office/powerpoint/2010/main" val="247498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smtClean="0"/>
          </a:p>
        </p:txBody>
      </p:sp>
      <p:sp>
        <p:nvSpPr>
          <p:cNvPr id="4" name="Espaço Reservado para Número de Slide 3"/>
          <p:cNvSpPr>
            <a:spLocks noGrp="1"/>
          </p:cNvSpPr>
          <p:nvPr>
            <p:ph type="sldNum" sz="quarter" idx="10"/>
          </p:nvPr>
        </p:nvSpPr>
        <p:spPr/>
        <p:txBody>
          <a:bodyPr/>
          <a:lstStyle/>
          <a:p>
            <a:fld id="{A884B00E-1F70-4880-87C3-6C77D4B61D23}" type="slidenum">
              <a:rPr lang="pt-BR" smtClean="0"/>
              <a:t>8</a:t>
            </a:fld>
            <a:endParaRPr lang="pt-BR"/>
          </a:p>
        </p:txBody>
      </p:sp>
    </p:spTree>
    <p:extLst>
      <p:ext uri="{BB962C8B-B14F-4D97-AF65-F5344CB8AC3E}">
        <p14:creationId xmlns:p14="http://schemas.microsoft.com/office/powerpoint/2010/main" val="1201416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smtClean="0"/>
          </a:p>
        </p:txBody>
      </p:sp>
      <p:sp>
        <p:nvSpPr>
          <p:cNvPr id="4" name="Espaço Reservado para Número de Slide 3"/>
          <p:cNvSpPr>
            <a:spLocks noGrp="1"/>
          </p:cNvSpPr>
          <p:nvPr>
            <p:ph type="sldNum" sz="quarter" idx="10"/>
          </p:nvPr>
        </p:nvSpPr>
        <p:spPr/>
        <p:txBody>
          <a:bodyPr/>
          <a:lstStyle/>
          <a:p>
            <a:fld id="{A884B00E-1F70-4880-87C3-6C77D4B61D23}" type="slidenum">
              <a:rPr lang="pt-BR" smtClean="0"/>
              <a:t>9</a:t>
            </a:fld>
            <a:endParaRPr lang="pt-BR"/>
          </a:p>
        </p:txBody>
      </p:sp>
    </p:spTree>
    <p:extLst>
      <p:ext uri="{BB962C8B-B14F-4D97-AF65-F5344CB8AC3E}">
        <p14:creationId xmlns:p14="http://schemas.microsoft.com/office/powerpoint/2010/main" val="583985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smtClean="0"/>
          </a:p>
        </p:txBody>
      </p:sp>
      <p:sp>
        <p:nvSpPr>
          <p:cNvPr id="4" name="Espaço Reservado para Número de Slide 3"/>
          <p:cNvSpPr>
            <a:spLocks noGrp="1"/>
          </p:cNvSpPr>
          <p:nvPr>
            <p:ph type="sldNum" sz="quarter" idx="10"/>
          </p:nvPr>
        </p:nvSpPr>
        <p:spPr/>
        <p:txBody>
          <a:bodyPr/>
          <a:lstStyle/>
          <a:p>
            <a:fld id="{A884B00E-1F70-4880-87C3-6C77D4B61D23}" type="slidenum">
              <a:rPr lang="pt-BR" smtClean="0"/>
              <a:t>10</a:t>
            </a:fld>
            <a:endParaRPr lang="pt-BR"/>
          </a:p>
        </p:txBody>
      </p:sp>
    </p:spTree>
    <p:extLst>
      <p:ext uri="{BB962C8B-B14F-4D97-AF65-F5344CB8AC3E}">
        <p14:creationId xmlns:p14="http://schemas.microsoft.com/office/powerpoint/2010/main" val="2688587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solidFill>
          <a:schemeClr val="bg2"/>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atin typeface="+mn-lt"/>
              </a:defRPr>
            </a:lvl1pPr>
          </a:lstStyle>
          <a:p>
            <a:r>
              <a:rPr lang="pt-BR" dirty="0" smtClean="0"/>
              <a:t>Clique para editar o título mestre</a:t>
            </a:r>
            <a:endParaRPr lang="pt-BR" dirty="0"/>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D76F5CAE-CDBD-4A9A-AF58-AABFE3019A40}" type="datetimeFigureOut">
              <a:rPr lang="pt-BR" smtClean="0"/>
              <a:t>21/02/2024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7997FF1-A908-4AD2-B0B9-2F48AA3859FE}" type="slidenum">
              <a:rPr lang="pt-BR" smtClean="0"/>
              <a:t>‹nº›</a:t>
            </a:fld>
            <a:endParaRPr lang="pt-BR"/>
          </a:p>
        </p:txBody>
      </p:sp>
    </p:spTree>
    <p:extLst>
      <p:ext uri="{BB962C8B-B14F-4D97-AF65-F5344CB8AC3E}">
        <p14:creationId xmlns:p14="http://schemas.microsoft.com/office/powerpoint/2010/main" val="3997579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bg>
      <p:bgPr>
        <a:solidFill>
          <a:schemeClr val="bg2"/>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atin typeface="Calibri (Corpo)"/>
              </a:defRPr>
            </a:lvl1pPr>
          </a:lstStyle>
          <a:p>
            <a:r>
              <a:rPr lang="pt-BR" dirty="0" smtClean="0"/>
              <a:t>Clique para editar o título mestre</a:t>
            </a:r>
            <a:endParaRPr lang="pt-BR" dirty="0"/>
          </a:p>
        </p:txBody>
      </p:sp>
      <p:sp>
        <p:nvSpPr>
          <p:cNvPr id="3" name="Espaço Reservado para Texto Vertical 2"/>
          <p:cNvSpPr>
            <a:spLocks noGrp="1"/>
          </p:cNvSpPr>
          <p:nvPr>
            <p:ph type="body" orient="vert" idx="1"/>
          </p:nvPr>
        </p:nvSpPr>
        <p:spPr/>
        <p:txBody>
          <a:bodyPr vert="eaVert"/>
          <a:lstStyle>
            <a:lvl1pPr>
              <a:defRPr>
                <a:latin typeface="Calibri (Corpo)"/>
              </a:defRPr>
            </a:lvl1pPr>
            <a:lvl2pPr>
              <a:defRPr>
                <a:latin typeface="Calibri (Corpo)"/>
              </a:defRPr>
            </a:lvl2pPr>
            <a:lvl3pPr>
              <a:defRPr>
                <a:latin typeface="Calibri (Corpo)"/>
              </a:defRPr>
            </a:lvl3pPr>
            <a:lvl4pPr>
              <a:defRPr>
                <a:latin typeface="Calibri (Corpo)"/>
              </a:defRPr>
            </a:lvl4pPr>
            <a:lvl5pPr>
              <a:defRPr>
                <a:latin typeface="Calibri (Corpo)"/>
              </a:defRPr>
            </a:lvl5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D76F5CAE-CDBD-4A9A-AF58-AABFE3019A40}" type="datetimeFigureOut">
              <a:rPr lang="pt-BR" smtClean="0"/>
              <a:t>21/02/2024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7997FF1-A908-4AD2-B0B9-2F48AA3859FE}" type="slidenum">
              <a:rPr lang="pt-BR" smtClean="0"/>
              <a:t>‹nº›</a:t>
            </a:fld>
            <a:endParaRPr lang="pt-BR"/>
          </a:p>
        </p:txBody>
      </p:sp>
    </p:spTree>
    <p:extLst>
      <p:ext uri="{BB962C8B-B14F-4D97-AF65-F5344CB8AC3E}">
        <p14:creationId xmlns:p14="http://schemas.microsoft.com/office/powerpoint/2010/main" val="2546866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bg>
      <p:bgPr>
        <a:solidFill>
          <a:schemeClr val="bg2"/>
        </a:solidFill>
        <a:effectLst/>
      </p:bgPr>
    </p:bg>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lvl1pPr>
              <a:defRPr>
                <a:latin typeface="Calibri (Corpo)"/>
              </a:defRPr>
            </a:lvl1pPr>
          </a:lstStyle>
          <a:p>
            <a:r>
              <a:rPr lang="pt-BR" dirty="0" smtClean="0"/>
              <a:t>Clique para editar o título mestre</a:t>
            </a:r>
            <a:endParaRPr lang="pt-BR" dirty="0"/>
          </a:p>
        </p:txBody>
      </p:sp>
      <p:sp>
        <p:nvSpPr>
          <p:cNvPr id="3" name="Espaço Reservado para Texto Vertical 2"/>
          <p:cNvSpPr>
            <a:spLocks noGrp="1"/>
          </p:cNvSpPr>
          <p:nvPr>
            <p:ph type="body" orient="vert" idx="1"/>
          </p:nvPr>
        </p:nvSpPr>
        <p:spPr>
          <a:xfrm>
            <a:off x="838200" y="365125"/>
            <a:ext cx="7734300" cy="5811838"/>
          </a:xfrm>
        </p:spPr>
        <p:txBody>
          <a:bodyPr vert="eaVert"/>
          <a:lstStyle>
            <a:lvl1pPr>
              <a:defRPr>
                <a:latin typeface="Calibri (Corpo)"/>
              </a:defRPr>
            </a:lvl1pPr>
            <a:lvl2pPr>
              <a:defRPr>
                <a:latin typeface="Calibri (Corpo)"/>
              </a:defRPr>
            </a:lvl2pPr>
            <a:lvl3pPr>
              <a:defRPr>
                <a:latin typeface="Calibri (Corpo)"/>
              </a:defRPr>
            </a:lvl3pPr>
            <a:lvl4pPr>
              <a:defRPr>
                <a:latin typeface="Calibri (Corpo)"/>
              </a:defRPr>
            </a:lvl4pPr>
            <a:lvl5pPr>
              <a:defRPr>
                <a:latin typeface="Calibri (Corpo)"/>
              </a:defRPr>
            </a:lvl5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D76F5CAE-CDBD-4A9A-AF58-AABFE3019A40}" type="datetimeFigureOut">
              <a:rPr lang="pt-BR" smtClean="0"/>
              <a:t>21/02/2024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7997FF1-A908-4AD2-B0B9-2F48AA3859FE}" type="slidenum">
              <a:rPr lang="pt-BR" smtClean="0"/>
              <a:t>‹nº›</a:t>
            </a:fld>
            <a:endParaRPr lang="pt-BR"/>
          </a:p>
        </p:txBody>
      </p:sp>
    </p:spTree>
    <p:extLst>
      <p:ext uri="{BB962C8B-B14F-4D97-AF65-F5344CB8AC3E}">
        <p14:creationId xmlns:p14="http://schemas.microsoft.com/office/powerpoint/2010/main" val="1341112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bg>
      <p:bgPr>
        <a:solidFill>
          <a:schemeClr val="bg2"/>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atin typeface="+mn-lt"/>
              </a:defRPr>
            </a:lvl1pPr>
          </a:lstStyle>
          <a:p>
            <a:r>
              <a:rPr lang="pt-BR" dirty="0" smtClean="0"/>
              <a:t>Clique para editar o título mestre</a:t>
            </a:r>
            <a:endParaRPr lang="pt-BR" dirty="0"/>
          </a:p>
        </p:txBody>
      </p:sp>
      <p:sp>
        <p:nvSpPr>
          <p:cNvPr id="3" name="Espaço Reservado para Conteúdo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D76F5CAE-CDBD-4A9A-AF58-AABFE3019A40}" type="datetimeFigureOut">
              <a:rPr lang="pt-BR" smtClean="0"/>
              <a:t>21/02/2024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7997FF1-A908-4AD2-B0B9-2F48AA3859FE}" type="slidenum">
              <a:rPr lang="pt-BR" smtClean="0"/>
              <a:t>‹nº›</a:t>
            </a:fld>
            <a:endParaRPr lang="pt-BR"/>
          </a:p>
        </p:txBody>
      </p:sp>
    </p:spTree>
    <p:extLst>
      <p:ext uri="{BB962C8B-B14F-4D97-AF65-F5344CB8AC3E}">
        <p14:creationId xmlns:p14="http://schemas.microsoft.com/office/powerpoint/2010/main" val="2405993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Pr>
        <a:solidFill>
          <a:schemeClr val="bg2"/>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atin typeface="Calibri (Corpo)"/>
              </a:defRPr>
            </a:lvl1pPr>
          </a:lstStyle>
          <a:p>
            <a:r>
              <a:rPr lang="pt-BR" dirty="0" smtClean="0"/>
              <a:t>Clique para editar o título mestre</a:t>
            </a:r>
            <a:endParaRPr lang="pt-BR" dirty="0"/>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Calibri (Corpo)"/>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Editar estilos de texto Mestre</a:t>
            </a:r>
          </a:p>
        </p:txBody>
      </p:sp>
      <p:sp>
        <p:nvSpPr>
          <p:cNvPr id="4" name="Espaço Reservado para Data 3"/>
          <p:cNvSpPr>
            <a:spLocks noGrp="1"/>
          </p:cNvSpPr>
          <p:nvPr>
            <p:ph type="dt" sz="half" idx="10"/>
          </p:nvPr>
        </p:nvSpPr>
        <p:spPr/>
        <p:txBody>
          <a:bodyPr/>
          <a:lstStyle/>
          <a:p>
            <a:fld id="{D76F5CAE-CDBD-4A9A-AF58-AABFE3019A40}" type="datetimeFigureOut">
              <a:rPr lang="pt-BR" smtClean="0"/>
              <a:t>21/02/2024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7997FF1-A908-4AD2-B0B9-2F48AA3859FE}" type="slidenum">
              <a:rPr lang="pt-BR" smtClean="0"/>
              <a:t>‹nº›</a:t>
            </a:fld>
            <a:endParaRPr lang="pt-BR"/>
          </a:p>
        </p:txBody>
      </p:sp>
    </p:spTree>
    <p:extLst>
      <p:ext uri="{BB962C8B-B14F-4D97-AF65-F5344CB8AC3E}">
        <p14:creationId xmlns:p14="http://schemas.microsoft.com/office/powerpoint/2010/main" val="2789318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bg>
      <p:bgPr>
        <a:solidFill>
          <a:schemeClr val="bg2"/>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D76F5CAE-CDBD-4A9A-AF58-AABFE3019A40}" type="datetimeFigureOut">
              <a:rPr lang="pt-BR" smtClean="0"/>
              <a:t>21/02/2024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7997FF1-A908-4AD2-B0B9-2F48AA3859FE}" type="slidenum">
              <a:rPr lang="pt-BR" smtClean="0"/>
              <a:t>‹nº›</a:t>
            </a:fld>
            <a:endParaRPr lang="pt-BR"/>
          </a:p>
        </p:txBody>
      </p:sp>
    </p:spTree>
    <p:extLst>
      <p:ext uri="{BB962C8B-B14F-4D97-AF65-F5344CB8AC3E}">
        <p14:creationId xmlns:p14="http://schemas.microsoft.com/office/powerpoint/2010/main" val="2546685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bg>
      <p:bgPr>
        <a:solidFill>
          <a:schemeClr val="bg2"/>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lvl1pPr>
              <a:defRPr>
                <a:latin typeface="Calibri (Corpo)"/>
              </a:defRPr>
            </a:lvl1pPr>
          </a:lstStyle>
          <a:p>
            <a:r>
              <a:rPr lang="pt-BR" dirty="0" smtClean="0"/>
              <a:t>Clique para editar o título mestre</a:t>
            </a:r>
            <a:endParaRPr lang="pt-BR" dirty="0"/>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atin typeface="Calibri (Corpo)"/>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lvl1pPr>
              <a:defRPr>
                <a:latin typeface="Calibri (Corpo)"/>
              </a:defRPr>
            </a:lvl1pPr>
            <a:lvl2pPr>
              <a:defRPr>
                <a:latin typeface="Calibri (Corpo)"/>
              </a:defRPr>
            </a:lvl2pPr>
            <a:lvl3pPr>
              <a:defRPr>
                <a:latin typeface="Calibri (Corpo)"/>
              </a:defRPr>
            </a:lvl3pPr>
            <a:lvl4pPr>
              <a:defRPr>
                <a:latin typeface="Calibri (Corpo)"/>
              </a:defRPr>
            </a:lvl4pPr>
            <a:lvl5pPr>
              <a:defRPr>
                <a:latin typeface="Calibri (Corpo)"/>
              </a:defRPr>
            </a:lvl5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atin typeface="Calibri (Corpo)"/>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lvl1pPr>
              <a:defRPr>
                <a:latin typeface="Calibri (Corpo)"/>
              </a:defRPr>
            </a:lvl1pPr>
            <a:lvl2pPr>
              <a:defRPr>
                <a:latin typeface="Calibri (Corpo)"/>
              </a:defRPr>
            </a:lvl2pPr>
            <a:lvl3pPr>
              <a:defRPr>
                <a:latin typeface="Calibri (Corpo)"/>
              </a:defRPr>
            </a:lvl3pPr>
            <a:lvl4pPr>
              <a:defRPr>
                <a:latin typeface="Calibri (Corpo)"/>
              </a:defRPr>
            </a:lvl4pPr>
            <a:lvl5pPr>
              <a:defRPr>
                <a:latin typeface="Calibri (Corpo)"/>
              </a:defRPr>
            </a:lvl5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D76F5CAE-CDBD-4A9A-AF58-AABFE3019A40}" type="datetimeFigureOut">
              <a:rPr lang="pt-BR" smtClean="0"/>
              <a:t>21/02/2024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47997FF1-A908-4AD2-B0B9-2F48AA3859FE}" type="slidenum">
              <a:rPr lang="pt-BR" smtClean="0"/>
              <a:t>‹nº›</a:t>
            </a:fld>
            <a:endParaRPr lang="pt-BR"/>
          </a:p>
        </p:txBody>
      </p:sp>
    </p:spTree>
    <p:extLst>
      <p:ext uri="{BB962C8B-B14F-4D97-AF65-F5344CB8AC3E}">
        <p14:creationId xmlns:p14="http://schemas.microsoft.com/office/powerpoint/2010/main" val="2549952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bg>
      <p:bgPr>
        <a:solidFill>
          <a:schemeClr val="bg2"/>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atin typeface="Calibri (Corpo)"/>
              </a:defRPr>
            </a:lvl1pPr>
          </a:lstStyle>
          <a:p>
            <a:r>
              <a:rPr lang="pt-BR" dirty="0" smtClean="0"/>
              <a:t>Clique para editar o título mestre</a:t>
            </a:r>
            <a:endParaRPr lang="pt-BR" dirty="0"/>
          </a:p>
        </p:txBody>
      </p:sp>
      <p:sp>
        <p:nvSpPr>
          <p:cNvPr id="3" name="Espaço Reservado para Data 2"/>
          <p:cNvSpPr>
            <a:spLocks noGrp="1"/>
          </p:cNvSpPr>
          <p:nvPr>
            <p:ph type="dt" sz="half" idx="10"/>
          </p:nvPr>
        </p:nvSpPr>
        <p:spPr/>
        <p:txBody>
          <a:bodyPr/>
          <a:lstStyle/>
          <a:p>
            <a:fld id="{D76F5CAE-CDBD-4A9A-AF58-AABFE3019A40}" type="datetimeFigureOut">
              <a:rPr lang="pt-BR" smtClean="0"/>
              <a:t>21/02/2024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47997FF1-A908-4AD2-B0B9-2F48AA3859FE}" type="slidenum">
              <a:rPr lang="pt-BR" smtClean="0"/>
              <a:t>‹nº›</a:t>
            </a:fld>
            <a:endParaRPr lang="pt-BR"/>
          </a:p>
        </p:txBody>
      </p:sp>
    </p:spTree>
    <p:extLst>
      <p:ext uri="{BB962C8B-B14F-4D97-AF65-F5344CB8AC3E}">
        <p14:creationId xmlns:p14="http://schemas.microsoft.com/office/powerpoint/2010/main" val="1046876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bg>
      <p:bgPr>
        <a:solidFill>
          <a:schemeClr val="bg2"/>
        </a:solidFill>
        <a:effectLst/>
      </p:bgPr>
    </p:bg>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D76F5CAE-CDBD-4A9A-AF58-AABFE3019A40}" type="datetimeFigureOut">
              <a:rPr lang="pt-BR" smtClean="0"/>
              <a:t>21/02/2024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47997FF1-A908-4AD2-B0B9-2F48AA3859FE}" type="slidenum">
              <a:rPr lang="pt-BR" smtClean="0"/>
              <a:t>‹nº›</a:t>
            </a:fld>
            <a:endParaRPr lang="pt-BR"/>
          </a:p>
        </p:txBody>
      </p:sp>
    </p:spTree>
    <p:extLst>
      <p:ext uri="{BB962C8B-B14F-4D97-AF65-F5344CB8AC3E}">
        <p14:creationId xmlns:p14="http://schemas.microsoft.com/office/powerpoint/2010/main" val="2599672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bg>
      <p:bgPr>
        <a:solidFill>
          <a:schemeClr val="bg2"/>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atin typeface="Calibri (Corpo)"/>
              </a:defRPr>
            </a:lvl1pPr>
          </a:lstStyle>
          <a:p>
            <a:r>
              <a:rPr lang="pt-BR" dirty="0" smtClean="0"/>
              <a:t>Clique para editar o título mestre</a:t>
            </a:r>
            <a:endParaRPr lang="pt-BR" dirty="0"/>
          </a:p>
        </p:txBody>
      </p:sp>
      <p:sp>
        <p:nvSpPr>
          <p:cNvPr id="3" name="Espaço Reservado para Conteúdo 2"/>
          <p:cNvSpPr>
            <a:spLocks noGrp="1"/>
          </p:cNvSpPr>
          <p:nvPr>
            <p:ph idx="1"/>
          </p:nvPr>
        </p:nvSpPr>
        <p:spPr>
          <a:xfrm>
            <a:off x="5183188" y="987425"/>
            <a:ext cx="6172200" cy="4873625"/>
          </a:xfrm>
        </p:spPr>
        <p:txBody>
          <a:bodyPr/>
          <a:lstStyle>
            <a:lvl1pPr>
              <a:defRPr sz="3200">
                <a:latin typeface="Calibri (Corpo)"/>
              </a:defRPr>
            </a:lvl1pPr>
            <a:lvl2pPr>
              <a:defRPr sz="2800">
                <a:latin typeface="Calibri (Corpo)"/>
              </a:defRPr>
            </a:lvl2pPr>
            <a:lvl3pPr>
              <a:defRPr sz="2400">
                <a:latin typeface="Calibri (Corpo)"/>
              </a:defRPr>
            </a:lvl3pPr>
            <a:lvl4pPr>
              <a:defRPr sz="2000">
                <a:latin typeface="Calibri (Corpo)"/>
              </a:defRPr>
            </a:lvl4pPr>
            <a:lvl5pPr>
              <a:defRPr sz="2000">
                <a:latin typeface="Calibri (Corpo)"/>
              </a:defRPr>
            </a:lvl5pPr>
            <a:lvl6pPr>
              <a:defRPr sz="2000"/>
            </a:lvl6pPr>
            <a:lvl7pPr>
              <a:defRPr sz="2000"/>
            </a:lvl7pPr>
            <a:lvl8pPr>
              <a:defRPr sz="2000"/>
            </a:lvl8pPr>
            <a:lvl9pPr>
              <a:defRPr sz="20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atin typeface="Calibri (Corpo)"/>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D76F5CAE-CDBD-4A9A-AF58-AABFE3019A40}" type="datetimeFigureOut">
              <a:rPr lang="pt-BR" smtClean="0"/>
              <a:t>21/02/2024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7997FF1-A908-4AD2-B0B9-2F48AA3859FE}" type="slidenum">
              <a:rPr lang="pt-BR" smtClean="0"/>
              <a:t>‹nº›</a:t>
            </a:fld>
            <a:endParaRPr lang="pt-BR"/>
          </a:p>
        </p:txBody>
      </p:sp>
    </p:spTree>
    <p:extLst>
      <p:ext uri="{BB962C8B-B14F-4D97-AF65-F5344CB8AC3E}">
        <p14:creationId xmlns:p14="http://schemas.microsoft.com/office/powerpoint/2010/main" val="2115897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bg>
      <p:bgPr>
        <a:solidFill>
          <a:schemeClr val="bg2"/>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atin typeface="Calibri (Corpo)"/>
              </a:defRPr>
            </a:lvl1pPr>
          </a:lstStyle>
          <a:p>
            <a:r>
              <a:rPr lang="pt-BR" dirty="0" smtClean="0"/>
              <a:t>Clique para editar o título mestre</a:t>
            </a:r>
            <a:endParaRPr lang="pt-BR" dirty="0"/>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atin typeface="Calibri (Corpo)"/>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atin typeface="Calibri (Corpo)"/>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D76F5CAE-CDBD-4A9A-AF58-AABFE3019A40}" type="datetimeFigureOut">
              <a:rPr lang="pt-BR" smtClean="0"/>
              <a:t>21/02/2024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7997FF1-A908-4AD2-B0B9-2F48AA3859FE}" type="slidenum">
              <a:rPr lang="pt-BR" smtClean="0"/>
              <a:t>‹nº›</a:t>
            </a:fld>
            <a:endParaRPr lang="pt-BR"/>
          </a:p>
        </p:txBody>
      </p:sp>
    </p:spTree>
    <p:extLst>
      <p:ext uri="{BB962C8B-B14F-4D97-AF65-F5344CB8AC3E}">
        <p14:creationId xmlns:p14="http://schemas.microsoft.com/office/powerpoint/2010/main" val="2653746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dirty="0" smtClean="0"/>
              <a:t>Clique para editar o título mestre</a:t>
            </a:r>
            <a:endParaRPr lang="pt-BR" dirty="0"/>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F5CAE-CDBD-4A9A-AF58-AABFE3019A40}" type="datetimeFigureOut">
              <a:rPr lang="pt-BR" smtClean="0"/>
              <a:t>21/02/2024</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997FF1-A908-4AD2-B0B9-2F48AA3859FE}" type="slidenum">
              <a:rPr lang="pt-BR" smtClean="0"/>
              <a:t>‹nº›</a:t>
            </a:fld>
            <a:endParaRPr lang="pt-BR"/>
          </a:p>
        </p:txBody>
      </p:sp>
      <p:pic>
        <p:nvPicPr>
          <p:cNvPr id="7" name="Google Shape;230;p1"/>
          <p:cNvPicPr preferRelativeResize="0"/>
          <p:nvPr userDrawn="1"/>
        </p:nvPicPr>
        <p:blipFill rotWithShape="1">
          <a:blip r:embed="rId13">
            <a:alphaModFix/>
          </a:blip>
          <a:srcRect/>
          <a:stretch/>
        </p:blipFill>
        <p:spPr>
          <a:xfrm>
            <a:off x="10842406" y="490506"/>
            <a:ext cx="1022788" cy="307162"/>
          </a:xfrm>
          <a:prstGeom prst="rect">
            <a:avLst/>
          </a:prstGeom>
          <a:noFill/>
          <a:ln>
            <a:noFill/>
          </a:ln>
        </p:spPr>
      </p:pic>
    </p:spTree>
    <p:extLst>
      <p:ext uri="{BB962C8B-B14F-4D97-AF65-F5344CB8AC3E}">
        <p14:creationId xmlns:p14="http://schemas.microsoft.com/office/powerpoint/2010/main" val="3195900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chor="t"/>
          <a:lstStyle/>
          <a:p>
            <a:r>
              <a:rPr lang="pt-BR" b="1" dirty="0" smtClean="0">
                <a:latin typeface="+mn-lt"/>
              </a:rPr>
              <a:t>DATA SCIENCE &amp; STATISTICAL COMPUTING</a:t>
            </a:r>
            <a:endParaRPr lang="pt-BR" b="1" dirty="0">
              <a:latin typeface="+mn-lt"/>
            </a:endParaRPr>
          </a:p>
        </p:txBody>
      </p:sp>
      <p:sp>
        <p:nvSpPr>
          <p:cNvPr id="3" name="Subtítulo 2"/>
          <p:cNvSpPr>
            <a:spLocks noGrp="1"/>
          </p:cNvSpPr>
          <p:nvPr>
            <p:ph type="subTitle" idx="1"/>
          </p:nvPr>
        </p:nvSpPr>
        <p:spPr>
          <a:xfrm>
            <a:off x="1524000" y="3509963"/>
            <a:ext cx="9144000" cy="1747837"/>
          </a:xfrm>
        </p:spPr>
        <p:txBody>
          <a:bodyPr anchor="b">
            <a:normAutofit fontScale="92500" lnSpcReduction="20000"/>
          </a:bodyPr>
          <a:lstStyle/>
          <a:p>
            <a:r>
              <a:rPr lang="pt-BR" sz="3000" b="1" dirty="0" smtClean="0">
                <a:latin typeface="Calibri (Corpo)"/>
              </a:rPr>
              <a:t>ANÁLISE EXPLORATÓRIA E ESTATÍSTICA DESCRITIVA</a:t>
            </a:r>
          </a:p>
          <a:p>
            <a:endParaRPr lang="pt-BR" sz="1900" dirty="0">
              <a:latin typeface="Calibri (Corpo)"/>
            </a:endParaRPr>
          </a:p>
          <a:p>
            <a:r>
              <a:rPr lang="pt-BR" sz="1900" dirty="0" smtClean="0">
                <a:latin typeface="Calibri (Corpo)"/>
              </a:rPr>
              <a:t>Prof. Dr. Carlos André M. Vieira</a:t>
            </a:r>
          </a:p>
          <a:p>
            <a:r>
              <a:rPr lang="pt-BR" sz="1900" dirty="0" smtClean="0">
                <a:latin typeface="Calibri (Corpo)"/>
              </a:rPr>
              <a:t>📧 profcarlos.vieira@fiap.com.br</a:t>
            </a:r>
            <a:endParaRPr lang="pt-BR" sz="1900" dirty="0">
              <a:latin typeface="Calibri (Corpo)"/>
            </a:endParaRPr>
          </a:p>
        </p:txBody>
      </p:sp>
    </p:spTree>
    <p:extLst>
      <p:ext uri="{BB962C8B-B14F-4D97-AF65-F5344CB8AC3E}">
        <p14:creationId xmlns:p14="http://schemas.microsoft.com/office/powerpoint/2010/main" val="2361898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BCAC9B8-2DF6-108D-265C-8770E9BB2139}"/>
              </a:ext>
            </a:extLst>
          </p:cNvPr>
          <p:cNvSpPr txBox="1"/>
          <p:nvPr/>
        </p:nvSpPr>
        <p:spPr>
          <a:xfrm>
            <a:off x="628261" y="587828"/>
            <a:ext cx="2403991" cy="584775"/>
          </a:xfrm>
          <a:prstGeom prst="rect">
            <a:avLst/>
          </a:prstGeom>
          <a:noFill/>
        </p:spPr>
        <p:txBody>
          <a:bodyPr wrap="none" rtlCol="0">
            <a:spAutoFit/>
          </a:bodyPr>
          <a:lstStyle/>
          <a:p>
            <a:r>
              <a:rPr lang="pt-BR" sz="3200" b="1" dirty="0" smtClean="0"/>
              <a:t>ORDENAÇÃO</a:t>
            </a:r>
            <a:endParaRPr lang="pt-BR" sz="3200" b="1" dirty="0"/>
          </a:p>
        </p:txBody>
      </p:sp>
      <p:sp>
        <p:nvSpPr>
          <p:cNvPr id="3" name="CaixaDeTexto 2">
            <a:extLst>
              <a:ext uri="{FF2B5EF4-FFF2-40B4-BE49-F238E27FC236}">
                <a16:creationId xmlns:a16="http://schemas.microsoft.com/office/drawing/2014/main" id="{15FB899A-0E15-88DC-DA05-5E546AC4A63E}"/>
              </a:ext>
            </a:extLst>
          </p:cNvPr>
          <p:cNvSpPr txBox="1"/>
          <p:nvPr/>
        </p:nvSpPr>
        <p:spPr>
          <a:xfrm>
            <a:off x="628262" y="1617730"/>
            <a:ext cx="10061510" cy="4462760"/>
          </a:xfrm>
          <a:prstGeom prst="rect">
            <a:avLst/>
          </a:prstGeom>
          <a:noFill/>
        </p:spPr>
        <p:txBody>
          <a:bodyPr wrap="square" rtlCol="0">
            <a:spAutoFit/>
          </a:bodyPr>
          <a:lstStyle/>
          <a:p>
            <a:pPr marL="457200" indent="-457200" algn="just">
              <a:spcAft>
                <a:spcPts val="600"/>
              </a:spcAft>
              <a:buFont typeface="Arial" panose="020B0604020202020204" pitchFamily="34" charset="0"/>
              <a:buChar char="•"/>
            </a:pPr>
            <a:r>
              <a:rPr lang="pt-BR" sz="2400" b="1" dirty="0"/>
              <a:t>.</a:t>
            </a:r>
            <a:r>
              <a:rPr lang="pt-BR" sz="2400" b="1" dirty="0" err="1"/>
              <a:t>sort_values</a:t>
            </a:r>
            <a:r>
              <a:rPr lang="pt-BR" sz="2400" b="1" dirty="0" smtClean="0"/>
              <a:t>('</a:t>
            </a:r>
            <a:r>
              <a:rPr lang="pt-BR" sz="2400" b="1" dirty="0" err="1" smtClean="0"/>
              <a:t>col</a:t>
            </a:r>
            <a:r>
              <a:rPr lang="pt-BR" sz="2400" b="1" dirty="0" smtClean="0"/>
              <a:t>', </a:t>
            </a:r>
            <a:r>
              <a:rPr lang="pt-BR" sz="2400" b="1" dirty="0" err="1"/>
              <a:t>ascending</a:t>
            </a:r>
            <a:r>
              <a:rPr lang="pt-BR" sz="2400" b="1" dirty="0"/>
              <a:t>=False)</a:t>
            </a:r>
          </a:p>
          <a:p>
            <a:pPr marL="914400" lvl="1" indent="-457200" algn="just">
              <a:spcAft>
                <a:spcPts val="600"/>
              </a:spcAft>
              <a:buFont typeface="Wingdings" panose="05000000000000000000" pitchFamily="2" charset="2"/>
              <a:buChar char="q"/>
            </a:pPr>
            <a:r>
              <a:rPr lang="pt-BR" sz="2400" dirty="0"/>
              <a:t>Você pode ordenar os dados em ordem decrescente passando o argumento </a:t>
            </a:r>
            <a:r>
              <a:rPr lang="pt-BR" sz="2400" dirty="0" err="1" smtClean="0"/>
              <a:t>ascending</a:t>
            </a:r>
            <a:r>
              <a:rPr lang="pt-BR" sz="2400" dirty="0" smtClean="0"/>
              <a:t>=False;</a:t>
            </a:r>
          </a:p>
          <a:p>
            <a:pPr marL="914400" lvl="1" indent="-457200" algn="just">
              <a:spcAft>
                <a:spcPts val="600"/>
              </a:spcAft>
              <a:buFont typeface="Wingdings" panose="05000000000000000000" pitchFamily="2" charset="2"/>
              <a:buChar char="q"/>
            </a:pPr>
            <a:r>
              <a:rPr lang="pt-BR" sz="2400" dirty="0"/>
              <a:t>Ao ordenar por múltiplas colunas, você pode especificar uma ordem de classificação diferente para cada coluna usando uma lista de booleanos no argumento </a:t>
            </a:r>
            <a:r>
              <a:rPr lang="pt-BR" sz="2400" dirty="0" err="1"/>
              <a:t>ascending</a:t>
            </a:r>
            <a:r>
              <a:rPr lang="pt-BR" sz="2400" dirty="0"/>
              <a:t>. Por exemplo, </a:t>
            </a:r>
            <a:r>
              <a:rPr lang="pt-BR" sz="2400" dirty="0" err="1"/>
              <a:t>df.sort_values</a:t>
            </a:r>
            <a:r>
              <a:rPr lang="pt-BR" sz="2400" dirty="0"/>
              <a:t>(['coluna1', 'coluna2'], </a:t>
            </a:r>
            <a:r>
              <a:rPr lang="pt-BR" sz="2400" dirty="0" err="1"/>
              <a:t>ascending</a:t>
            </a:r>
            <a:r>
              <a:rPr lang="pt-BR" sz="2400" dirty="0"/>
              <a:t>=[</a:t>
            </a:r>
            <a:r>
              <a:rPr lang="pt-BR" sz="2400" dirty="0" err="1"/>
              <a:t>True</a:t>
            </a:r>
            <a:r>
              <a:rPr lang="pt-BR" sz="2400" dirty="0"/>
              <a:t>, False]) ordenará 'coluna1' em ordem ascendente e 'coluna2' em ordem decrescente</a:t>
            </a:r>
            <a:r>
              <a:rPr lang="pt-BR" sz="2400" dirty="0" smtClean="0"/>
              <a:t>.</a:t>
            </a:r>
          </a:p>
          <a:p>
            <a:pPr marL="457200" indent="-457200" algn="just">
              <a:spcAft>
                <a:spcPts val="600"/>
              </a:spcAft>
              <a:buFont typeface="Arial" panose="020B0604020202020204" pitchFamily="34" charset="0"/>
              <a:buChar char="•"/>
            </a:pPr>
            <a:r>
              <a:rPr lang="pt-BR" sz="2400" b="1" dirty="0"/>
              <a:t>.</a:t>
            </a:r>
            <a:r>
              <a:rPr lang="pt-BR" sz="2400" b="1" dirty="0" err="1"/>
              <a:t>sort_values</a:t>
            </a:r>
            <a:r>
              <a:rPr lang="pt-BR" sz="2400" b="1" dirty="0"/>
              <a:t>('</a:t>
            </a:r>
            <a:r>
              <a:rPr lang="pt-BR" sz="2400" b="1" dirty="0" err="1"/>
              <a:t>col</a:t>
            </a:r>
            <a:r>
              <a:rPr lang="pt-BR" sz="2400" b="1" dirty="0"/>
              <a:t>', </a:t>
            </a:r>
            <a:r>
              <a:rPr lang="pt-BR" sz="2400" b="1" dirty="0" err="1"/>
              <a:t>inplace</a:t>
            </a:r>
            <a:r>
              <a:rPr lang="pt-BR" sz="2400" b="1" dirty="0"/>
              <a:t>=</a:t>
            </a:r>
            <a:r>
              <a:rPr lang="pt-BR" sz="2400" b="1" dirty="0" err="1"/>
              <a:t>True</a:t>
            </a:r>
            <a:r>
              <a:rPr lang="pt-BR" sz="2400" b="1" dirty="0"/>
              <a:t>)</a:t>
            </a:r>
          </a:p>
          <a:p>
            <a:pPr marL="914400" lvl="1" indent="-457200" algn="just">
              <a:spcAft>
                <a:spcPts val="600"/>
              </a:spcAft>
              <a:buFont typeface="Wingdings" panose="05000000000000000000" pitchFamily="2" charset="2"/>
              <a:buChar char="q"/>
            </a:pPr>
            <a:r>
              <a:rPr lang="pt-BR" sz="2400" dirty="0"/>
              <a:t>Por padrão, .</a:t>
            </a:r>
            <a:r>
              <a:rPr lang="pt-BR" sz="2400" dirty="0" err="1"/>
              <a:t>sort_values</a:t>
            </a:r>
            <a:r>
              <a:rPr lang="pt-BR" sz="2400" dirty="0"/>
              <a:t>() retorna um novo </a:t>
            </a:r>
            <a:r>
              <a:rPr lang="pt-BR" sz="2400" dirty="0" err="1"/>
              <a:t>DataFrame</a:t>
            </a:r>
            <a:r>
              <a:rPr lang="pt-BR" sz="2400" dirty="0"/>
              <a:t> ordenado, mas você pode ordenar o </a:t>
            </a:r>
            <a:r>
              <a:rPr lang="pt-BR" sz="2400" dirty="0" err="1"/>
              <a:t>DataFrame</a:t>
            </a:r>
            <a:r>
              <a:rPr lang="pt-BR" sz="2400" dirty="0"/>
              <a:t> no local passando </a:t>
            </a:r>
            <a:r>
              <a:rPr lang="pt-BR" sz="2400" dirty="0" err="1"/>
              <a:t>inplace</a:t>
            </a:r>
            <a:r>
              <a:rPr lang="pt-BR" sz="2400" dirty="0"/>
              <a:t>=</a:t>
            </a:r>
            <a:r>
              <a:rPr lang="pt-BR" sz="2400" dirty="0" err="1"/>
              <a:t>True</a:t>
            </a:r>
            <a:r>
              <a:rPr lang="pt-BR" sz="2400" dirty="0" smtClean="0"/>
              <a:t>.</a:t>
            </a:r>
            <a:endParaRPr lang="pt-BR" sz="2400" dirty="0"/>
          </a:p>
        </p:txBody>
      </p:sp>
    </p:spTree>
    <p:extLst>
      <p:ext uri="{BB962C8B-B14F-4D97-AF65-F5344CB8AC3E}">
        <p14:creationId xmlns:p14="http://schemas.microsoft.com/office/powerpoint/2010/main" val="25040133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BCAC9B8-2DF6-108D-265C-8770E9BB2139}"/>
              </a:ext>
            </a:extLst>
          </p:cNvPr>
          <p:cNvSpPr txBox="1"/>
          <p:nvPr/>
        </p:nvSpPr>
        <p:spPr>
          <a:xfrm>
            <a:off x="628261" y="587828"/>
            <a:ext cx="5123454" cy="584775"/>
          </a:xfrm>
          <a:prstGeom prst="rect">
            <a:avLst/>
          </a:prstGeom>
          <a:noFill/>
        </p:spPr>
        <p:txBody>
          <a:bodyPr wrap="none" rtlCol="0">
            <a:spAutoFit/>
          </a:bodyPr>
          <a:lstStyle/>
          <a:p>
            <a:r>
              <a:rPr lang="pt-BR" sz="3200" b="1" dirty="0" smtClean="0"/>
              <a:t>SELEÇÃO DE SUBCONJUNTOS</a:t>
            </a:r>
            <a:endParaRPr lang="pt-BR" sz="3200" b="1" dirty="0"/>
          </a:p>
        </p:txBody>
      </p:sp>
      <p:sp>
        <p:nvSpPr>
          <p:cNvPr id="3" name="CaixaDeTexto 2">
            <a:extLst>
              <a:ext uri="{FF2B5EF4-FFF2-40B4-BE49-F238E27FC236}">
                <a16:creationId xmlns:a16="http://schemas.microsoft.com/office/drawing/2014/main" id="{15FB899A-0E15-88DC-DA05-5E546AC4A63E}"/>
              </a:ext>
            </a:extLst>
          </p:cNvPr>
          <p:cNvSpPr txBox="1"/>
          <p:nvPr/>
        </p:nvSpPr>
        <p:spPr>
          <a:xfrm>
            <a:off x="628262" y="1617730"/>
            <a:ext cx="10061510" cy="5062924"/>
          </a:xfrm>
          <a:prstGeom prst="rect">
            <a:avLst/>
          </a:prstGeom>
          <a:noFill/>
        </p:spPr>
        <p:txBody>
          <a:bodyPr wrap="square" rtlCol="0">
            <a:spAutoFit/>
          </a:bodyPr>
          <a:lstStyle/>
          <a:p>
            <a:pPr marL="457200" indent="-457200" algn="just">
              <a:spcAft>
                <a:spcPts val="600"/>
              </a:spcAft>
              <a:buFont typeface="Arial" panose="020B0604020202020204" pitchFamily="34" charset="0"/>
              <a:buChar char="•"/>
            </a:pPr>
            <a:r>
              <a:rPr lang="pt-BR" sz="2400" b="1" dirty="0" err="1" smtClean="0"/>
              <a:t>df</a:t>
            </a:r>
            <a:r>
              <a:rPr lang="pt-BR" sz="2400" b="1" dirty="0" smtClean="0"/>
              <a:t>[</a:t>
            </a:r>
            <a:r>
              <a:rPr lang="pt-BR" sz="2400" b="1" dirty="0"/>
              <a:t>'</a:t>
            </a:r>
            <a:r>
              <a:rPr lang="pt-BR" sz="2400" b="1" dirty="0" err="1"/>
              <a:t>col</a:t>
            </a:r>
            <a:r>
              <a:rPr lang="pt-BR" sz="2400" b="1" dirty="0"/>
              <a:t>'</a:t>
            </a:r>
            <a:r>
              <a:rPr lang="pt-BR" sz="2400" b="1" dirty="0" smtClean="0"/>
              <a:t>]</a:t>
            </a:r>
            <a:endParaRPr lang="pt-BR" sz="2400" b="1" dirty="0"/>
          </a:p>
          <a:p>
            <a:pPr marL="914400" lvl="1" indent="-457200" algn="just">
              <a:spcAft>
                <a:spcPts val="600"/>
              </a:spcAft>
              <a:buFont typeface="Wingdings" panose="05000000000000000000" pitchFamily="2" charset="2"/>
              <a:buChar char="q"/>
            </a:pPr>
            <a:r>
              <a:rPr lang="pt-BR" sz="2400" dirty="0" smtClean="0"/>
              <a:t>Esta sintaxe é utilizada para selecionar </a:t>
            </a:r>
            <a:r>
              <a:rPr lang="pt-BR" sz="2400" dirty="0"/>
              <a:t>uma coluna </a:t>
            </a:r>
            <a:r>
              <a:rPr lang="pt-BR" sz="2400" dirty="0" smtClean="0"/>
              <a:t>específica e retorna </a:t>
            </a:r>
            <a:r>
              <a:rPr lang="pt-BR" sz="2400" dirty="0"/>
              <a:t>uma </a:t>
            </a:r>
            <a:r>
              <a:rPr lang="pt-BR" sz="2400" dirty="0" smtClean="0"/>
              <a:t>Series;</a:t>
            </a:r>
          </a:p>
          <a:p>
            <a:pPr marL="457200" indent="-457200" algn="just">
              <a:spcAft>
                <a:spcPts val="600"/>
              </a:spcAft>
              <a:buFont typeface="Arial" panose="020B0604020202020204" pitchFamily="34" charset="0"/>
              <a:buChar char="•"/>
            </a:pPr>
            <a:r>
              <a:rPr lang="pt-BR" sz="2400" b="1" dirty="0" err="1" smtClean="0"/>
              <a:t>df</a:t>
            </a:r>
            <a:r>
              <a:rPr lang="pt-BR" sz="2400" b="1" dirty="0" smtClean="0"/>
              <a:t>[['col1</a:t>
            </a:r>
            <a:r>
              <a:rPr lang="pt-BR" sz="2400" b="1" dirty="0"/>
              <a:t>'</a:t>
            </a:r>
            <a:r>
              <a:rPr lang="pt-BR" sz="2400" b="1" dirty="0" smtClean="0"/>
              <a:t>, 'col2']]</a:t>
            </a:r>
            <a:endParaRPr lang="pt-BR" sz="2400" b="1" dirty="0"/>
          </a:p>
          <a:p>
            <a:pPr marL="914400" lvl="1" indent="-457200" algn="just">
              <a:spcAft>
                <a:spcPts val="600"/>
              </a:spcAft>
              <a:buFont typeface="Wingdings" panose="05000000000000000000" pitchFamily="2" charset="2"/>
              <a:buChar char="q"/>
            </a:pPr>
            <a:r>
              <a:rPr lang="pt-BR" sz="2400" dirty="0"/>
              <a:t>Esta sintaxe é utilizada para selecionar uma coluna específica e retorna </a:t>
            </a:r>
            <a:r>
              <a:rPr lang="pt-BR" sz="2400" dirty="0" smtClean="0"/>
              <a:t>um novo </a:t>
            </a:r>
            <a:r>
              <a:rPr lang="pt-BR" sz="2400" dirty="0" err="1" smtClean="0"/>
              <a:t>DataFrame</a:t>
            </a:r>
            <a:r>
              <a:rPr lang="pt-BR" sz="2400" dirty="0" smtClean="0"/>
              <a:t>;</a:t>
            </a:r>
          </a:p>
          <a:p>
            <a:pPr marL="457200" indent="-457200" algn="just">
              <a:spcAft>
                <a:spcPts val="600"/>
              </a:spcAft>
              <a:buFont typeface="Arial" panose="020B0604020202020204" pitchFamily="34" charset="0"/>
              <a:buChar char="•"/>
            </a:pPr>
            <a:r>
              <a:rPr lang="pt-BR" sz="2400" b="1" dirty="0" err="1" smtClean="0"/>
              <a:t>df</a:t>
            </a:r>
            <a:r>
              <a:rPr lang="pt-BR" sz="2400" b="1" dirty="0" smtClean="0"/>
              <a:t>[</a:t>
            </a:r>
            <a:r>
              <a:rPr lang="pt-BR" sz="2400" b="1" dirty="0" err="1" smtClean="0"/>
              <a:t>df</a:t>
            </a:r>
            <a:r>
              <a:rPr lang="pt-BR" sz="2400" b="1" dirty="0" smtClean="0"/>
              <a:t>['</a:t>
            </a:r>
            <a:r>
              <a:rPr lang="pt-BR" sz="2400" b="1" dirty="0" err="1" smtClean="0"/>
              <a:t>col</a:t>
            </a:r>
            <a:r>
              <a:rPr lang="pt-BR" sz="2400" b="1" dirty="0" smtClean="0"/>
              <a:t>'] &gt; valor]</a:t>
            </a:r>
            <a:endParaRPr lang="pt-BR" sz="2400" b="1" dirty="0"/>
          </a:p>
          <a:p>
            <a:pPr marL="914400" lvl="1" indent="-457200" algn="just">
              <a:spcAft>
                <a:spcPts val="600"/>
              </a:spcAft>
              <a:buFont typeface="Wingdings" panose="05000000000000000000" pitchFamily="2" charset="2"/>
              <a:buChar char="q"/>
            </a:pPr>
            <a:r>
              <a:rPr lang="pt-BR" sz="2400" dirty="0"/>
              <a:t>Esta sintaxe é utilizada para </a:t>
            </a:r>
            <a:r>
              <a:rPr lang="pt-BR" sz="2400" dirty="0" smtClean="0"/>
              <a:t>selecionar linhas </a:t>
            </a:r>
            <a:r>
              <a:rPr lang="pt-BR" sz="2400" dirty="0"/>
              <a:t>com base em uma condição e </a:t>
            </a:r>
            <a:r>
              <a:rPr lang="pt-BR" sz="2400" dirty="0" smtClean="0"/>
              <a:t>retorna um </a:t>
            </a:r>
            <a:r>
              <a:rPr lang="pt-BR" sz="2400" dirty="0" err="1"/>
              <a:t>DataFrame</a:t>
            </a:r>
            <a:r>
              <a:rPr lang="pt-BR" sz="2400" dirty="0"/>
              <a:t> com linhas que atendem à </a:t>
            </a:r>
            <a:r>
              <a:rPr lang="pt-BR" sz="2400" dirty="0" smtClean="0"/>
              <a:t>condição;</a:t>
            </a:r>
          </a:p>
          <a:p>
            <a:pPr marL="457200" indent="-457200" algn="just">
              <a:spcAft>
                <a:spcPts val="600"/>
              </a:spcAft>
              <a:buFont typeface="Arial" panose="020B0604020202020204" pitchFamily="34" charset="0"/>
              <a:buChar char="•"/>
            </a:pPr>
            <a:r>
              <a:rPr lang="pt-BR" sz="2400" b="1" dirty="0" err="1"/>
              <a:t>df</a:t>
            </a:r>
            <a:r>
              <a:rPr lang="pt-BR" sz="2400" b="1" dirty="0"/>
              <a:t>[</a:t>
            </a:r>
            <a:r>
              <a:rPr lang="pt-BR" sz="2400" b="1" dirty="0" err="1"/>
              <a:t>df</a:t>
            </a:r>
            <a:r>
              <a:rPr lang="pt-BR" sz="2400" b="1" dirty="0"/>
              <a:t>['</a:t>
            </a:r>
            <a:r>
              <a:rPr lang="pt-BR" sz="2400" b="1" dirty="0" err="1"/>
              <a:t>col</a:t>
            </a:r>
            <a:r>
              <a:rPr lang="pt-BR" sz="2400" b="1" dirty="0"/>
              <a:t>'] </a:t>
            </a:r>
            <a:r>
              <a:rPr lang="pt-BR" sz="2400" b="1" dirty="0" smtClean="0"/>
              <a:t>== </a:t>
            </a:r>
            <a:r>
              <a:rPr lang="pt-BR" sz="2400" b="1" dirty="0"/>
              <a:t>'</a:t>
            </a:r>
            <a:r>
              <a:rPr lang="pt-BR" sz="2400" b="1" dirty="0" smtClean="0"/>
              <a:t>texto']</a:t>
            </a:r>
            <a:endParaRPr lang="pt-BR" sz="2400" b="1" dirty="0"/>
          </a:p>
          <a:p>
            <a:pPr marL="914400" lvl="1" indent="-457200" algn="just">
              <a:spcAft>
                <a:spcPts val="600"/>
              </a:spcAft>
              <a:buFont typeface="Wingdings" panose="05000000000000000000" pitchFamily="2" charset="2"/>
              <a:buChar char="q"/>
            </a:pPr>
            <a:r>
              <a:rPr lang="pt-BR" sz="2400" dirty="0"/>
              <a:t>Esta sintaxe é utilizada para </a:t>
            </a:r>
            <a:r>
              <a:rPr lang="pt-BR" sz="2400" dirty="0" smtClean="0"/>
              <a:t>filtrar </a:t>
            </a:r>
            <a:r>
              <a:rPr lang="pt-BR" sz="2400" dirty="0"/>
              <a:t>linhas que tenham uma correspondência exata de texto em uma </a:t>
            </a:r>
            <a:r>
              <a:rPr lang="pt-BR" sz="2400" dirty="0" smtClean="0"/>
              <a:t>coluna.</a:t>
            </a:r>
            <a:endParaRPr lang="pt-BR" sz="2400" dirty="0"/>
          </a:p>
        </p:txBody>
      </p:sp>
    </p:spTree>
    <p:extLst>
      <p:ext uri="{BB962C8B-B14F-4D97-AF65-F5344CB8AC3E}">
        <p14:creationId xmlns:p14="http://schemas.microsoft.com/office/powerpoint/2010/main" val="934818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BCAC9B8-2DF6-108D-265C-8770E9BB2139}"/>
              </a:ext>
            </a:extLst>
          </p:cNvPr>
          <p:cNvSpPr txBox="1"/>
          <p:nvPr/>
        </p:nvSpPr>
        <p:spPr>
          <a:xfrm>
            <a:off x="628261" y="587828"/>
            <a:ext cx="5123454" cy="584775"/>
          </a:xfrm>
          <a:prstGeom prst="rect">
            <a:avLst/>
          </a:prstGeom>
          <a:noFill/>
        </p:spPr>
        <p:txBody>
          <a:bodyPr wrap="none" rtlCol="0">
            <a:spAutoFit/>
          </a:bodyPr>
          <a:lstStyle/>
          <a:p>
            <a:r>
              <a:rPr lang="pt-BR" sz="3200" b="1" dirty="0" smtClean="0"/>
              <a:t>SELEÇÃO DE SUBCONJUNTOS</a:t>
            </a:r>
            <a:endParaRPr lang="pt-BR" sz="3200" b="1" dirty="0"/>
          </a:p>
        </p:txBody>
      </p:sp>
      <p:sp>
        <p:nvSpPr>
          <p:cNvPr id="3" name="CaixaDeTexto 2">
            <a:extLst>
              <a:ext uri="{FF2B5EF4-FFF2-40B4-BE49-F238E27FC236}">
                <a16:creationId xmlns:a16="http://schemas.microsoft.com/office/drawing/2014/main" id="{15FB899A-0E15-88DC-DA05-5E546AC4A63E}"/>
              </a:ext>
            </a:extLst>
          </p:cNvPr>
          <p:cNvSpPr txBox="1"/>
          <p:nvPr/>
        </p:nvSpPr>
        <p:spPr>
          <a:xfrm>
            <a:off x="628262" y="1617730"/>
            <a:ext cx="10061510" cy="3816429"/>
          </a:xfrm>
          <a:prstGeom prst="rect">
            <a:avLst/>
          </a:prstGeom>
          <a:noFill/>
        </p:spPr>
        <p:txBody>
          <a:bodyPr wrap="square" rtlCol="0">
            <a:spAutoFit/>
          </a:bodyPr>
          <a:lstStyle/>
          <a:p>
            <a:pPr marL="457200" indent="-457200" algn="just">
              <a:spcBef>
                <a:spcPts val="600"/>
              </a:spcBef>
              <a:spcAft>
                <a:spcPts val="600"/>
              </a:spcAft>
              <a:buFont typeface="Arial" panose="020B0604020202020204" pitchFamily="34" charset="0"/>
              <a:buChar char="•"/>
            </a:pPr>
            <a:r>
              <a:rPr lang="pt-BR" sz="2400" b="1" dirty="0" err="1" smtClean="0"/>
              <a:t>df</a:t>
            </a:r>
            <a:r>
              <a:rPr lang="pt-BR" sz="2400" b="1" dirty="0" smtClean="0"/>
              <a:t>[</a:t>
            </a:r>
            <a:r>
              <a:rPr lang="pt-BR" sz="2400" b="1" dirty="0" err="1" smtClean="0"/>
              <a:t>df</a:t>
            </a:r>
            <a:r>
              <a:rPr lang="pt-BR" sz="2400" b="1" dirty="0" smtClean="0"/>
              <a:t>[</a:t>
            </a:r>
            <a:r>
              <a:rPr lang="pt-BR" sz="2400" b="1" dirty="0"/>
              <a:t>'</a:t>
            </a:r>
            <a:r>
              <a:rPr lang="pt-BR" sz="2400" b="1" dirty="0" smtClean="0"/>
              <a:t>data'] &lt; </a:t>
            </a:r>
            <a:r>
              <a:rPr lang="pt-BR" sz="2400" b="1" dirty="0"/>
              <a:t>'</a:t>
            </a:r>
            <a:r>
              <a:rPr lang="pt-BR" sz="2400" b="1" dirty="0" smtClean="0"/>
              <a:t>YYYY-MM-DD']</a:t>
            </a:r>
            <a:endParaRPr lang="pt-BR" sz="2400" b="1" dirty="0"/>
          </a:p>
          <a:p>
            <a:pPr marL="914400" lvl="1" indent="-457200" algn="just">
              <a:spcBef>
                <a:spcPts val="600"/>
              </a:spcBef>
              <a:spcAft>
                <a:spcPts val="600"/>
              </a:spcAft>
              <a:buFont typeface="Wingdings" panose="05000000000000000000" pitchFamily="2" charset="2"/>
              <a:buChar char="q"/>
            </a:pPr>
            <a:r>
              <a:rPr lang="pt-BR" sz="2400" dirty="0" smtClean="0"/>
              <a:t>Esta sintaxe é utilizada para filtrar linhas com base </a:t>
            </a:r>
            <a:r>
              <a:rPr lang="pt-BR" sz="2400" dirty="0"/>
              <a:t>em datas, </a:t>
            </a:r>
            <a:r>
              <a:rPr lang="pt-BR" sz="2400" dirty="0" smtClean="0"/>
              <a:t>retornando linhas </a:t>
            </a:r>
            <a:r>
              <a:rPr lang="pt-BR" sz="2400" dirty="0"/>
              <a:t>onde as datas são anteriores à data </a:t>
            </a:r>
            <a:r>
              <a:rPr lang="pt-BR" sz="2400" dirty="0" smtClean="0"/>
              <a:t>especificada;</a:t>
            </a:r>
          </a:p>
          <a:p>
            <a:pPr marL="457200" indent="-457200" algn="just">
              <a:spcBef>
                <a:spcPts val="600"/>
              </a:spcBef>
              <a:spcAft>
                <a:spcPts val="600"/>
              </a:spcAft>
              <a:buFont typeface="Arial" panose="020B0604020202020204" pitchFamily="34" charset="0"/>
              <a:buChar char="•"/>
            </a:pPr>
            <a:r>
              <a:rPr lang="pt-BR" sz="2400" b="1" dirty="0" err="1" smtClean="0"/>
              <a:t>df</a:t>
            </a:r>
            <a:r>
              <a:rPr lang="pt-BR" sz="2400" b="1" dirty="0" smtClean="0"/>
              <a:t>[(</a:t>
            </a:r>
            <a:r>
              <a:rPr lang="pt-BR" sz="2400" b="1" dirty="0" err="1" smtClean="0"/>
              <a:t>df</a:t>
            </a:r>
            <a:r>
              <a:rPr lang="pt-BR" sz="2400" b="1" dirty="0"/>
              <a:t>[</a:t>
            </a:r>
            <a:r>
              <a:rPr lang="pt-BR" sz="2400" b="1" dirty="0" smtClean="0"/>
              <a:t>'col1'] == valor1) &amp; (</a:t>
            </a:r>
            <a:r>
              <a:rPr lang="pt-BR" sz="2400" b="1" dirty="0" err="1" smtClean="0"/>
              <a:t>df</a:t>
            </a:r>
            <a:r>
              <a:rPr lang="pt-BR" sz="2400" b="1" dirty="0"/>
              <a:t>[</a:t>
            </a:r>
            <a:r>
              <a:rPr lang="pt-BR" sz="2400" b="1" dirty="0" smtClean="0"/>
              <a:t>'col2'] &lt; valor2)]</a:t>
            </a:r>
            <a:endParaRPr lang="pt-BR" sz="2400" b="1" dirty="0"/>
          </a:p>
          <a:p>
            <a:pPr marL="914400" lvl="1" indent="-457200" algn="just">
              <a:spcBef>
                <a:spcPts val="600"/>
              </a:spcBef>
              <a:spcAft>
                <a:spcPts val="600"/>
              </a:spcAft>
              <a:buFont typeface="Wingdings" panose="05000000000000000000" pitchFamily="2" charset="2"/>
              <a:buChar char="q"/>
            </a:pPr>
            <a:r>
              <a:rPr lang="pt-BR" sz="2400" dirty="0" smtClean="0"/>
              <a:t>A combinação de condições lógicas pode ser utilizada para filtrar linhas;</a:t>
            </a:r>
          </a:p>
          <a:p>
            <a:pPr marL="457200" indent="-457200" algn="just">
              <a:spcBef>
                <a:spcPts val="600"/>
              </a:spcBef>
              <a:spcAft>
                <a:spcPts val="600"/>
              </a:spcAft>
              <a:buFont typeface="Arial" panose="020B0604020202020204" pitchFamily="34" charset="0"/>
              <a:buChar char="•"/>
            </a:pPr>
            <a:r>
              <a:rPr lang="pt-BR" sz="2400" b="1" dirty="0" err="1"/>
              <a:t>df</a:t>
            </a:r>
            <a:r>
              <a:rPr lang="pt-BR" sz="2400" b="1" dirty="0"/>
              <a:t>['col1</a:t>
            </a:r>
            <a:r>
              <a:rPr lang="pt-BR" sz="2400" b="1" dirty="0" smtClean="0"/>
              <a:t>'].</a:t>
            </a:r>
            <a:r>
              <a:rPr lang="pt-BR" sz="2400" b="1" dirty="0" err="1" smtClean="0"/>
              <a:t>isin</a:t>
            </a:r>
            <a:r>
              <a:rPr lang="pt-BR" sz="2400" b="1" dirty="0"/>
              <a:t>([valor1, valor2])</a:t>
            </a:r>
          </a:p>
          <a:p>
            <a:pPr marL="914400" lvl="1" indent="-457200" algn="just">
              <a:spcBef>
                <a:spcPts val="600"/>
              </a:spcBef>
              <a:spcAft>
                <a:spcPts val="600"/>
              </a:spcAft>
              <a:buFont typeface="Wingdings" panose="05000000000000000000" pitchFamily="2" charset="2"/>
              <a:buChar char="q"/>
            </a:pPr>
            <a:r>
              <a:rPr lang="pt-BR" sz="2400" dirty="0" smtClean="0"/>
              <a:t>Este método é </a:t>
            </a:r>
            <a:r>
              <a:rPr lang="pt-BR" sz="2400" dirty="0"/>
              <a:t>útil para filtrar linhas onde a coluna contém um dos valores especificados na lista</a:t>
            </a:r>
            <a:r>
              <a:rPr lang="pt-BR" sz="2400" dirty="0" smtClean="0"/>
              <a:t>.</a:t>
            </a:r>
            <a:endParaRPr lang="pt-BR" sz="2400" dirty="0"/>
          </a:p>
        </p:txBody>
      </p:sp>
    </p:spTree>
    <p:extLst>
      <p:ext uri="{BB962C8B-B14F-4D97-AF65-F5344CB8AC3E}">
        <p14:creationId xmlns:p14="http://schemas.microsoft.com/office/powerpoint/2010/main" val="20178106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BCAC9B8-2DF6-108D-265C-8770E9BB2139}"/>
              </a:ext>
            </a:extLst>
          </p:cNvPr>
          <p:cNvSpPr txBox="1"/>
          <p:nvPr/>
        </p:nvSpPr>
        <p:spPr>
          <a:xfrm>
            <a:off x="628261" y="587828"/>
            <a:ext cx="5302029" cy="584775"/>
          </a:xfrm>
          <a:prstGeom prst="rect">
            <a:avLst/>
          </a:prstGeom>
          <a:noFill/>
        </p:spPr>
        <p:txBody>
          <a:bodyPr wrap="none" rtlCol="0">
            <a:spAutoFit/>
          </a:bodyPr>
          <a:lstStyle/>
          <a:p>
            <a:r>
              <a:rPr lang="pt-BR" sz="3200" b="1" dirty="0" smtClean="0"/>
              <a:t>CRIAÇÃO DE NOVAS COLUNAS</a:t>
            </a:r>
            <a:endParaRPr lang="pt-BR" sz="3200" b="1" dirty="0"/>
          </a:p>
        </p:txBody>
      </p:sp>
      <p:sp>
        <p:nvSpPr>
          <p:cNvPr id="3" name="CaixaDeTexto 2">
            <a:extLst>
              <a:ext uri="{FF2B5EF4-FFF2-40B4-BE49-F238E27FC236}">
                <a16:creationId xmlns:a16="http://schemas.microsoft.com/office/drawing/2014/main" id="{15FB899A-0E15-88DC-DA05-5E546AC4A63E}"/>
              </a:ext>
            </a:extLst>
          </p:cNvPr>
          <p:cNvSpPr txBox="1"/>
          <p:nvPr/>
        </p:nvSpPr>
        <p:spPr>
          <a:xfrm>
            <a:off x="628262" y="1617730"/>
            <a:ext cx="10061510" cy="4555093"/>
          </a:xfrm>
          <a:prstGeom prst="rect">
            <a:avLst/>
          </a:prstGeom>
          <a:noFill/>
        </p:spPr>
        <p:txBody>
          <a:bodyPr wrap="square" rtlCol="0">
            <a:spAutoFit/>
          </a:bodyPr>
          <a:lstStyle/>
          <a:p>
            <a:pPr marL="457200" indent="-457200" algn="just">
              <a:spcBef>
                <a:spcPts val="600"/>
              </a:spcBef>
              <a:spcAft>
                <a:spcPts val="600"/>
              </a:spcAft>
              <a:buFont typeface="Arial" panose="020B0604020202020204" pitchFamily="34" charset="0"/>
              <a:buChar char="•"/>
            </a:pPr>
            <a:r>
              <a:rPr lang="pt-BR" sz="2400" b="1" dirty="0" err="1" smtClean="0"/>
              <a:t>df</a:t>
            </a:r>
            <a:r>
              <a:rPr lang="pt-BR" sz="2400" b="1" dirty="0"/>
              <a:t>['col1'] </a:t>
            </a:r>
            <a:r>
              <a:rPr lang="pt-BR" sz="2400" b="1" dirty="0" smtClean="0"/>
              <a:t>= </a:t>
            </a:r>
            <a:r>
              <a:rPr lang="pt-BR" sz="2400" b="1" dirty="0" err="1"/>
              <a:t>df</a:t>
            </a:r>
            <a:r>
              <a:rPr lang="pt-BR" sz="2400" b="1" dirty="0"/>
              <a:t>[</a:t>
            </a:r>
            <a:r>
              <a:rPr lang="pt-BR" sz="2400" b="1" dirty="0" smtClean="0"/>
              <a:t>'col2'] -</a:t>
            </a:r>
            <a:r>
              <a:rPr lang="pt-BR" sz="2400" b="1" dirty="0"/>
              <a:t> </a:t>
            </a:r>
            <a:r>
              <a:rPr lang="pt-BR" sz="2400" b="1" dirty="0" err="1"/>
              <a:t>df</a:t>
            </a:r>
            <a:r>
              <a:rPr lang="pt-BR" sz="2400" b="1" dirty="0"/>
              <a:t>[</a:t>
            </a:r>
            <a:r>
              <a:rPr lang="pt-BR" sz="2400" b="1" dirty="0" smtClean="0"/>
              <a:t>'col3']</a:t>
            </a:r>
          </a:p>
          <a:p>
            <a:pPr marL="914400" lvl="1" indent="-457200" algn="just">
              <a:spcBef>
                <a:spcPts val="600"/>
              </a:spcBef>
              <a:spcAft>
                <a:spcPts val="600"/>
              </a:spcAft>
              <a:buFont typeface="Wingdings" panose="05000000000000000000" pitchFamily="2" charset="2"/>
              <a:buChar char="q"/>
            </a:pPr>
            <a:r>
              <a:rPr lang="pt-BR" sz="2400" dirty="0" smtClean="0"/>
              <a:t>Novas </a:t>
            </a:r>
            <a:r>
              <a:rPr lang="pt-BR" sz="2400" dirty="0"/>
              <a:t>colunas podem ser criadas a partir de operações aritméticas com colunas </a:t>
            </a:r>
            <a:r>
              <a:rPr lang="pt-BR" sz="2400" dirty="0" smtClean="0"/>
              <a:t>existentes, como a soma, subtração, multiplicação, divisão e derivadas;</a:t>
            </a:r>
          </a:p>
          <a:p>
            <a:pPr marL="457200" indent="-457200" algn="just">
              <a:spcBef>
                <a:spcPts val="600"/>
              </a:spcBef>
              <a:spcAft>
                <a:spcPts val="600"/>
              </a:spcAft>
              <a:buFont typeface="Arial" panose="020B0604020202020204" pitchFamily="34" charset="0"/>
              <a:buChar char="•"/>
            </a:pPr>
            <a:r>
              <a:rPr lang="it-IT" sz="2400" b="1" dirty="0"/>
              <a:t>df['col1'] = df['col2'] </a:t>
            </a:r>
            <a:r>
              <a:rPr lang="it-IT" sz="2400" b="1" dirty="0" smtClean="0"/>
              <a:t>* 1.60934</a:t>
            </a:r>
            <a:endParaRPr lang="pt-BR" sz="2400" b="1" dirty="0"/>
          </a:p>
          <a:p>
            <a:pPr marL="914400" lvl="1" indent="-457200" algn="just">
              <a:spcBef>
                <a:spcPts val="600"/>
              </a:spcBef>
              <a:spcAft>
                <a:spcPts val="600"/>
              </a:spcAft>
              <a:buFont typeface="Wingdings" panose="05000000000000000000" pitchFamily="2" charset="2"/>
              <a:buChar char="q"/>
            </a:pPr>
            <a:r>
              <a:rPr lang="pt-BR" sz="2400" dirty="0" smtClean="0"/>
              <a:t>Somar, subtrair, multiplicar, dividir ou realizar outra operação com uma </a:t>
            </a:r>
            <a:r>
              <a:rPr lang="pt-BR" sz="2400" dirty="0"/>
              <a:t>coluna </a:t>
            </a:r>
            <a:r>
              <a:rPr lang="pt-BR" sz="2400" dirty="0" smtClean="0"/>
              <a:t>por uma constante pode </a:t>
            </a:r>
            <a:r>
              <a:rPr lang="pt-BR" sz="2400" dirty="0"/>
              <a:t>criar uma nova </a:t>
            </a:r>
            <a:r>
              <a:rPr lang="pt-BR" sz="2400" dirty="0" smtClean="0"/>
              <a:t>coluna;</a:t>
            </a:r>
          </a:p>
          <a:p>
            <a:pPr marL="457200" indent="-457200" algn="just">
              <a:spcBef>
                <a:spcPts val="600"/>
              </a:spcBef>
              <a:spcAft>
                <a:spcPts val="600"/>
              </a:spcAft>
              <a:buFont typeface="Arial" panose="020B0604020202020204" pitchFamily="34" charset="0"/>
              <a:buChar char="•"/>
            </a:pPr>
            <a:r>
              <a:rPr lang="pt-BR" sz="2400" b="1" dirty="0" err="1"/>
              <a:t>df</a:t>
            </a:r>
            <a:r>
              <a:rPr lang="pt-BR" sz="2400" b="1" dirty="0"/>
              <a:t>['E'] = (</a:t>
            </a:r>
            <a:r>
              <a:rPr lang="pt-BR" sz="2400" b="1" dirty="0" err="1"/>
              <a:t>df</a:t>
            </a:r>
            <a:r>
              <a:rPr lang="pt-BR" sz="2400" b="1" dirty="0"/>
              <a:t>['B'] - </a:t>
            </a:r>
            <a:r>
              <a:rPr lang="pt-BR" sz="2400" b="1" dirty="0" err="1"/>
              <a:t>df</a:t>
            </a:r>
            <a:r>
              <a:rPr lang="pt-BR" sz="2400" b="1" dirty="0"/>
              <a:t>['B'].</a:t>
            </a:r>
            <a:r>
              <a:rPr lang="pt-BR" sz="2400" b="1" dirty="0" err="1"/>
              <a:t>mean</a:t>
            </a:r>
            <a:r>
              <a:rPr lang="pt-BR" sz="2400" b="1" dirty="0"/>
              <a:t>()) / </a:t>
            </a:r>
            <a:r>
              <a:rPr lang="pt-BR" sz="2400" b="1" dirty="0" err="1"/>
              <a:t>df</a:t>
            </a:r>
            <a:r>
              <a:rPr lang="pt-BR" sz="2400" b="1" dirty="0"/>
              <a:t>['B'].</a:t>
            </a:r>
            <a:r>
              <a:rPr lang="pt-BR" sz="2400" b="1" dirty="0" err="1"/>
              <a:t>std</a:t>
            </a:r>
            <a:r>
              <a:rPr lang="pt-BR" sz="2400" b="1" dirty="0" smtClean="0"/>
              <a:t>()</a:t>
            </a:r>
            <a:endParaRPr lang="pt-BR" sz="2400" b="1" dirty="0"/>
          </a:p>
          <a:p>
            <a:pPr marL="914400" lvl="1" indent="-457200" algn="just">
              <a:spcBef>
                <a:spcPts val="600"/>
              </a:spcBef>
              <a:spcAft>
                <a:spcPts val="600"/>
              </a:spcAft>
              <a:buFont typeface="Wingdings" panose="05000000000000000000" pitchFamily="2" charset="2"/>
              <a:buChar char="q"/>
            </a:pPr>
            <a:r>
              <a:rPr lang="pt-BR" sz="2400" dirty="0" smtClean="0"/>
              <a:t>Também </a:t>
            </a:r>
            <a:r>
              <a:rPr lang="pt-BR" sz="2400" dirty="0"/>
              <a:t>podemos </a:t>
            </a:r>
            <a:r>
              <a:rPr lang="pt-BR" sz="2400" dirty="0" smtClean="0"/>
              <a:t>aplicar </a:t>
            </a:r>
            <a:r>
              <a:rPr lang="pt-BR" sz="2400" dirty="0"/>
              <a:t>funções para mudar a escala de uma coluna (normalização, padronização, </a:t>
            </a:r>
            <a:r>
              <a:rPr lang="pt-BR" sz="2400" dirty="0" smtClean="0"/>
              <a:t>etc.)</a:t>
            </a:r>
            <a:endParaRPr lang="pt-BR" sz="2400" dirty="0"/>
          </a:p>
        </p:txBody>
      </p:sp>
    </p:spTree>
    <p:extLst>
      <p:ext uri="{BB962C8B-B14F-4D97-AF65-F5344CB8AC3E}">
        <p14:creationId xmlns:p14="http://schemas.microsoft.com/office/powerpoint/2010/main" val="4318289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BCAC9B8-2DF6-108D-265C-8770E9BB2139}"/>
              </a:ext>
            </a:extLst>
          </p:cNvPr>
          <p:cNvSpPr txBox="1"/>
          <p:nvPr/>
        </p:nvSpPr>
        <p:spPr>
          <a:xfrm>
            <a:off x="628261" y="587828"/>
            <a:ext cx="2240229" cy="584775"/>
          </a:xfrm>
          <a:prstGeom prst="rect">
            <a:avLst/>
          </a:prstGeom>
          <a:noFill/>
        </p:spPr>
        <p:txBody>
          <a:bodyPr wrap="none" rtlCol="0">
            <a:spAutoFit/>
          </a:bodyPr>
          <a:lstStyle/>
          <a:p>
            <a:r>
              <a:rPr lang="pt-BR" sz="3200" b="1" dirty="0" smtClean="0"/>
              <a:t>ESTATÍSTICA</a:t>
            </a:r>
            <a:endParaRPr lang="pt-BR" sz="3200" b="1" dirty="0"/>
          </a:p>
        </p:txBody>
      </p:sp>
      <p:sp>
        <p:nvSpPr>
          <p:cNvPr id="3" name="CaixaDeTexto 2">
            <a:extLst>
              <a:ext uri="{FF2B5EF4-FFF2-40B4-BE49-F238E27FC236}">
                <a16:creationId xmlns:a16="http://schemas.microsoft.com/office/drawing/2014/main" id="{15FB899A-0E15-88DC-DA05-5E546AC4A63E}"/>
              </a:ext>
            </a:extLst>
          </p:cNvPr>
          <p:cNvSpPr txBox="1"/>
          <p:nvPr/>
        </p:nvSpPr>
        <p:spPr>
          <a:xfrm>
            <a:off x="628262" y="1617730"/>
            <a:ext cx="10061510" cy="4893647"/>
          </a:xfrm>
          <a:prstGeom prst="rect">
            <a:avLst/>
          </a:prstGeom>
          <a:noFill/>
        </p:spPr>
        <p:txBody>
          <a:bodyPr wrap="square" rtlCol="0">
            <a:spAutoFit/>
          </a:bodyPr>
          <a:lstStyle/>
          <a:p>
            <a:pPr marL="457200" indent="-457200" algn="just">
              <a:buFont typeface="Arial" panose="020B0604020202020204" pitchFamily="34" charset="0"/>
              <a:buChar char="•"/>
            </a:pPr>
            <a:r>
              <a:rPr lang="pt-BR" sz="2400" b="1" dirty="0" smtClean="0"/>
              <a:t>Estatística:</a:t>
            </a:r>
          </a:p>
          <a:p>
            <a:pPr marL="914400" lvl="1" indent="-457200" algn="just">
              <a:buFont typeface="Wingdings" panose="05000000000000000000" pitchFamily="2" charset="2"/>
              <a:buChar char="q"/>
            </a:pPr>
            <a:r>
              <a:rPr lang="pt-BR" sz="2400" dirty="0"/>
              <a:t>O campo da estatística é a prática e o estudo de coletar e analisar dados. Ele se concentra em métodos para representar, resumir e interpretar variáveis e relações encontradas em conjuntos de </a:t>
            </a:r>
            <a:r>
              <a:rPr lang="pt-BR" sz="2400" dirty="0" smtClean="0"/>
              <a:t>dados;</a:t>
            </a:r>
          </a:p>
          <a:p>
            <a:pPr marL="457200" indent="-457200" algn="just">
              <a:buFont typeface="Arial" panose="020B0604020202020204" pitchFamily="34" charset="0"/>
              <a:buChar char="•"/>
            </a:pPr>
            <a:r>
              <a:rPr lang="it-IT" sz="2400" b="1" dirty="0" smtClean="0"/>
              <a:t>Estatísticas Descritivas:</a:t>
            </a:r>
            <a:endParaRPr lang="pt-BR" sz="2400" b="1" dirty="0"/>
          </a:p>
          <a:p>
            <a:pPr marL="914400" lvl="1" indent="-457200" algn="just">
              <a:buFont typeface="Wingdings" panose="05000000000000000000" pitchFamily="2" charset="2"/>
              <a:buChar char="q"/>
            </a:pPr>
            <a:r>
              <a:rPr lang="pt-BR" sz="2400" dirty="0" smtClean="0"/>
              <a:t>São </a:t>
            </a:r>
            <a:r>
              <a:rPr lang="pt-BR" sz="2400" dirty="0"/>
              <a:t>um subconjunto do campo da estatística que se dedica a descrever e resumir dados. </a:t>
            </a:r>
            <a:r>
              <a:rPr lang="pt-BR" sz="2400" dirty="0" smtClean="0"/>
              <a:t>Fornecem </a:t>
            </a:r>
            <a:r>
              <a:rPr lang="pt-BR" sz="2400" dirty="0"/>
              <a:t>informações que capturam a essência dos conjuntos de dados com métricas simples, como média, mediana, moda, variância e desvio </a:t>
            </a:r>
            <a:r>
              <a:rPr lang="pt-BR" sz="2400" dirty="0" smtClean="0"/>
              <a:t>padrão;</a:t>
            </a:r>
          </a:p>
          <a:p>
            <a:pPr marL="914400" lvl="1" indent="-457200" algn="just">
              <a:buFont typeface="Wingdings" panose="05000000000000000000" pitchFamily="2" charset="2"/>
              <a:buChar char="q"/>
            </a:pPr>
            <a:r>
              <a:rPr lang="pt-BR" sz="2400" dirty="0" smtClean="0"/>
              <a:t>Ao </a:t>
            </a:r>
            <a:r>
              <a:rPr lang="pt-BR" sz="2400" dirty="0"/>
              <a:t>contrário da estatística inferencial, que visa fazer previsões ou inferências sobre uma população a partir de uma amostra, a estatística descritiva foca apenas na descrição do que é observado nos dados </a:t>
            </a:r>
            <a:r>
              <a:rPr lang="pt-BR" sz="2400" dirty="0" smtClean="0"/>
              <a:t>coletados.</a:t>
            </a:r>
            <a:endParaRPr lang="pt-BR" sz="2400" dirty="0"/>
          </a:p>
        </p:txBody>
      </p:sp>
    </p:spTree>
    <p:extLst>
      <p:ext uri="{BB962C8B-B14F-4D97-AF65-F5344CB8AC3E}">
        <p14:creationId xmlns:p14="http://schemas.microsoft.com/office/powerpoint/2010/main" val="11608509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BCAC9B8-2DF6-108D-265C-8770E9BB2139}"/>
              </a:ext>
            </a:extLst>
          </p:cNvPr>
          <p:cNvSpPr txBox="1"/>
          <p:nvPr/>
        </p:nvSpPr>
        <p:spPr>
          <a:xfrm>
            <a:off x="628261" y="587828"/>
            <a:ext cx="2240229" cy="584775"/>
          </a:xfrm>
          <a:prstGeom prst="rect">
            <a:avLst/>
          </a:prstGeom>
          <a:noFill/>
        </p:spPr>
        <p:txBody>
          <a:bodyPr wrap="none" rtlCol="0">
            <a:spAutoFit/>
          </a:bodyPr>
          <a:lstStyle/>
          <a:p>
            <a:r>
              <a:rPr lang="pt-BR" sz="3200" b="1" dirty="0"/>
              <a:t>ESTATÍSTICA</a:t>
            </a:r>
          </a:p>
        </p:txBody>
      </p:sp>
      <p:sp>
        <p:nvSpPr>
          <p:cNvPr id="3" name="CaixaDeTexto 2">
            <a:extLst>
              <a:ext uri="{FF2B5EF4-FFF2-40B4-BE49-F238E27FC236}">
                <a16:creationId xmlns:a16="http://schemas.microsoft.com/office/drawing/2014/main" id="{15FB899A-0E15-88DC-DA05-5E546AC4A63E}"/>
              </a:ext>
            </a:extLst>
          </p:cNvPr>
          <p:cNvSpPr txBox="1"/>
          <p:nvPr/>
        </p:nvSpPr>
        <p:spPr>
          <a:xfrm>
            <a:off x="628262" y="1617730"/>
            <a:ext cx="7500977" cy="4893647"/>
          </a:xfrm>
          <a:prstGeom prst="rect">
            <a:avLst/>
          </a:prstGeom>
          <a:noFill/>
        </p:spPr>
        <p:txBody>
          <a:bodyPr wrap="square" rtlCol="0">
            <a:spAutoFit/>
          </a:bodyPr>
          <a:lstStyle/>
          <a:p>
            <a:pPr marL="457200" indent="-457200" algn="just">
              <a:buFont typeface="Arial" panose="020B0604020202020204" pitchFamily="34" charset="0"/>
              <a:buChar char="•"/>
            </a:pPr>
            <a:r>
              <a:rPr lang="pt-BR" sz="2400" b="1" dirty="0" smtClean="0"/>
              <a:t>Usos da Estatística:</a:t>
            </a:r>
          </a:p>
          <a:p>
            <a:pPr marL="914400" lvl="1" indent="-457200" algn="just">
              <a:buFont typeface="Wingdings" panose="05000000000000000000" pitchFamily="2" charset="2"/>
              <a:buChar char="q"/>
            </a:pPr>
            <a:r>
              <a:rPr lang="pt-BR" sz="2400" dirty="0"/>
              <a:t>Qual a probabilidade de um cliente adquirir um serviço? Esse interesse aumenta se oferecermos métodos de pagamento alternativos?</a:t>
            </a:r>
          </a:p>
          <a:p>
            <a:pPr marL="914400" lvl="1" indent="-457200" algn="just">
              <a:buFont typeface="Wingdings" panose="05000000000000000000" pitchFamily="2" charset="2"/>
              <a:buChar char="q"/>
            </a:pPr>
            <a:r>
              <a:rPr lang="pt-BR" sz="2400" dirty="0"/>
              <a:t>Quantos hóspedes seu estabelecimento pode esperar? Como maximizar a taxa de ocupação?</a:t>
            </a:r>
          </a:p>
          <a:p>
            <a:pPr marL="914400" lvl="1" indent="-457200" algn="just">
              <a:buFont typeface="Wingdings" panose="05000000000000000000" pitchFamily="2" charset="2"/>
              <a:buChar char="q"/>
            </a:pPr>
            <a:r>
              <a:rPr lang="pt-BR" sz="2400" dirty="0"/>
              <a:t>Quantas variações de tamanhos de camisetas são necessárias para atender a 95% da população? É necessário produzir quantidades iguais de cada tamanho?</a:t>
            </a:r>
          </a:p>
          <a:p>
            <a:pPr marL="914400" lvl="1" indent="-457200" algn="just">
              <a:buFont typeface="Wingdings" panose="05000000000000000000" pitchFamily="2" charset="2"/>
              <a:buChar char="q"/>
            </a:pPr>
            <a:r>
              <a:rPr lang="pt-BR" sz="2400" dirty="0"/>
              <a:t>Comparação direta (Testes A/B): Entre duas campanhas publicitárias, qual é mais eficiente em incentivar a compra de um serviço</a:t>
            </a:r>
            <a:r>
              <a:rPr lang="pt-BR" sz="2400" dirty="0" smtClean="0"/>
              <a:t>?</a:t>
            </a:r>
            <a:endParaRPr lang="pt-BR" sz="2400" dirty="0"/>
          </a:p>
        </p:txBody>
      </p:sp>
      <p:pic>
        <p:nvPicPr>
          <p:cNvPr id="3074" name="Picture 2" descr="Question Mark PNG Transparent Images Free Download - Pngf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7105" y="2101938"/>
            <a:ext cx="3452150" cy="3925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8993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BCAC9B8-2DF6-108D-265C-8770E9BB2139}"/>
              </a:ext>
            </a:extLst>
          </p:cNvPr>
          <p:cNvSpPr txBox="1"/>
          <p:nvPr/>
        </p:nvSpPr>
        <p:spPr>
          <a:xfrm>
            <a:off x="628261" y="587828"/>
            <a:ext cx="2240229" cy="584775"/>
          </a:xfrm>
          <a:prstGeom prst="rect">
            <a:avLst/>
          </a:prstGeom>
          <a:noFill/>
        </p:spPr>
        <p:txBody>
          <a:bodyPr wrap="none" rtlCol="0">
            <a:spAutoFit/>
          </a:bodyPr>
          <a:lstStyle/>
          <a:p>
            <a:r>
              <a:rPr lang="pt-BR" sz="3200" b="1" dirty="0"/>
              <a:t>ESTATÍSTICA</a:t>
            </a:r>
          </a:p>
        </p:txBody>
      </p:sp>
      <p:sp>
        <p:nvSpPr>
          <p:cNvPr id="3" name="CaixaDeTexto 2">
            <a:extLst>
              <a:ext uri="{FF2B5EF4-FFF2-40B4-BE49-F238E27FC236}">
                <a16:creationId xmlns:a16="http://schemas.microsoft.com/office/drawing/2014/main" id="{15FB899A-0E15-88DC-DA05-5E546AC4A63E}"/>
              </a:ext>
            </a:extLst>
          </p:cNvPr>
          <p:cNvSpPr txBox="1"/>
          <p:nvPr/>
        </p:nvSpPr>
        <p:spPr>
          <a:xfrm>
            <a:off x="628262" y="1617730"/>
            <a:ext cx="10061510" cy="4924425"/>
          </a:xfrm>
          <a:prstGeom prst="rect">
            <a:avLst/>
          </a:prstGeom>
          <a:noFill/>
        </p:spPr>
        <p:txBody>
          <a:bodyPr wrap="square" rtlCol="0">
            <a:spAutoFit/>
          </a:bodyPr>
          <a:lstStyle/>
          <a:p>
            <a:pPr marL="457200" indent="-457200" algn="just">
              <a:spcBef>
                <a:spcPts val="600"/>
              </a:spcBef>
              <a:spcAft>
                <a:spcPts val="600"/>
              </a:spcAft>
              <a:buFont typeface="Arial" panose="020B0604020202020204" pitchFamily="34" charset="0"/>
              <a:buChar char="•"/>
            </a:pPr>
            <a:r>
              <a:rPr lang="pt-BR" sz="2400" b="1" dirty="0" smtClean="0"/>
              <a:t>Estatística Descritiva:</a:t>
            </a:r>
          </a:p>
          <a:p>
            <a:pPr marL="914400" lvl="1" indent="-457200" algn="just">
              <a:spcBef>
                <a:spcPts val="600"/>
              </a:spcBef>
              <a:spcAft>
                <a:spcPts val="600"/>
              </a:spcAft>
              <a:buFont typeface="Wingdings" panose="05000000000000000000" pitchFamily="2" charset="2"/>
              <a:buChar char="q"/>
            </a:pPr>
            <a:r>
              <a:rPr lang="pt-BR" sz="2400" dirty="0" smtClean="0"/>
              <a:t>São </a:t>
            </a:r>
            <a:r>
              <a:rPr lang="pt-BR" sz="2400" dirty="0"/>
              <a:t>um conjunto de procedimentos que visam a descrição e a sumarização de um conjunto de dados. Elas não tentam fazer inferências ou previsões, mas sim fornecer uma visão clara e concisa dos dados </a:t>
            </a:r>
            <a:r>
              <a:rPr lang="pt-BR" sz="2400" dirty="0" smtClean="0"/>
              <a:t>coletados;</a:t>
            </a:r>
          </a:p>
          <a:p>
            <a:pPr marL="914400" lvl="1" indent="-457200" algn="just">
              <a:spcBef>
                <a:spcPts val="600"/>
              </a:spcBef>
              <a:spcAft>
                <a:spcPts val="600"/>
              </a:spcAft>
              <a:buFont typeface="Wingdings" panose="05000000000000000000" pitchFamily="2" charset="2"/>
              <a:buChar char="q"/>
            </a:pPr>
            <a:r>
              <a:rPr lang="pt-BR" sz="2400" dirty="0" smtClean="0"/>
              <a:t>Ex.: Média, mediana, moda, percentis, desvio-padrão, etc.</a:t>
            </a:r>
          </a:p>
          <a:p>
            <a:pPr marL="457200" indent="-457200" algn="just">
              <a:spcBef>
                <a:spcPts val="600"/>
              </a:spcBef>
              <a:spcAft>
                <a:spcPts val="600"/>
              </a:spcAft>
              <a:buFont typeface="Arial" panose="020B0604020202020204" pitchFamily="34" charset="0"/>
              <a:buChar char="•"/>
            </a:pPr>
            <a:r>
              <a:rPr lang="pt-BR" sz="2400" b="1" dirty="0" smtClean="0"/>
              <a:t>Estatística Inferencial:</a:t>
            </a:r>
            <a:endParaRPr lang="pt-BR" sz="2400" b="1" dirty="0"/>
          </a:p>
          <a:p>
            <a:pPr marL="914400" lvl="1" indent="-457200" algn="just">
              <a:spcBef>
                <a:spcPts val="600"/>
              </a:spcBef>
              <a:spcAft>
                <a:spcPts val="600"/>
              </a:spcAft>
              <a:buFont typeface="Wingdings" panose="05000000000000000000" pitchFamily="2" charset="2"/>
              <a:buChar char="q"/>
            </a:pPr>
            <a:r>
              <a:rPr lang="pt-BR" sz="2400" dirty="0" smtClean="0"/>
              <a:t>Utilizam </a:t>
            </a:r>
            <a:r>
              <a:rPr lang="pt-BR" sz="2400" dirty="0"/>
              <a:t>uma amostra de dados para fazer generalizações ou inferências sobre uma população maior. Elas são usadas para testar hipóteses ou fazer previsões com base em </a:t>
            </a:r>
            <a:r>
              <a:rPr lang="pt-BR" sz="2400" dirty="0" smtClean="0"/>
              <a:t>dados;</a:t>
            </a:r>
          </a:p>
          <a:p>
            <a:pPr marL="914400" lvl="1" indent="-457200" algn="just">
              <a:spcBef>
                <a:spcPts val="600"/>
              </a:spcBef>
              <a:spcAft>
                <a:spcPts val="600"/>
              </a:spcAft>
              <a:buFont typeface="Wingdings" panose="05000000000000000000" pitchFamily="2" charset="2"/>
              <a:buChar char="q"/>
            </a:pPr>
            <a:r>
              <a:rPr lang="pt-BR" sz="2400" dirty="0" smtClean="0"/>
              <a:t>Ex.: Testes de hipótese, intervalos de confiança, regressões.</a:t>
            </a:r>
          </a:p>
        </p:txBody>
      </p:sp>
    </p:spTree>
    <p:extLst>
      <p:ext uri="{BB962C8B-B14F-4D97-AF65-F5344CB8AC3E}">
        <p14:creationId xmlns:p14="http://schemas.microsoft.com/office/powerpoint/2010/main" val="2120786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BCAC9B8-2DF6-108D-265C-8770E9BB2139}"/>
              </a:ext>
            </a:extLst>
          </p:cNvPr>
          <p:cNvSpPr txBox="1"/>
          <p:nvPr/>
        </p:nvSpPr>
        <p:spPr>
          <a:xfrm>
            <a:off x="628261" y="587828"/>
            <a:ext cx="2240229" cy="584775"/>
          </a:xfrm>
          <a:prstGeom prst="rect">
            <a:avLst/>
          </a:prstGeom>
          <a:noFill/>
        </p:spPr>
        <p:txBody>
          <a:bodyPr wrap="none" rtlCol="0">
            <a:spAutoFit/>
          </a:bodyPr>
          <a:lstStyle/>
          <a:p>
            <a:r>
              <a:rPr lang="pt-BR" sz="3200" b="1" dirty="0"/>
              <a:t>ESTATÍSTICA</a:t>
            </a:r>
          </a:p>
        </p:txBody>
      </p:sp>
      <p:sp>
        <p:nvSpPr>
          <p:cNvPr id="3" name="CaixaDeTexto 2">
            <a:extLst>
              <a:ext uri="{FF2B5EF4-FFF2-40B4-BE49-F238E27FC236}">
                <a16:creationId xmlns:a16="http://schemas.microsoft.com/office/drawing/2014/main" id="{15FB899A-0E15-88DC-DA05-5E546AC4A63E}"/>
              </a:ext>
            </a:extLst>
          </p:cNvPr>
          <p:cNvSpPr txBox="1"/>
          <p:nvPr/>
        </p:nvSpPr>
        <p:spPr>
          <a:xfrm>
            <a:off x="628262" y="1617730"/>
            <a:ext cx="10061510" cy="4909036"/>
          </a:xfrm>
          <a:prstGeom prst="rect">
            <a:avLst/>
          </a:prstGeom>
          <a:noFill/>
        </p:spPr>
        <p:txBody>
          <a:bodyPr wrap="square" rtlCol="0">
            <a:spAutoFit/>
          </a:bodyPr>
          <a:lstStyle/>
          <a:p>
            <a:pPr marL="457200" indent="-457200" algn="just">
              <a:spcAft>
                <a:spcPts val="600"/>
              </a:spcAft>
              <a:buFont typeface="Arial" panose="020B0604020202020204" pitchFamily="34" charset="0"/>
              <a:buChar char="•"/>
            </a:pPr>
            <a:r>
              <a:rPr lang="pt-BR" sz="2400" b="1" dirty="0" smtClean="0"/>
              <a:t>Dados Numéricos:</a:t>
            </a:r>
            <a:r>
              <a:rPr lang="pt-BR" sz="2400" dirty="0"/>
              <a:t> São valores quantitativos que representam uma quantidade mensurável e podem ser manipulados </a:t>
            </a:r>
            <a:r>
              <a:rPr lang="pt-BR" sz="2400" dirty="0" smtClean="0"/>
              <a:t>matematicamente:</a:t>
            </a:r>
            <a:endParaRPr lang="pt-BR" sz="2400" b="1" dirty="0" smtClean="0"/>
          </a:p>
          <a:p>
            <a:pPr marL="914400" lvl="1" indent="-457200" algn="just">
              <a:spcAft>
                <a:spcPts val="600"/>
              </a:spcAft>
              <a:buFont typeface="Wingdings" panose="05000000000000000000" pitchFamily="2" charset="2"/>
              <a:buChar char="q"/>
            </a:pPr>
            <a:r>
              <a:rPr lang="pt-BR" sz="2400" b="1" dirty="0" smtClean="0"/>
              <a:t>Contínuos</a:t>
            </a:r>
            <a:r>
              <a:rPr lang="pt-BR" sz="2400" b="1" dirty="0"/>
              <a:t>: </a:t>
            </a:r>
            <a:r>
              <a:rPr lang="pt-BR" sz="2400" dirty="0"/>
              <a:t>Representam medidas e podem assumir qualquer valor dentro de um intervalo. Eles são muitas vezes o resultado de </a:t>
            </a:r>
            <a:r>
              <a:rPr lang="pt-BR" sz="2400" dirty="0" smtClean="0"/>
              <a:t>medições;</a:t>
            </a:r>
          </a:p>
          <a:p>
            <a:pPr marL="914400" lvl="1" indent="-457200" algn="just">
              <a:spcAft>
                <a:spcPts val="600"/>
              </a:spcAft>
              <a:buFont typeface="Wingdings" panose="05000000000000000000" pitchFamily="2" charset="2"/>
              <a:buChar char="q"/>
            </a:pPr>
            <a:r>
              <a:rPr lang="pt-BR" sz="2400" b="1" dirty="0" smtClean="0"/>
              <a:t>Discretos</a:t>
            </a:r>
            <a:r>
              <a:rPr lang="pt-BR" sz="2400" b="1" dirty="0"/>
              <a:t>: </a:t>
            </a:r>
            <a:r>
              <a:rPr lang="pt-BR" sz="2400" dirty="0"/>
              <a:t>Representam contagens e só podem assumir valores específicos e separados.</a:t>
            </a:r>
            <a:endParaRPr lang="pt-BR" sz="2400" dirty="0" smtClean="0"/>
          </a:p>
          <a:p>
            <a:pPr marL="457200" indent="-457200" algn="just">
              <a:spcAft>
                <a:spcPts val="600"/>
              </a:spcAft>
              <a:buFont typeface="Arial" panose="020B0604020202020204" pitchFamily="34" charset="0"/>
              <a:buChar char="•"/>
            </a:pPr>
            <a:r>
              <a:rPr lang="pt-BR" sz="2400" b="1" dirty="0" smtClean="0"/>
              <a:t>Dados Categóricos:</a:t>
            </a:r>
            <a:r>
              <a:rPr lang="pt-BR" sz="2400" dirty="0"/>
              <a:t> São valores qualitativos que representam características ou rótulos que não têm uma ordem matemática </a:t>
            </a:r>
            <a:r>
              <a:rPr lang="pt-BR" sz="2400" dirty="0" smtClean="0"/>
              <a:t>intrínseca:</a:t>
            </a:r>
            <a:endParaRPr lang="pt-BR" sz="2400" b="1" dirty="0"/>
          </a:p>
          <a:p>
            <a:pPr marL="914400" lvl="1" indent="-457200" algn="just">
              <a:spcAft>
                <a:spcPts val="600"/>
              </a:spcAft>
              <a:buFont typeface="Wingdings" panose="05000000000000000000" pitchFamily="2" charset="2"/>
              <a:buChar char="q"/>
            </a:pPr>
            <a:r>
              <a:rPr lang="pt-BR" sz="2400" b="1" dirty="0" smtClean="0"/>
              <a:t>Nominais</a:t>
            </a:r>
            <a:r>
              <a:rPr lang="pt-BR" sz="2400" b="1" dirty="0"/>
              <a:t>:</a:t>
            </a:r>
            <a:r>
              <a:rPr lang="pt-BR" sz="2400" dirty="0"/>
              <a:t> São dados que incluem categorias sem qualquer ordem ou ranking </a:t>
            </a:r>
            <a:r>
              <a:rPr lang="pt-BR" sz="2400" dirty="0" smtClean="0"/>
              <a:t>natural;</a:t>
            </a:r>
          </a:p>
          <a:p>
            <a:pPr marL="914400" lvl="1" indent="-457200" algn="just">
              <a:spcAft>
                <a:spcPts val="600"/>
              </a:spcAft>
              <a:buFont typeface="Wingdings" panose="05000000000000000000" pitchFamily="2" charset="2"/>
              <a:buChar char="q"/>
            </a:pPr>
            <a:r>
              <a:rPr lang="pt-BR" sz="2400" b="1" dirty="0" smtClean="0"/>
              <a:t>Ordinais</a:t>
            </a:r>
            <a:r>
              <a:rPr lang="pt-BR" sz="2400" b="1" dirty="0"/>
              <a:t>:</a:t>
            </a:r>
            <a:r>
              <a:rPr lang="pt-BR" sz="2400" dirty="0"/>
              <a:t> São categorias com uma ordem ou ranking natural, mas os intervalos entre as categorias não são necessariamente iguais.</a:t>
            </a:r>
            <a:endParaRPr lang="pt-BR" sz="2400" dirty="0" smtClean="0"/>
          </a:p>
        </p:txBody>
      </p:sp>
    </p:spTree>
    <p:extLst>
      <p:ext uri="{BB962C8B-B14F-4D97-AF65-F5344CB8AC3E}">
        <p14:creationId xmlns:p14="http://schemas.microsoft.com/office/powerpoint/2010/main" val="13557176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BCAC9B8-2DF6-108D-265C-8770E9BB2139}"/>
              </a:ext>
            </a:extLst>
          </p:cNvPr>
          <p:cNvSpPr txBox="1"/>
          <p:nvPr/>
        </p:nvSpPr>
        <p:spPr>
          <a:xfrm>
            <a:off x="628261" y="587828"/>
            <a:ext cx="2240229" cy="584775"/>
          </a:xfrm>
          <a:prstGeom prst="rect">
            <a:avLst/>
          </a:prstGeom>
          <a:noFill/>
        </p:spPr>
        <p:txBody>
          <a:bodyPr wrap="none" rtlCol="0">
            <a:spAutoFit/>
          </a:bodyPr>
          <a:lstStyle/>
          <a:p>
            <a:r>
              <a:rPr lang="pt-BR" sz="3200" b="1" dirty="0"/>
              <a:t>ESTATÍSTICA</a:t>
            </a:r>
          </a:p>
        </p:txBody>
      </p:sp>
      <p:sp>
        <p:nvSpPr>
          <p:cNvPr id="3" name="CaixaDeTexto 2">
            <a:extLst>
              <a:ext uri="{FF2B5EF4-FFF2-40B4-BE49-F238E27FC236}">
                <a16:creationId xmlns:a16="http://schemas.microsoft.com/office/drawing/2014/main" id="{15FB899A-0E15-88DC-DA05-5E546AC4A63E}"/>
              </a:ext>
            </a:extLst>
          </p:cNvPr>
          <p:cNvSpPr txBox="1"/>
          <p:nvPr/>
        </p:nvSpPr>
        <p:spPr>
          <a:xfrm>
            <a:off x="628262" y="1617730"/>
            <a:ext cx="10061510" cy="1877437"/>
          </a:xfrm>
          <a:prstGeom prst="rect">
            <a:avLst/>
          </a:prstGeom>
          <a:noFill/>
        </p:spPr>
        <p:txBody>
          <a:bodyPr wrap="square" rtlCol="0">
            <a:spAutoFit/>
          </a:bodyPr>
          <a:lstStyle/>
          <a:p>
            <a:pPr marL="457200" indent="-457200" algn="just">
              <a:spcBef>
                <a:spcPts val="600"/>
              </a:spcBef>
              <a:spcAft>
                <a:spcPts val="600"/>
              </a:spcAft>
              <a:buFont typeface="Arial" panose="020B0604020202020204" pitchFamily="34" charset="0"/>
              <a:buChar char="•"/>
            </a:pPr>
            <a:r>
              <a:rPr lang="pt-BR" sz="2400" b="1" dirty="0" smtClean="0"/>
              <a:t>Dados Categóricos:</a:t>
            </a:r>
            <a:r>
              <a:rPr lang="pt-BR" sz="2400" dirty="0"/>
              <a:t> </a:t>
            </a:r>
            <a:r>
              <a:rPr lang="pt-BR" sz="2400" dirty="0" smtClean="0"/>
              <a:t>Podem ser convertidos em números:</a:t>
            </a:r>
            <a:endParaRPr lang="pt-BR" sz="2400" b="1" dirty="0"/>
          </a:p>
          <a:p>
            <a:pPr marL="914400" lvl="1" indent="-457200" algn="just">
              <a:spcBef>
                <a:spcPts val="600"/>
              </a:spcBef>
              <a:spcAft>
                <a:spcPts val="600"/>
              </a:spcAft>
              <a:buFont typeface="Wingdings" panose="05000000000000000000" pitchFamily="2" charset="2"/>
              <a:buChar char="q"/>
            </a:pPr>
            <a:r>
              <a:rPr lang="pt-BR" sz="2400" b="1" dirty="0" smtClean="0"/>
              <a:t>Nominais</a:t>
            </a:r>
            <a:r>
              <a:rPr lang="pt-BR" sz="2400" b="1" dirty="0"/>
              <a:t>:</a:t>
            </a:r>
            <a:r>
              <a:rPr lang="pt-BR" sz="2400" dirty="0"/>
              <a:t> </a:t>
            </a:r>
            <a:r>
              <a:rPr lang="pt-BR" sz="2400" dirty="0" smtClean="0"/>
              <a:t>Solteiro/Casado (1,0);</a:t>
            </a:r>
          </a:p>
          <a:p>
            <a:pPr marL="914400" lvl="1" indent="-457200" algn="just">
              <a:spcBef>
                <a:spcPts val="600"/>
              </a:spcBef>
              <a:spcAft>
                <a:spcPts val="600"/>
              </a:spcAft>
              <a:buFont typeface="Wingdings" panose="05000000000000000000" pitchFamily="2" charset="2"/>
              <a:buChar char="q"/>
            </a:pPr>
            <a:r>
              <a:rPr lang="pt-BR" sz="2400" b="1" dirty="0" smtClean="0"/>
              <a:t>Ordinais</a:t>
            </a:r>
            <a:r>
              <a:rPr lang="pt-BR" sz="2400" b="1" dirty="0"/>
              <a:t>:</a:t>
            </a:r>
            <a:r>
              <a:rPr lang="pt-BR" sz="2400" dirty="0"/>
              <a:t> </a:t>
            </a:r>
            <a:r>
              <a:rPr lang="pt-BR" sz="2400" dirty="0" smtClean="0"/>
              <a:t>Concordo Fortemente (5), Concordo (4), Neutro (3), Discordo (2), Discordo Fortemente (1).</a:t>
            </a:r>
          </a:p>
        </p:txBody>
      </p:sp>
      <p:pic>
        <p:nvPicPr>
          <p:cNvPr id="6146" name="Picture 2" descr="Pódio - ícones de esportes e competição grát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9165" y="3639731"/>
            <a:ext cx="2758871" cy="275887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Group PNG, Group Transparent Background - FreeIc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5868" y="3495167"/>
            <a:ext cx="3048000" cy="304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5207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BCAC9B8-2DF6-108D-265C-8770E9BB2139}"/>
              </a:ext>
            </a:extLst>
          </p:cNvPr>
          <p:cNvSpPr txBox="1"/>
          <p:nvPr/>
        </p:nvSpPr>
        <p:spPr>
          <a:xfrm>
            <a:off x="628261" y="587828"/>
            <a:ext cx="4708597" cy="584775"/>
          </a:xfrm>
          <a:prstGeom prst="rect">
            <a:avLst/>
          </a:prstGeom>
          <a:noFill/>
        </p:spPr>
        <p:txBody>
          <a:bodyPr wrap="none" rtlCol="0">
            <a:spAutoFit/>
          </a:bodyPr>
          <a:lstStyle/>
          <a:p>
            <a:r>
              <a:rPr lang="pt-BR" sz="3200" b="1" dirty="0" smtClean="0"/>
              <a:t>ESTATÍSTICAS DESCRITIVAS</a:t>
            </a:r>
            <a:endParaRPr lang="pt-BR" sz="3200" b="1" dirty="0"/>
          </a:p>
        </p:txBody>
      </p:sp>
      <p:sp>
        <p:nvSpPr>
          <p:cNvPr id="3" name="CaixaDeTexto 2">
            <a:extLst>
              <a:ext uri="{FF2B5EF4-FFF2-40B4-BE49-F238E27FC236}">
                <a16:creationId xmlns:a16="http://schemas.microsoft.com/office/drawing/2014/main" id="{15FB899A-0E15-88DC-DA05-5E546AC4A63E}"/>
              </a:ext>
            </a:extLst>
          </p:cNvPr>
          <p:cNvSpPr txBox="1"/>
          <p:nvPr/>
        </p:nvSpPr>
        <p:spPr>
          <a:xfrm>
            <a:off x="628262" y="1617730"/>
            <a:ext cx="10061510" cy="4247317"/>
          </a:xfrm>
          <a:prstGeom prst="rect">
            <a:avLst/>
          </a:prstGeom>
          <a:noFill/>
        </p:spPr>
        <p:txBody>
          <a:bodyPr wrap="square" rtlCol="0">
            <a:spAutoFit/>
          </a:bodyPr>
          <a:lstStyle/>
          <a:p>
            <a:pPr marL="457200" indent="-457200" algn="just">
              <a:spcBef>
                <a:spcPts val="600"/>
              </a:spcBef>
              <a:spcAft>
                <a:spcPts val="600"/>
              </a:spcAft>
              <a:buFont typeface="Arial" panose="020B0604020202020204" pitchFamily="34" charset="0"/>
              <a:buChar char="•"/>
            </a:pPr>
            <a:r>
              <a:rPr lang="pt-BR" sz="2400" b="1" dirty="0" smtClean="0"/>
              <a:t>Medidas de Tendência Central:</a:t>
            </a:r>
            <a:r>
              <a:rPr lang="pt-BR" sz="2400" dirty="0"/>
              <a:t> As medidas de tendência central são estatísticas que resumem um conjunto de dados, apontando para o ponto central em torno do qual os dados estão agrupados</a:t>
            </a:r>
            <a:r>
              <a:rPr lang="pt-BR" sz="2400" dirty="0" smtClean="0"/>
              <a:t>. Elas </a:t>
            </a:r>
            <a:r>
              <a:rPr lang="pt-BR" sz="2400" dirty="0"/>
              <a:t>são fundamentais para entender a distribuição dos dados e incluem a média, a mediana e a moda.</a:t>
            </a:r>
            <a:endParaRPr lang="pt-BR" sz="2400" b="1" dirty="0" smtClean="0"/>
          </a:p>
          <a:p>
            <a:pPr marL="914400" lvl="1" indent="-457200" algn="just">
              <a:spcBef>
                <a:spcPts val="600"/>
              </a:spcBef>
              <a:spcAft>
                <a:spcPts val="600"/>
              </a:spcAft>
              <a:buFont typeface="Wingdings" panose="05000000000000000000" pitchFamily="2" charset="2"/>
              <a:buChar char="q"/>
            </a:pPr>
            <a:r>
              <a:rPr lang="pt-BR" sz="2400" b="1" dirty="0" smtClean="0"/>
              <a:t>Média</a:t>
            </a:r>
            <a:r>
              <a:rPr lang="pt-BR" sz="2400" b="1" dirty="0"/>
              <a:t>: </a:t>
            </a:r>
            <a:r>
              <a:rPr lang="pt-BR" sz="2400" dirty="0"/>
              <a:t>Representa a soma de todos os valores dividida pelo número total de valores.</a:t>
            </a:r>
          </a:p>
          <a:p>
            <a:pPr marL="914400" lvl="1" indent="-457200" algn="just">
              <a:spcBef>
                <a:spcPts val="600"/>
              </a:spcBef>
              <a:spcAft>
                <a:spcPts val="600"/>
              </a:spcAft>
              <a:buFont typeface="Wingdings" panose="05000000000000000000" pitchFamily="2" charset="2"/>
              <a:buChar char="q"/>
            </a:pPr>
            <a:r>
              <a:rPr lang="pt-BR" sz="2400" dirty="0"/>
              <a:t>É a medida de tendência central mais comum e dá uma noção geral do valor médio dos dados.</a:t>
            </a:r>
          </a:p>
          <a:p>
            <a:pPr marL="914400" lvl="1" indent="-457200" algn="just">
              <a:spcBef>
                <a:spcPts val="600"/>
              </a:spcBef>
              <a:spcAft>
                <a:spcPts val="600"/>
              </a:spcAft>
              <a:buFont typeface="Wingdings" panose="05000000000000000000" pitchFamily="2" charset="2"/>
              <a:buChar char="q"/>
            </a:pPr>
            <a:r>
              <a:rPr lang="pt-BR" sz="2400" dirty="0"/>
              <a:t>Sensível a valores extremos (</a:t>
            </a:r>
            <a:r>
              <a:rPr lang="pt-BR" sz="2400" dirty="0" err="1"/>
              <a:t>outliers</a:t>
            </a:r>
            <a:r>
              <a:rPr lang="pt-BR" sz="2400" dirty="0"/>
              <a:t>).</a:t>
            </a:r>
          </a:p>
        </p:txBody>
      </p:sp>
    </p:spTree>
    <p:extLst>
      <p:ext uri="{BB962C8B-B14F-4D97-AF65-F5344CB8AC3E}">
        <p14:creationId xmlns:p14="http://schemas.microsoft.com/office/powerpoint/2010/main" val="37472324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BCAC9B8-2DF6-108D-265C-8770E9BB2139}"/>
              </a:ext>
            </a:extLst>
          </p:cNvPr>
          <p:cNvSpPr txBox="1"/>
          <p:nvPr/>
        </p:nvSpPr>
        <p:spPr>
          <a:xfrm>
            <a:off x="628261" y="587828"/>
            <a:ext cx="7121245" cy="584775"/>
          </a:xfrm>
          <a:prstGeom prst="rect">
            <a:avLst/>
          </a:prstGeom>
          <a:noFill/>
        </p:spPr>
        <p:txBody>
          <a:bodyPr wrap="none" rtlCol="0">
            <a:spAutoFit/>
          </a:bodyPr>
          <a:lstStyle/>
          <a:p>
            <a:r>
              <a:rPr lang="pt-BR" sz="3200" b="1" dirty="0" smtClean="0"/>
              <a:t>MANIPULAÇÃO DE DADOS COM PANDAS</a:t>
            </a:r>
            <a:endParaRPr lang="pt-BR" sz="3200" b="1" dirty="0"/>
          </a:p>
        </p:txBody>
      </p:sp>
      <p:sp>
        <p:nvSpPr>
          <p:cNvPr id="3" name="CaixaDeTexto 2">
            <a:extLst>
              <a:ext uri="{FF2B5EF4-FFF2-40B4-BE49-F238E27FC236}">
                <a16:creationId xmlns:a16="http://schemas.microsoft.com/office/drawing/2014/main" id="{15FB899A-0E15-88DC-DA05-5E546AC4A63E}"/>
              </a:ext>
            </a:extLst>
          </p:cNvPr>
          <p:cNvSpPr txBox="1"/>
          <p:nvPr/>
        </p:nvSpPr>
        <p:spPr>
          <a:xfrm>
            <a:off x="628262" y="1617730"/>
            <a:ext cx="10061510" cy="2092881"/>
          </a:xfrm>
          <a:prstGeom prst="rect">
            <a:avLst/>
          </a:prstGeom>
          <a:noFill/>
        </p:spPr>
        <p:txBody>
          <a:bodyPr wrap="square" rtlCol="0">
            <a:spAutoFit/>
          </a:bodyPr>
          <a:lstStyle/>
          <a:p>
            <a:pPr marL="457200" indent="-457200" algn="just">
              <a:spcAft>
                <a:spcPts val="600"/>
              </a:spcAft>
              <a:buFont typeface="Arial" panose="020B0604020202020204" pitchFamily="34" charset="0"/>
              <a:buChar char="•"/>
            </a:pPr>
            <a:r>
              <a:rPr lang="pt-BR" sz="2400" b="1" dirty="0"/>
              <a:t>O que é </a:t>
            </a:r>
            <a:r>
              <a:rPr lang="pt-BR" sz="2400" b="1" dirty="0" smtClean="0"/>
              <a:t>Pandas?</a:t>
            </a:r>
            <a:endParaRPr lang="pt-BR" sz="2400" b="1" dirty="0"/>
          </a:p>
          <a:p>
            <a:pPr marL="914400" lvl="1" indent="-457200" algn="just">
              <a:spcAft>
                <a:spcPts val="600"/>
              </a:spcAft>
              <a:buFont typeface="Wingdings" panose="05000000000000000000" pitchFamily="2" charset="2"/>
              <a:buChar char="q"/>
            </a:pPr>
            <a:r>
              <a:rPr lang="pt-BR" sz="2400" dirty="0"/>
              <a:t>Uma biblioteca do Python projetada para manipulação e análise de </a:t>
            </a:r>
            <a:r>
              <a:rPr lang="pt-BR" sz="2400" dirty="0" smtClean="0"/>
              <a:t>dados;</a:t>
            </a:r>
            <a:endParaRPr lang="pt-BR" sz="2400" dirty="0"/>
          </a:p>
          <a:p>
            <a:pPr marL="914400" lvl="1" indent="-457200" algn="just">
              <a:spcAft>
                <a:spcPts val="600"/>
              </a:spcAft>
              <a:buFont typeface="Wingdings" panose="05000000000000000000" pitchFamily="2" charset="2"/>
              <a:buChar char="q"/>
            </a:pPr>
            <a:r>
              <a:rPr lang="pt-BR" sz="2400" dirty="0"/>
              <a:t>Oferece estruturas de dados rápidas, flexíveis e expressivas para trabalhar com dados </a:t>
            </a:r>
            <a:r>
              <a:rPr lang="pt-BR" sz="2400" dirty="0" smtClean="0"/>
              <a:t>estruturados.</a:t>
            </a:r>
            <a:endParaRPr lang="pt-BR" sz="2400" dirty="0"/>
          </a:p>
        </p:txBody>
      </p:sp>
      <p:pic>
        <p:nvPicPr>
          <p:cNvPr id="4098" name="Picture 2" descr="pandas (software) – Wikipédia, a enciclopédia liv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906" y="4375261"/>
            <a:ext cx="4570189" cy="1847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8234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BCAC9B8-2DF6-108D-265C-8770E9BB2139}"/>
              </a:ext>
            </a:extLst>
          </p:cNvPr>
          <p:cNvSpPr txBox="1"/>
          <p:nvPr/>
        </p:nvSpPr>
        <p:spPr>
          <a:xfrm>
            <a:off x="628261" y="587828"/>
            <a:ext cx="4708597" cy="584775"/>
          </a:xfrm>
          <a:prstGeom prst="rect">
            <a:avLst/>
          </a:prstGeom>
          <a:noFill/>
        </p:spPr>
        <p:txBody>
          <a:bodyPr wrap="none" rtlCol="0">
            <a:spAutoFit/>
          </a:bodyPr>
          <a:lstStyle/>
          <a:p>
            <a:r>
              <a:rPr lang="pt-BR" sz="3200" b="1" dirty="0" smtClean="0"/>
              <a:t>ESTATÍSTICAS DESCRITIVAS</a:t>
            </a:r>
            <a:endParaRPr lang="pt-BR" sz="3200" b="1" dirty="0"/>
          </a:p>
        </p:txBody>
      </p:sp>
      <p:sp>
        <p:nvSpPr>
          <p:cNvPr id="3" name="CaixaDeTexto 2">
            <a:extLst>
              <a:ext uri="{FF2B5EF4-FFF2-40B4-BE49-F238E27FC236}">
                <a16:creationId xmlns:a16="http://schemas.microsoft.com/office/drawing/2014/main" id="{15FB899A-0E15-88DC-DA05-5E546AC4A63E}"/>
              </a:ext>
            </a:extLst>
          </p:cNvPr>
          <p:cNvSpPr txBox="1"/>
          <p:nvPr/>
        </p:nvSpPr>
        <p:spPr>
          <a:xfrm>
            <a:off x="628262" y="1617730"/>
            <a:ext cx="10061510" cy="4247317"/>
          </a:xfrm>
          <a:prstGeom prst="rect">
            <a:avLst/>
          </a:prstGeom>
          <a:noFill/>
        </p:spPr>
        <p:txBody>
          <a:bodyPr wrap="square" rtlCol="0">
            <a:spAutoFit/>
          </a:bodyPr>
          <a:lstStyle/>
          <a:p>
            <a:pPr marL="457200" indent="-457200" algn="just">
              <a:spcBef>
                <a:spcPts val="600"/>
              </a:spcBef>
              <a:spcAft>
                <a:spcPts val="600"/>
              </a:spcAft>
              <a:buFont typeface="Arial" panose="020B0604020202020204" pitchFamily="34" charset="0"/>
              <a:buChar char="•"/>
            </a:pPr>
            <a:r>
              <a:rPr lang="pt-BR" sz="2400" b="1" dirty="0" smtClean="0"/>
              <a:t>Medidas de Tendência Central:</a:t>
            </a:r>
            <a:r>
              <a:rPr lang="pt-BR" sz="2400" dirty="0"/>
              <a:t> As medidas de tendência central são estatísticas que resumem um conjunto de dados, apontando para o ponto central em torno do qual os dados estão agrupados</a:t>
            </a:r>
            <a:r>
              <a:rPr lang="pt-BR" sz="2400" dirty="0" smtClean="0"/>
              <a:t>. Elas </a:t>
            </a:r>
            <a:r>
              <a:rPr lang="pt-BR" sz="2400" dirty="0"/>
              <a:t>são fundamentais para entender a distribuição dos dados e incluem a média, a mediana e a moda.</a:t>
            </a:r>
            <a:endParaRPr lang="pt-BR" sz="2400" b="1" dirty="0" smtClean="0"/>
          </a:p>
          <a:p>
            <a:pPr marL="914400" lvl="1" indent="-457200" algn="just">
              <a:spcBef>
                <a:spcPts val="600"/>
              </a:spcBef>
              <a:spcAft>
                <a:spcPts val="600"/>
              </a:spcAft>
              <a:buFont typeface="Wingdings" panose="05000000000000000000" pitchFamily="2" charset="2"/>
              <a:buChar char="q"/>
            </a:pPr>
            <a:r>
              <a:rPr lang="pt-BR" sz="2400" b="1" dirty="0" smtClean="0"/>
              <a:t>Mediana:</a:t>
            </a:r>
            <a:r>
              <a:rPr lang="pt-BR" sz="2400" dirty="0" smtClean="0"/>
              <a:t> </a:t>
            </a:r>
            <a:r>
              <a:rPr lang="pt-BR" sz="2400" dirty="0"/>
              <a:t>O valor central em um conjunto de dados ordenados.</a:t>
            </a:r>
          </a:p>
          <a:p>
            <a:pPr marL="914400" lvl="1" indent="-457200" algn="just">
              <a:spcBef>
                <a:spcPts val="600"/>
              </a:spcBef>
              <a:spcAft>
                <a:spcPts val="600"/>
              </a:spcAft>
              <a:buFont typeface="Wingdings" panose="05000000000000000000" pitchFamily="2" charset="2"/>
              <a:buChar char="q"/>
            </a:pPr>
            <a:r>
              <a:rPr lang="pt-BR" sz="2400" dirty="0"/>
              <a:t>Divide os dados em duas partes iguais: 50% dos valores estão abaixo da mediana e 50% acima.</a:t>
            </a:r>
          </a:p>
          <a:p>
            <a:pPr marL="914400" lvl="1" indent="-457200" algn="just">
              <a:spcBef>
                <a:spcPts val="600"/>
              </a:spcBef>
              <a:spcAft>
                <a:spcPts val="600"/>
              </a:spcAft>
              <a:buFont typeface="Wingdings" panose="05000000000000000000" pitchFamily="2" charset="2"/>
              <a:buChar char="q"/>
            </a:pPr>
            <a:r>
              <a:rPr lang="pt-BR" sz="2400" dirty="0"/>
              <a:t>Menos sensível a </a:t>
            </a:r>
            <a:r>
              <a:rPr lang="pt-BR" sz="2400" dirty="0" err="1"/>
              <a:t>outliers</a:t>
            </a:r>
            <a:r>
              <a:rPr lang="pt-BR" sz="2400" dirty="0"/>
              <a:t> do que a média, sendo preferível em distribuições assimétricas</a:t>
            </a:r>
            <a:r>
              <a:rPr lang="pt-BR" sz="2400" dirty="0" smtClean="0"/>
              <a:t>.</a:t>
            </a:r>
            <a:endParaRPr lang="pt-BR" sz="2400" dirty="0"/>
          </a:p>
        </p:txBody>
      </p:sp>
    </p:spTree>
    <p:extLst>
      <p:ext uri="{BB962C8B-B14F-4D97-AF65-F5344CB8AC3E}">
        <p14:creationId xmlns:p14="http://schemas.microsoft.com/office/powerpoint/2010/main" val="17272235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BCAC9B8-2DF6-108D-265C-8770E9BB2139}"/>
              </a:ext>
            </a:extLst>
          </p:cNvPr>
          <p:cNvSpPr txBox="1"/>
          <p:nvPr/>
        </p:nvSpPr>
        <p:spPr>
          <a:xfrm>
            <a:off x="628261" y="587828"/>
            <a:ext cx="4708597" cy="584775"/>
          </a:xfrm>
          <a:prstGeom prst="rect">
            <a:avLst/>
          </a:prstGeom>
          <a:noFill/>
        </p:spPr>
        <p:txBody>
          <a:bodyPr wrap="none" rtlCol="0">
            <a:spAutoFit/>
          </a:bodyPr>
          <a:lstStyle/>
          <a:p>
            <a:r>
              <a:rPr lang="pt-BR" sz="3200" b="1" dirty="0" smtClean="0"/>
              <a:t>ESTATÍSTICAS DESCRITIVAS</a:t>
            </a:r>
            <a:endParaRPr lang="pt-BR" sz="3200" b="1" dirty="0"/>
          </a:p>
        </p:txBody>
      </p:sp>
      <p:sp>
        <p:nvSpPr>
          <p:cNvPr id="3" name="CaixaDeTexto 2">
            <a:extLst>
              <a:ext uri="{FF2B5EF4-FFF2-40B4-BE49-F238E27FC236}">
                <a16:creationId xmlns:a16="http://schemas.microsoft.com/office/drawing/2014/main" id="{15FB899A-0E15-88DC-DA05-5E546AC4A63E}"/>
              </a:ext>
            </a:extLst>
          </p:cNvPr>
          <p:cNvSpPr txBox="1"/>
          <p:nvPr/>
        </p:nvSpPr>
        <p:spPr>
          <a:xfrm>
            <a:off x="628262" y="1617730"/>
            <a:ext cx="10061510" cy="4247317"/>
          </a:xfrm>
          <a:prstGeom prst="rect">
            <a:avLst/>
          </a:prstGeom>
          <a:noFill/>
        </p:spPr>
        <p:txBody>
          <a:bodyPr wrap="square" rtlCol="0">
            <a:spAutoFit/>
          </a:bodyPr>
          <a:lstStyle/>
          <a:p>
            <a:pPr marL="457200" indent="-457200" algn="just">
              <a:spcBef>
                <a:spcPts val="600"/>
              </a:spcBef>
              <a:spcAft>
                <a:spcPts val="600"/>
              </a:spcAft>
              <a:buFont typeface="Arial" panose="020B0604020202020204" pitchFamily="34" charset="0"/>
              <a:buChar char="•"/>
            </a:pPr>
            <a:r>
              <a:rPr lang="pt-BR" sz="2400" b="1" dirty="0" smtClean="0"/>
              <a:t>Medidas de Tendência Central:</a:t>
            </a:r>
            <a:r>
              <a:rPr lang="pt-BR" sz="2400" dirty="0"/>
              <a:t> As medidas de tendência central são estatísticas que resumem um conjunto de dados, apontando para o ponto central em torno do qual os dados estão agrupados</a:t>
            </a:r>
            <a:r>
              <a:rPr lang="pt-BR" sz="2400" dirty="0" smtClean="0"/>
              <a:t>. Elas </a:t>
            </a:r>
            <a:r>
              <a:rPr lang="pt-BR" sz="2400" dirty="0"/>
              <a:t>são fundamentais para entender a distribuição dos dados e incluem a média, a mediana e a moda.</a:t>
            </a:r>
            <a:endParaRPr lang="pt-BR" sz="2400" b="1" dirty="0" smtClean="0"/>
          </a:p>
          <a:p>
            <a:pPr marL="914400" lvl="1" indent="-457200" algn="just">
              <a:spcBef>
                <a:spcPts val="600"/>
              </a:spcBef>
              <a:spcAft>
                <a:spcPts val="600"/>
              </a:spcAft>
              <a:buFont typeface="Wingdings" panose="05000000000000000000" pitchFamily="2" charset="2"/>
              <a:buChar char="q"/>
            </a:pPr>
            <a:r>
              <a:rPr lang="pt-BR" sz="2400" b="1" dirty="0" smtClean="0"/>
              <a:t>Moda:</a:t>
            </a:r>
            <a:r>
              <a:rPr lang="pt-BR" sz="2400" dirty="0"/>
              <a:t>  </a:t>
            </a:r>
            <a:r>
              <a:rPr lang="pt-BR" sz="2400" dirty="0" smtClean="0"/>
              <a:t>Valor </a:t>
            </a:r>
            <a:r>
              <a:rPr lang="pt-BR" sz="2400" dirty="0"/>
              <a:t>que aparece com mais frequência em um conjunto de dados.</a:t>
            </a:r>
          </a:p>
          <a:p>
            <a:pPr marL="914400" lvl="1" indent="-457200" algn="just">
              <a:spcBef>
                <a:spcPts val="600"/>
              </a:spcBef>
              <a:spcAft>
                <a:spcPts val="600"/>
              </a:spcAft>
              <a:buFont typeface="Wingdings" panose="05000000000000000000" pitchFamily="2" charset="2"/>
              <a:buChar char="q"/>
            </a:pPr>
            <a:r>
              <a:rPr lang="pt-BR" sz="2400" dirty="0"/>
              <a:t>Pode haver mais de uma moda em um conjunto de dados (bimodal, </a:t>
            </a:r>
            <a:r>
              <a:rPr lang="pt-BR" sz="2400" dirty="0" err="1"/>
              <a:t>trimodal</a:t>
            </a:r>
            <a:r>
              <a:rPr lang="pt-BR" sz="2400" dirty="0"/>
              <a:t>, etc.).</a:t>
            </a:r>
          </a:p>
          <a:p>
            <a:pPr marL="914400" lvl="1" indent="-457200" algn="just">
              <a:spcBef>
                <a:spcPts val="600"/>
              </a:spcBef>
              <a:spcAft>
                <a:spcPts val="600"/>
              </a:spcAft>
              <a:buFont typeface="Wingdings" panose="05000000000000000000" pitchFamily="2" charset="2"/>
              <a:buChar char="q"/>
            </a:pPr>
            <a:r>
              <a:rPr lang="pt-BR" sz="2400" dirty="0"/>
              <a:t>Útil para dados categóricos e para identificar categorias mais comuns</a:t>
            </a:r>
            <a:r>
              <a:rPr lang="pt-BR" sz="2400" dirty="0" smtClean="0"/>
              <a:t>.</a:t>
            </a:r>
            <a:endParaRPr lang="pt-BR" sz="2400" dirty="0"/>
          </a:p>
        </p:txBody>
      </p:sp>
    </p:spTree>
    <p:extLst>
      <p:ext uri="{BB962C8B-B14F-4D97-AF65-F5344CB8AC3E}">
        <p14:creationId xmlns:p14="http://schemas.microsoft.com/office/powerpoint/2010/main" val="24880745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BCAC9B8-2DF6-108D-265C-8770E9BB2139}"/>
              </a:ext>
            </a:extLst>
          </p:cNvPr>
          <p:cNvSpPr txBox="1"/>
          <p:nvPr/>
        </p:nvSpPr>
        <p:spPr>
          <a:xfrm>
            <a:off x="628261" y="587828"/>
            <a:ext cx="4708597" cy="584775"/>
          </a:xfrm>
          <a:prstGeom prst="rect">
            <a:avLst/>
          </a:prstGeom>
          <a:noFill/>
        </p:spPr>
        <p:txBody>
          <a:bodyPr wrap="none" rtlCol="0">
            <a:spAutoFit/>
          </a:bodyPr>
          <a:lstStyle/>
          <a:p>
            <a:r>
              <a:rPr lang="pt-BR" sz="3200" b="1" dirty="0" smtClean="0"/>
              <a:t>ESTATÍSTICAS DESCRITIVAS</a:t>
            </a:r>
            <a:endParaRPr lang="pt-BR" sz="3200" b="1" dirty="0"/>
          </a:p>
        </p:txBody>
      </p:sp>
      <p:sp>
        <p:nvSpPr>
          <p:cNvPr id="3" name="CaixaDeTexto 2">
            <a:extLst>
              <a:ext uri="{FF2B5EF4-FFF2-40B4-BE49-F238E27FC236}">
                <a16:creationId xmlns:a16="http://schemas.microsoft.com/office/drawing/2014/main" id="{15FB899A-0E15-88DC-DA05-5E546AC4A63E}"/>
              </a:ext>
            </a:extLst>
          </p:cNvPr>
          <p:cNvSpPr txBox="1"/>
          <p:nvPr/>
        </p:nvSpPr>
        <p:spPr>
          <a:xfrm>
            <a:off x="628262" y="1617730"/>
            <a:ext cx="10061510" cy="1200329"/>
          </a:xfrm>
          <a:prstGeom prst="rect">
            <a:avLst/>
          </a:prstGeom>
          <a:noFill/>
        </p:spPr>
        <p:txBody>
          <a:bodyPr wrap="square" rtlCol="0">
            <a:spAutoFit/>
          </a:bodyPr>
          <a:lstStyle/>
          <a:p>
            <a:pPr marL="457200" indent="-457200" algn="just">
              <a:spcBef>
                <a:spcPts val="600"/>
              </a:spcBef>
              <a:spcAft>
                <a:spcPts val="600"/>
              </a:spcAft>
              <a:buFont typeface="Arial" panose="020B0604020202020204" pitchFamily="34" charset="0"/>
              <a:buChar char="•"/>
            </a:pPr>
            <a:r>
              <a:rPr lang="pt-BR" sz="2400" b="1" dirty="0" smtClean="0"/>
              <a:t>Gráficos Associados:</a:t>
            </a:r>
            <a:r>
              <a:rPr lang="pt-BR" sz="2400" dirty="0"/>
              <a:t> Histogramas e gráficos de caixa (</a:t>
            </a:r>
            <a:r>
              <a:rPr lang="pt-BR" sz="2400" dirty="0" err="1"/>
              <a:t>boxplots</a:t>
            </a:r>
            <a:r>
              <a:rPr lang="pt-BR" sz="2400" dirty="0"/>
              <a:t>) são frequentemente usados para visualizar a tendência central e a dispersão dos dados</a:t>
            </a:r>
            <a:r>
              <a:rPr lang="pt-BR" sz="2400" dirty="0" smtClean="0"/>
              <a:t>.</a:t>
            </a:r>
            <a:endParaRPr lang="pt-BR" sz="2400" dirty="0"/>
          </a:p>
        </p:txBody>
      </p:sp>
      <p:pic>
        <p:nvPicPr>
          <p:cNvPr id="10242" name="Picture 2" descr="Histogram - Free business and finance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261" y="3345366"/>
            <a:ext cx="2895250" cy="2895251"/>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Box plot Icons &amp; Symbol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0659" y="3471571"/>
            <a:ext cx="2642837" cy="2642839"/>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m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22381" y="2903138"/>
            <a:ext cx="5878414" cy="3527049"/>
          </a:xfrm>
          <a:prstGeom prst="rect">
            <a:avLst/>
          </a:prstGeom>
        </p:spPr>
      </p:pic>
    </p:spTree>
    <p:extLst>
      <p:ext uri="{BB962C8B-B14F-4D97-AF65-F5344CB8AC3E}">
        <p14:creationId xmlns:p14="http://schemas.microsoft.com/office/powerpoint/2010/main" val="25842282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BCAC9B8-2DF6-108D-265C-8770E9BB2139}"/>
              </a:ext>
            </a:extLst>
          </p:cNvPr>
          <p:cNvSpPr txBox="1"/>
          <p:nvPr/>
        </p:nvSpPr>
        <p:spPr>
          <a:xfrm>
            <a:off x="628261" y="587828"/>
            <a:ext cx="4708597" cy="584775"/>
          </a:xfrm>
          <a:prstGeom prst="rect">
            <a:avLst/>
          </a:prstGeom>
          <a:noFill/>
        </p:spPr>
        <p:txBody>
          <a:bodyPr wrap="none" rtlCol="0">
            <a:spAutoFit/>
          </a:bodyPr>
          <a:lstStyle/>
          <a:p>
            <a:r>
              <a:rPr lang="pt-BR" sz="3200" b="1" dirty="0" smtClean="0"/>
              <a:t>ESTATÍSTICAS DESCRITIVAS</a:t>
            </a:r>
            <a:endParaRPr lang="pt-BR" sz="3200" b="1" dirty="0"/>
          </a:p>
        </p:txBody>
      </p:sp>
      <p:sp>
        <p:nvSpPr>
          <p:cNvPr id="3" name="CaixaDeTexto 2">
            <a:extLst>
              <a:ext uri="{FF2B5EF4-FFF2-40B4-BE49-F238E27FC236}">
                <a16:creationId xmlns:a16="http://schemas.microsoft.com/office/drawing/2014/main" id="{15FB899A-0E15-88DC-DA05-5E546AC4A63E}"/>
              </a:ext>
            </a:extLst>
          </p:cNvPr>
          <p:cNvSpPr txBox="1"/>
          <p:nvPr/>
        </p:nvSpPr>
        <p:spPr>
          <a:xfrm>
            <a:off x="628262" y="1617730"/>
            <a:ext cx="10061510" cy="4909036"/>
          </a:xfrm>
          <a:prstGeom prst="rect">
            <a:avLst/>
          </a:prstGeom>
          <a:noFill/>
        </p:spPr>
        <p:txBody>
          <a:bodyPr wrap="square" rtlCol="0">
            <a:spAutoFit/>
          </a:bodyPr>
          <a:lstStyle/>
          <a:p>
            <a:pPr marL="457200" indent="-457200" algn="just">
              <a:spcAft>
                <a:spcPts val="600"/>
              </a:spcAft>
              <a:buFont typeface="Arial" panose="020B0604020202020204" pitchFamily="34" charset="0"/>
              <a:buChar char="•"/>
            </a:pPr>
            <a:r>
              <a:rPr lang="pt-BR" sz="2400" b="1" dirty="0" smtClean="0"/>
              <a:t>.</a:t>
            </a:r>
            <a:r>
              <a:rPr lang="pt-BR" sz="2400" b="1" dirty="0" err="1" smtClean="0"/>
              <a:t>mean</a:t>
            </a:r>
            <a:r>
              <a:rPr lang="pt-BR" sz="2400" b="1" dirty="0" smtClean="0"/>
              <a:t>()</a:t>
            </a:r>
          </a:p>
          <a:p>
            <a:pPr marL="914400" lvl="1" indent="-457200" algn="just">
              <a:spcAft>
                <a:spcPts val="600"/>
              </a:spcAft>
              <a:buFont typeface="Wingdings" panose="05000000000000000000" pitchFamily="2" charset="2"/>
              <a:buChar char="q"/>
            </a:pPr>
            <a:r>
              <a:rPr lang="pt-BR" sz="2400" dirty="0"/>
              <a:t>Esta função calcula a média aritmética dos valores em uma coluna. A média é a soma de todos os valores dividida pelo número de </a:t>
            </a:r>
            <a:r>
              <a:rPr lang="pt-BR" sz="2400" dirty="0" smtClean="0"/>
              <a:t>valores;</a:t>
            </a:r>
          </a:p>
          <a:p>
            <a:pPr marL="457200" indent="-457200" algn="just">
              <a:spcAft>
                <a:spcPts val="600"/>
              </a:spcAft>
              <a:buFont typeface="Arial" panose="020B0604020202020204" pitchFamily="34" charset="0"/>
              <a:buChar char="•"/>
            </a:pPr>
            <a:r>
              <a:rPr lang="it-IT" sz="2400" b="1" dirty="0" smtClean="0"/>
              <a:t>.median()</a:t>
            </a:r>
            <a:endParaRPr lang="pt-BR" sz="2400" b="1" dirty="0"/>
          </a:p>
          <a:p>
            <a:pPr marL="914400" lvl="1" indent="-457200" algn="just">
              <a:spcAft>
                <a:spcPts val="600"/>
              </a:spcAft>
              <a:buFont typeface="Wingdings" panose="05000000000000000000" pitchFamily="2" charset="2"/>
              <a:buChar char="q"/>
            </a:pPr>
            <a:r>
              <a:rPr lang="pt-BR" sz="2400" dirty="0"/>
              <a:t>A mediana é o valor que separa a metade superior da metade inferior de um conjunto de dados. Se houver um número par de observações, a mediana é a média dos dois valores </a:t>
            </a:r>
            <a:r>
              <a:rPr lang="pt-BR" sz="2400" dirty="0" smtClean="0"/>
              <a:t>centrais;</a:t>
            </a:r>
          </a:p>
          <a:p>
            <a:pPr marL="457200" indent="-457200" algn="just">
              <a:spcAft>
                <a:spcPts val="600"/>
              </a:spcAft>
              <a:buFont typeface="Arial" panose="020B0604020202020204" pitchFamily="34" charset="0"/>
              <a:buChar char="•"/>
            </a:pPr>
            <a:r>
              <a:rPr lang="pt-BR" sz="2400" b="1" dirty="0" smtClean="0"/>
              <a:t>.</a:t>
            </a:r>
            <a:r>
              <a:rPr lang="pt-BR" sz="2400" b="1" dirty="0" err="1" smtClean="0"/>
              <a:t>mode</a:t>
            </a:r>
            <a:r>
              <a:rPr lang="pt-BR" sz="2400" b="1" dirty="0" smtClean="0"/>
              <a:t>()</a:t>
            </a:r>
            <a:endParaRPr lang="pt-BR" sz="2400" b="1" dirty="0"/>
          </a:p>
          <a:p>
            <a:pPr marL="914400" lvl="1" indent="-457200" algn="just">
              <a:spcAft>
                <a:spcPts val="600"/>
              </a:spcAft>
              <a:buFont typeface="Wingdings" panose="05000000000000000000" pitchFamily="2" charset="2"/>
              <a:buChar char="q"/>
            </a:pPr>
            <a:r>
              <a:rPr lang="pt-BR" sz="2400" dirty="0"/>
              <a:t>A moda é o valor que aparece com maior frequência em um conjunto de dados. Um conjunto de dados pode ter uma única moda, várias modas ou nenhuma moda (se todos os valores aparecerem com a mesma frequência</a:t>
            </a:r>
            <a:r>
              <a:rPr lang="pt-BR" sz="2400" dirty="0" smtClean="0"/>
              <a:t>).</a:t>
            </a:r>
            <a:endParaRPr lang="pt-BR" sz="2400" dirty="0"/>
          </a:p>
        </p:txBody>
      </p:sp>
    </p:spTree>
    <p:extLst>
      <p:ext uri="{BB962C8B-B14F-4D97-AF65-F5344CB8AC3E}">
        <p14:creationId xmlns:p14="http://schemas.microsoft.com/office/powerpoint/2010/main" val="13212194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BCAC9B8-2DF6-108D-265C-8770E9BB2139}"/>
              </a:ext>
            </a:extLst>
          </p:cNvPr>
          <p:cNvSpPr txBox="1"/>
          <p:nvPr/>
        </p:nvSpPr>
        <p:spPr>
          <a:xfrm>
            <a:off x="628261" y="587828"/>
            <a:ext cx="4708597" cy="584775"/>
          </a:xfrm>
          <a:prstGeom prst="rect">
            <a:avLst/>
          </a:prstGeom>
          <a:noFill/>
        </p:spPr>
        <p:txBody>
          <a:bodyPr wrap="none" rtlCol="0">
            <a:spAutoFit/>
          </a:bodyPr>
          <a:lstStyle/>
          <a:p>
            <a:r>
              <a:rPr lang="pt-BR" sz="3200" b="1" dirty="0" smtClean="0"/>
              <a:t>ESTATÍSTICAS DESCRITIVAS</a:t>
            </a:r>
            <a:endParaRPr lang="pt-BR" sz="3200" b="1" dirty="0"/>
          </a:p>
        </p:txBody>
      </p:sp>
      <p:sp>
        <p:nvSpPr>
          <p:cNvPr id="3" name="CaixaDeTexto 2">
            <a:extLst>
              <a:ext uri="{FF2B5EF4-FFF2-40B4-BE49-F238E27FC236}">
                <a16:creationId xmlns:a16="http://schemas.microsoft.com/office/drawing/2014/main" id="{15FB899A-0E15-88DC-DA05-5E546AC4A63E}"/>
              </a:ext>
            </a:extLst>
          </p:cNvPr>
          <p:cNvSpPr txBox="1"/>
          <p:nvPr/>
        </p:nvSpPr>
        <p:spPr>
          <a:xfrm>
            <a:off x="628262" y="1617730"/>
            <a:ext cx="10061510" cy="4909036"/>
          </a:xfrm>
          <a:prstGeom prst="rect">
            <a:avLst/>
          </a:prstGeom>
          <a:noFill/>
        </p:spPr>
        <p:txBody>
          <a:bodyPr wrap="square" rtlCol="0">
            <a:spAutoFit/>
          </a:bodyPr>
          <a:lstStyle/>
          <a:p>
            <a:pPr marL="457200" indent="-457200" algn="just">
              <a:spcAft>
                <a:spcPts val="600"/>
              </a:spcAft>
              <a:buFont typeface="Arial" panose="020B0604020202020204" pitchFamily="34" charset="0"/>
              <a:buChar char="•"/>
            </a:pPr>
            <a:r>
              <a:rPr lang="pt-BR" sz="2400" b="1" dirty="0" smtClean="0"/>
              <a:t>.min()</a:t>
            </a:r>
          </a:p>
          <a:p>
            <a:pPr marL="914400" lvl="1" indent="-457200" algn="just">
              <a:spcAft>
                <a:spcPts val="600"/>
              </a:spcAft>
              <a:buFont typeface="Wingdings" panose="05000000000000000000" pitchFamily="2" charset="2"/>
              <a:buChar char="q"/>
            </a:pPr>
            <a:r>
              <a:rPr lang="pt-BR" sz="2400" dirty="0"/>
              <a:t>Esta função retorna o menor valor em uma </a:t>
            </a:r>
            <a:r>
              <a:rPr lang="pt-BR" sz="2400" dirty="0" smtClean="0"/>
              <a:t>coluna;</a:t>
            </a:r>
          </a:p>
          <a:p>
            <a:pPr marL="457200" indent="-457200" algn="just">
              <a:spcAft>
                <a:spcPts val="600"/>
              </a:spcAft>
              <a:buFont typeface="Arial" panose="020B0604020202020204" pitchFamily="34" charset="0"/>
              <a:buChar char="•"/>
            </a:pPr>
            <a:r>
              <a:rPr lang="it-IT" sz="2400" b="1" dirty="0" smtClean="0"/>
              <a:t>.max()</a:t>
            </a:r>
            <a:endParaRPr lang="pt-BR" sz="2400" b="1" dirty="0"/>
          </a:p>
          <a:p>
            <a:pPr marL="914400" lvl="1" indent="-457200" algn="just">
              <a:spcAft>
                <a:spcPts val="600"/>
              </a:spcAft>
              <a:buFont typeface="Wingdings" panose="05000000000000000000" pitchFamily="2" charset="2"/>
              <a:buChar char="q"/>
            </a:pPr>
            <a:r>
              <a:rPr lang="pt-BR" sz="2400" dirty="0"/>
              <a:t>Similarmente, .</a:t>
            </a:r>
            <a:r>
              <a:rPr lang="pt-BR" sz="2400" dirty="0" err="1"/>
              <a:t>max</a:t>
            </a:r>
            <a:r>
              <a:rPr lang="pt-BR" sz="2400" dirty="0"/>
              <a:t>() retorna o maior </a:t>
            </a:r>
            <a:r>
              <a:rPr lang="pt-BR" sz="2400" dirty="0" smtClean="0"/>
              <a:t>valor em uma coluna;</a:t>
            </a:r>
          </a:p>
          <a:p>
            <a:pPr marL="457200" indent="-457200" algn="just">
              <a:spcAft>
                <a:spcPts val="600"/>
              </a:spcAft>
              <a:buFont typeface="Arial" panose="020B0604020202020204" pitchFamily="34" charset="0"/>
              <a:buChar char="•"/>
            </a:pPr>
            <a:r>
              <a:rPr lang="pt-BR" sz="2400" b="1" dirty="0"/>
              <a:t>.</a:t>
            </a:r>
            <a:r>
              <a:rPr lang="pt-BR" sz="2400" b="1" dirty="0" err="1"/>
              <a:t>quantile</a:t>
            </a:r>
            <a:r>
              <a:rPr lang="pt-BR" sz="2400" b="1" dirty="0"/>
              <a:t>(x)</a:t>
            </a:r>
          </a:p>
          <a:p>
            <a:pPr marL="914400" lvl="1" indent="-457200" algn="just">
              <a:spcAft>
                <a:spcPts val="600"/>
              </a:spcAft>
              <a:buFont typeface="Wingdings" panose="05000000000000000000" pitchFamily="2" charset="2"/>
              <a:buChar char="q"/>
            </a:pPr>
            <a:r>
              <a:rPr lang="pt-BR" sz="2400" dirty="0"/>
              <a:t>A função .</a:t>
            </a:r>
            <a:r>
              <a:rPr lang="pt-BR" sz="2400" dirty="0" err="1"/>
              <a:t>quantile</a:t>
            </a:r>
            <a:r>
              <a:rPr lang="pt-BR" sz="2400" dirty="0"/>
              <a:t>() é usada para calcular </a:t>
            </a:r>
            <a:r>
              <a:rPr lang="pt-BR" sz="2400" dirty="0" err="1"/>
              <a:t>quantis</a:t>
            </a:r>
            <a:r>
              <a:rPr lang="pt-BR" sz="2400" dirty="0"/>
              <a:t>, que são pontos em uma distribuição que correspondem a certos percentis. Por exemplo, o </a:t>
            </a:r>
            <a:r>
              <a:rPr lang="pt-BR" sz="2400" dirty="0" err="1"/>
              <a:t>quantil</a:t>
            </a:r>
            <a:r>
              <a:rPr lang="pt-BR" sz="2400" dirty="0"/>
              <a:t> de 0.5 é a mediana (50º percentil), enquanto os </a:t>
            </a:r>
            <a:r>
              <a:rPr lang="pt-BR" sz="2400" dirty="0" err="1"/>
              <a:t>quantis</a:t>
            </a:r>
            <a:r>
              <a:rPr lang="pt-BR" sz="2400" dirty="0"/>
              <a:t> de 0.25 e 0.75 são, respectivamente, o primeiro e o terceiro quartis. Os </a:t>
            </a:r>
            <a:r>
              <a:rPr lang="pt-BR" sz="2400" dirty="0" err="1"/>
              <a:t>quantis</a:t>
            </a:r>
            <a:r>
              <a:rPr lang="pt-BR" sz="2400" dirty="0"/>
              <a:t> são úteis para entender a distribuição dos dados além da média e da mediana, particularmente em termos de variabilidade e caudas da distribuição. O </a:t>
            </a:r>
            <a:r>
              <a:rPr lang="pt-BR" sz="2400" b="1" dirty="0"/>
              <a:t>x</a:t>
            </a:r>
            <a:r>
              <a:rPr lang="pt-BR" sz="2400" dirty="0"/>
              <a:t> da função é o percentil em que os dados são divididos</a:t>
            </a:r>
            <a:r>
              <a:rPr lang="pt-BR" sz="2400" dirty="0" smtClean="0"/>
              <a:t>.</a:t>
            </a:r>
            <a:endParaRPr lang="pt-BR" sz="2400" dirty="0"/>
          </a:p>
        </p:txBody>
      </p:sp>
    </p:spTree>
    <p:extLst>
      <p:ext uri="{BB962C8B-B14F-4D97-AF65-F5344CB8AC3E}">
        <p14:creationId xmlns:p14="http://schemas.microsoft.com/office/powerpoint/2010/main" val="2774015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BCAC9B8-2DF6-108D-265C-8770E9BB2139}"/>
              </a:ext>
            </a:extLst>
          </p:cNvPr>
          <p:cNvSpPr txBox="1"/>
          <p:nvPr/>
        </p:nvSpPr>
        <p:spPr>
          <a:xfrm>
            <a:off x="628261" y="587828"/>
            <a:ext cx="4708597" cy="584775"/>
          </a:xfrm>
          <a:prstGeom prst="rect">
            <a:avLst/>
          </a:prstGeom>
          <a:noFill/>
        </p:spPr>
        <p:txBody>
          <a:bodyPr wrap="none" rtlCol="0">
            <a:spAutoFit/>
          </a:bodyPr>
          <a:lstStyle/>
          <a:p>
            <a:r>
              <a:rPr lang="pt-BR" sz="3200" b="1" dirty="0" smtClean="0"/>
              <a:t>ESTATÍSTICAS DESCRITIVAS</a:t>
            </a:r>
            <a:endParaRPr lang="pt-BR" sz="3200" b="1" dirty="0"/>
          </a:p>
        </p:txBody>
      </p:sp>
      <p:sp>
        <p:nvSpPr>
          <p:cNvPr id="3" name="CaixaDeTexto 2">
            <a:extLst>
              <a:ext uri="{FF2B5EF4-FFF2-40B4-BE49-F238E27FC236}">
                <a16:creationId xmlns:a16="http://schemas.microsoft.com/office/drawing/2014/main" id="{15FB899A-0E15-88DC-DA05-5E546AC4A63E}"/>
              </a:ext>
            </a:extLst>
          </p:cNvPr>
          <p:cNvSpPr txBox="1"/>
          <p:nvPr/>
        </p:nvSpPr>
        <p:spPr>
          <a:xfrm>
            <a:off x="628262" y="1617730"/>
            <a:ext cx="10061510" cy="4770537"/>
          </a:xfrm>
          <a:prstGeom prst="rect">
            <a:avLst/>
          </a:prstGeom>
          <a:noFill/>
        </p:spPr>
        <p:txBody>
          <a:bodyPr wrap="square" rtlCol="0">
            <a:spAutoFit/>
          </a:bodyPr>
          <a:lstStyle/>
          <a:p>
            <a:pPr marL="457200" indent="-457200" algn="just">
              <a:spcBef>
                <a:spcPts val="600"/>
              </a:spcBef>
              <a:spcAft>
                <a:spcPts val="600"/>
              </a:spcAft>
              <a:buFont typeface="Arial" panose="020B0604020202020204" pitchFamily="34" charset="0"/>
              <a:buChar char="•"/>
            </a:pPr>
            <a:r>
              <a:rPr lang="pt-BR" sz="2400" b="1" dirty="0" err="1" smtClean="0"/>
              <a:t>Outliers</a:t>
            </a:r>
            <a:r>
              <a:rPr lang="pt-BR" sz="2400" b="1" dirty="0"/>
              <a:t>: </a:t>
            </a:r>
            <a:r>
              <a:rPr lang="pt-BR" sz="2400" dirty="0" smtClean="0"/>
              <a:t>São </a:t>
            </a:r>
            <a:r>
              <a:rPr lang="pt-BR" sz="2400" dirty="0"/>
              <a:t>pontos de dados que diferem significativamente do restante do conjunto de dados.</a:t>
            </a:r>
          </a:p>
          <a:p>
            <a:pPr marL="457200" indent="-457200" algn="just">
              <a:spcBef>
                <a:spcPts val="600"/>
              </a:spcBef>
              <a:spcAft>
                <a:spcPts val="600"/>
              </a:spcAft>
              <a:buFont typeface="Arial" panose="020B0604020202020204" pitchFamily="34" charset="0"/>
              <a:buChar char="•"/>
            </a:pPr>
            <a:r>
              <a:rPr lang="pt-BR" sz="2400" dirty="0"/>
              <a:t>Eles podem indicar uma variação experimental, um erro de entrada de dados, ou uma distribuição de dados com caudas pesadas</a:t>
            </a:r>
            <a:r>
              <a:rPr lang="pt-BR" sz="2400" dirty="0" smtClean="0"/>
              <a:t>.</a:t>
            </a:r>
          </a:p>
          <a:p>
            <a:pPr marL="457200" indent="-457200" algn="just">
              <a:spcBef>
                <a:spcPts val="600"/>
              </a:spcBef>
              <a:spcAft>
                <a:spcPts val="600"/>
              </a:spcAft>
              <a:buFont typeface="Arial" panose="020B0604020202020204" pitchFamily="34" charset="0"/>
              <a:buChar char="•"/>
            </a:pPr>
            <a:r>
              <a:rPr lang="pt-BR" sz="2400" dirty="0"/>
              <a:t>A identificação de </a:t>
            </a:r>
            <a:r>
              <a:rPr lang="pt-BR" sz="2400" dirty="0" err="1"/>
              <a:t>outliers</a:t>
            </a:r>
            <a:r>
              <a:rPr lang="pt-BR" sz="2400" dirty="0"/>
              <a:t> é uma parte crucial da análise de dados, pois podem distorcer resultados estatísticos, como médias e variâncias.</a:t>
            </a:r>
          </a:p>
          <a:p>
            <a:pPr marL="457200" indent="-457200" algn="just">
              <a:spcBef>
                <a:spcPts val="600"/>
              </a:spcBef>
              <a:spcAft>
                <a:spcPts val="600"/>
              </a:spcAft>
              <a:buFont typeface="Arial" panose="020B0604020202020204" pitchFamily="34" charset="0"/>
              <a:buChar char="•"/>
            </a:pPr>
            <a:r>
              <a:rPr lang="pt-BR" sz="2400" dirty="0"/>
              <a:t>Um ponto de dado é considerado um </a:t>
            </a:r>
            <a:r>
              <a:rPr lang="pt-BR" sz="2400" dirty="0" err="1"/>
              <a:t>outlier</a:t>
            </a:r>
            <a:r>
              <a:rPr lang="pt-BR" sz="2400" dirty="0"/>
              <a:t> se estiver abaixo de </a:t>
            </a:r>
            <a:r>
              <a:rPr lang="pt-BR" sz="2400" dirty="0" smtClean="0"/>
              <a:t>Q1 - </a:t>
            </a:r>
            <a:r>
              <a:rPr lang="pt-BR" sz="2400" dirty="0"/>
              <a:t>1.5 × IQR ou acima </a:t>
            </a:r>
            <a:r>
              <a:rPr lang="pt-BR" sz="2400" dirty="0" smtClean="0"/>
              <a:t>de Q3 + </a:t>
            </a:r>
            <a:r>
              <a:rPr lang="pt-BR" sz="2400" dirty="0"/>
              <a:t>1.5 × IQR, onde Q1 (percentil 25º) </a:t>
            </a:r>
            <a:r>
              <a:rPr lang="pt-BR" sz="2400" dirty="0" smtClean="0"/>
              <a:t>e </a:t>
            </a:r>
            <a:r>
              <a:rPr lang="pt-BR" sz="2400" dirty="0"/>
              <a:t>Q3 (percentil </a:t>
            </a:r>
            <a:r>
              <a:rPr lang="pt-BR" sz="2400" dirty="0" smtClean="0"/>
              <a:t>75º</a:t>
            </a:r>
            <a:r>
              <a:rPr lang="pt-BR" sz="2400" dirty="0"/>
              <a:t>) </a:t>
            </a:r>
            <a:r>
              <a:rPr lang="pt-BR" sz="2400" dirty="0" smtClean="0"/>
              <a:t>são </a:t>
            </a:r>
            <a:r>
              <a:rPr lang="pt-BR" sz="2400" dirty="0"/>
              <a:t>o primeiro e terceiro quartil, e IQR é o intervalo </a:t>
            </a:r>
            <a:r>
              <a:rPr lang="pt-BR" sz="2400" dirty="0" smtClean="0"/>
              <a:t>interquartil.</a:t>
            </a:r>
          </a:p>
          <a:p>
            <a:pPr marL="457200" indent="-457200" algn="just">
              <a:spcBef>
                <a:spcPts val="600"/>
              </a:spcBef>
              <a:spcAft>
                <a:spcPts val="600"/>
              </a:spcAft>
              <a:buFont typeface="Arial" panose="020B0604020202020204" pitchFamily="34" charset="0"/>
              <a:buChar char="•"/>
            </a:pPr>
            <a:r>
              <a:rPr lang="pt-BR" sz="2400" b="1" dirty="0"/>
              <a:t>IQR:</a:t>
            </a:r>
            <a:r>
              <a:rPr lang="pt-BR" sz="2400" dirty="0"/>
              <a:t> Mede a variação dentro do meio 50% dos dados, subtraindo o primeiro quartil </a:t>
            </a:r>
            <a:r>
              <a:rPr lang="pt-BR" sz="2400" dirty="0" smtClean="0"/>
              <a:t>(percentil 25</a:t>
            </a:r>
            <a:r>
              <a:rPr lang="pt-BR" sz="2400" dirty="0"/>
              <a:t>º</a:t>
            </a:r>
            <a:r>
              <a:rPr lang="pt-BR" sz="2400" dirty="0" smtClean="0"/>
              <a:t>) </a:t>
            </a:r>
            <a:r>
              <a:rPr lang="pt-BR" sz="2400" dirty="0"/>
              <a:t>do terceiro quartil </a:t>
            </a:r>
            <a:r>
              <a:rPr lang="pt-BR" sz="2400" dirty="0" smtClean="0"/>
              <a:t>(</a:t>
            </a:r>
            <a:r>
              <a:rPr lang="pt-BR" sz="2400" dirty="0"/>
              <a:t>percentil </a:t>
            </a:r>
            <a:r>
              <a:rPr lang="pt-BR" sz="2400" dirty="0" smtClean="0"/>
              <a:t>75º)</a:t>
            </a:r>
            <a:r>
              <a:rPr lang="pt-BR" sz="2400" dirty="0"/>
              <a:t>​​</a:t>
            </a:r>
            <a:r>
              <a:rPr lang="pt-BR" sz="2400" dirty="0" smtClean="0"/>
              <a:t>.</a:t>
            </a:r>
            <a:endParaRPr lang="pt-BR" sz="2400" dirty="0"/>
          </a:p>
        </p:txBody>
      </p:sp>
    </p:spTree>
    <p:extLst>
      <p:ext uri="{BB962C8B-B14F-4D97-AF65-F5344CB8AC3E}">
        <p14:creationId xmlns:p14="http://schemas.microsoft.com/office/powerpoint/2010/main" val="42482220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BCAC9B8-2DF6-108D-265C-8770E9BB2139}"/>
              </a:ext>
            </a:extLst>
          </p:cNvPr>
          <p:cNvSpPr txBox="1"/>
          <p:nvPr/>
        </p:nvSpPr>
        <p:spPr>
          <a:xfrm>
            <a:off x="628261" y="587828"/>
            <a:ext cx="4708597" cy="584775"/>
          </a:xfrm>
          <a:prstGeom prst="rect">
            <a:avLst/>
          </a:prstGeom>
          <a:noFill/>
        </p:spPr>
        <p:txBody>
          <a:bodyPr wrap="none" rtlCol="0">
            <a:spAutoFit/>
          </a:bodyPr>
          <a:lstStyle/>
          <a:p>
            <a:r>
              <a:rPr lang="pt-BR" sz="3200" b="1" dirty="0" smtClean="0"/>
              <a:t>ESTATÍSTICAS DESCRITIVAS</a:t>
            </a:r>
            <a:endParaRPr lang="pt-BR" sz="3200" b="1" dirty="0"/>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7084" y="1172603"/>
            <a:ext cx="9144018" cy="5486411"/>
          </a:xfrm>
          <a:prstGeom prst="rect">
            <a:avLst/>
          </a:prstGeom>
        </p:spPr>
      </p:pic>
    </p:spTree>
    <p:extLst>
      <p:ext uri="{BB962C8B-B14F-4D97-AF65-F5344CB8AC3E}">
        <p14:creationId xmlns:p14="http://schemas.microsoft.com/office/powerpoint/2010/main" val="7195378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BCAC9B8-2DF6-108D-265C-8770E9BB2139}"/>
              </a:ext>
            </a:extLst>
          </p:cNvPr>
          <p:cNvSpPr txBox="1"/>
          <p:nvPr/>
        </p:nvSpPr>
        <p:spPr>
          <a:xfrm>
            <a:off x="628261" y="587828"/>
            <a:ext cx="4708597" cy="584775"/>
          </a:xfrm>
          <a:prstGeom prst="rect">
            <a:avLst/>
          </a:prstGeom>
          <a:noFill/>
        </p:spPr>
        <p:txBody>
          <a:bodyPr wrap="none" rtlCol="0">
            <a:spAutoFit/>
          </a:bodyPr>
          <a:lstStyle/>
          <a:p>
            <a:r>
              <a:rPr lang="pt-BR" sz="3200" b="1" dirty="0" smtClean="0"/>
              <a:t>ESTATÍSTICAS DESCRITIVAS</a:t>
            </a:r>
            <a:endParaRPr lang="pt-BR" sz="3200" b="1" dirty="0"/>
          </a:p>
        </p:txBody>
      </p:sp>
      <p:sp>
        <p:nvSpPr>
          <p:cNvPr id="3" name="CaixaDeTexto 2">
            <a:extLst>
              <a:ext uri="{FF2B5EF4-FFF2-40B4-BE49-F238E27FC236}">
                <a16:creationId xmlns:a16="http://schemas.microsoft.com/office/drawing/2014/main" id="{15FB899A-0E15-88DC-DA05-5E546AC4A63E}"/>
              </a:ext>
            </a:extLst>
          </p:cNvPr>
          <p:cNvSpPr txBox="1"/>
          <p:nvPr/>
        </p:nvSpPr>
        <p:spPr>
          <a:xfrm>
            <a:off x="628262" y="1617730"/>
            <a:ext cx="10061510" cy="2092881"/>
          </a:xfrm>
          <a:prstGeom prst="rect">
            <a:avLst/>
          </a:prstGeom>
          <a:noFill/>
        </p:spPr>
        <p:txBody>
          <a:bodyPr wrap="square" rtlCol="0">
            <a:spAutoFit/>
          </a:bodyPr>
          <a:lstStyle/>
          <a:p>
            <a:pPr marL="457200" indent="-457200" algn="just">
              <a:spcBef>
                <a:spcPts val="600"/>
              </a:spcBef>
              <a:spcAft>
                <a:spcPts val="600"/>
              </a:spcAft>
              <a:buFont typeface="Arial" panose="020B0604020202020204" pitchFamily="34" charset="0"/>
              <a:buChar char="•"/>
            </a:pPr>
            <a:r>
              <a:rPr lang="pt-BR" sz="2400" b="1" dirty="0" smtClean="0"/>
              <a:t>Gráficos Associados:</a:t>
            </a:r>
            <a:r>
              <a:rPr lang="pt-BR" sz="2400" dirty="0"/>
              <a:t> </a:t>
            </a:r>
            <a:r>
              <a:rPr lang="pt-BR" sz="2400" dirty="0" err="1"/>
              <a:t>Boxplots</a:t>
            </a:r>
            <a:r>
              <a:rPr lang="pt-BR" sz="2400" dirty="0"/>
              <a:t> são uma ferramenta comum para visualizar </a:t>
            </a:r>
            <a:r>
              <a:rPr lang="pt-BR" sz="2400" dirty="0" err="1"/>
              <a:t>outliers</a:t>
            </a:r>
            <a:r>
              <a:rPr lang="pt-BR" sz="2400" dirty="0"/>
              <a:t>, onde pontos fora dos "bigodes" do gráfico são tipicamente considerados </a:t>
            </a:r>
            <a:r>
              <a:rPr lang="pt-BR" sz="2400" dirty="0" err="1"/>
              <a:t>outliers</a:t>
            </a:r>
            <a:r>
              <a:rPr lang="pt-BR" sz="2400" dirty="0"/>
              <a:t>.</a:t>
            </a:r>
          </a:p>
          <a:p>
            <a:pPr marL="457200" indent="-457200" algn="just">
              <a:spcBef>
                <a:spcPts val="600"/>
              </a:spcBef>
              <a:spcAft>
                <a:spcPts val="600"/>
              </a:spcAft>
              <a:buFont typeface="Arial" panose="020B0604020202020204" pitchFamily="34" charset="0"/>
              <a:buChar char="•"/>
            </a:pPr>
            <a:r>
              <a:rPr lang="pt-BR" sz="2400" dirty="0"/>
              <a:t>Histogramas e </a:t>
            </a:r>
            <a:r>
              <a:rPr lang="pt-BR" sz="2400" dirty="0" err="1"/>
              <a:t>scatter</a:t>
            </a:r>
            <a:r>
              <a:rPr lang="pt-BR" sz="2400" dirty="0"/>
              <a:t> </a:t>
            </a:r>
            <a:r>
              <a:rPr lang="pt-BR" sz="2400" dirty="0" err="1"/>
              <a:t>plots</a:t>
            </a:r>
            <a:r>
              <a:rPr lang="pt-BR" sz="2400" dirty="0"/>
              <a:t> também podem ajudar a identificar valores atípicos</a:t>
            </a:r>
            <a:r>
              <a:rPr lang="pt-BR" sz="2400" dirty="0" smtClean="0"/>
              <a:t>.</a:t>
            </a:r>
            <a:endParaRPr lang="pt-BR" sz="2400" dirty="0"/>
          </a:p>
        </p:txBody>
      </p:sp>
      <p:pic>
        <p:nvPicPr>
          <p:cNvPr id="13314" name="Picture 2" descr="11.6 Identification of outliers | Statistics | Siyavul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3598" y="3913467"/>
            <a:ext cx="4495965" cy="280351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m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3406" y="3710611"/>
            <a:ext cx="5010623" cy="3006374"/>
          </a:xfrm>
          <a:prstGeom prst="rect">
            <a:avLst/>
          </a:prstGeom>
        </p:spPr>
      </p:pic>
    </p:spTree>
    <p:extLst>
      <p:ext uri="{BB962C8B-B14F-4D97-AF65-F5344CB8AC3E}">
        <p14:creationId xmlns:p14="http://schemas.microsoft.com/office/powerpoint/2010/main" val="18315273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BCAC9B8-2DF6-108D-265C-8770E9BB2139}"/>
              </a:ext>
            </a:extLst>
          </p:cNvPr>
          <p:cNvSpPr txBox="1"/>
          <p:nvPr/>
        </p:nvSpPr>
        <p:spPr>
          <a:xfrm>
            <a:off x="628261" y="587828"/>
            <a:ext cx="4708597" cy="584775"/>
          </a:xfrm>
          <a:prstGeom prst="rect">
            <a:avLst/>
          </a:prstGeom>
          <a:noFill/>
        </p:spPr>
        <p:txBody>
          <a:bodyPr wrap="none" rtlCol="0">
            <a:spAutoFit/>
          </a:bodyPr>
          <a:lstStyle/>
          <a:p>
            <a:r>
              <a:rPr lang="pt-BR" sz="3200" b="1" dirty="0" smtClean="0"/>
              <a:t>ESTATÍSTICAS DESCRITIVAS</a:t>
            </a:r>
            <a:endParaRPr lang="pt-BR" sz="3200" b="1" dirty="0"/>
          </a:p>
        </p:txBody>
      </p:sp>
      <p:sp>
        <p:nvSpPr>
          <p:cNvPr id="3" name="CaixaDeTexto 2">
            <a:extLst>
              <a:ext uri="{FF2B5EF4-FFF2-40B4-BE49-F238E27FC236}">
                <a16:creationId xmlns:a16="http://schemas.microsoft.com/office/drawing/2014/main" id="{15FB899A-0E15-88DC-DA05-5E546AC4A63E}"/>
              </a:ext>
            </a:extLst>
          </p:cNvPr>
          <p:cNvSpPr txBox="1"/>
          <p:nvPr/>
        </p:nvSpPr>
        <p:spPr>
          <a:xfrm>
            <a:off x="628262" y="1617730"/>
            <a:ext cx="10061510" cy="3724096"/>
          </a:xfrm>
          <a:prstGeom prst="rect">
            <a:avLst/>
          </a:prstGeom>
          <a:noFill/>
        </p:spPr>
        <p:txBody>
          <a:bodyPr wrap="square" rtlCol="0">
            <a:spAutoFit/>
          </a:bodyPr>
          <a:lstStyle/>
          <a:p>
            <a:pPr marL="457200" indent="-457200" algn="just">
              <a:spcBef>
                <a:spcPts val="600"/>
              </a:spcBef>
              <a:spcAft>
                <a:spcPts val="600"/>
              </a:spcAft>
              <a:buFont typeface="Arial" panose="020B0604020202020204" pitchFamily="34" charset="0"/>
              <a:buChar char="•"/>
            </a:pPr>
            <a:r>
              <a:rPr lang="pt-BR" sz="2400" b="1" dirty="0"/>
              <a:t>Medidas de </a:t>
            </a:r>
            <a:r>
              <a:rPr lang="pt-BR" sz="2400" b="1" dirty="0" smtClean="0"/>
              <a:t>Dispersão:</a:t>
            </a:r>
            <a:r>
              <a:rPr lang="pt-BR" sz="2400" dirty="0"/>
              <a:t> Medidas de dispersão quantificam a extensão pela qual um conjunto de dados se espalha em torno de um centro ou valor médio</a:t>
            </a:r>
            <a:r>
              <a:rPr lang="pt-BR" sz="2400" dirty="0" smtClean="0"/>
              <a:t>. Essas </a:t>
            </a:r>
            <a:r>
              <a:rPr lang="pt-BR" sz="2400" dirty="0"/>
              <a:t>medidas incluem variância, desvio padrão e amplitude interquartil (IQR</a:t>
            </a:r>
            <a:r>
              <a:rPr lang="pt-BR" sz="2400" dirty="0" smtClean="0"/>
              <a:t>).</a:t>
            </a:r>
            <a:endParaRPr lang="pt-BR" sz="2400" b="1" dirty="0"/>
          </a:p>
          <a:p>
            <a:pPr marL="914400" lvl="1" indent="-457200" algn="just">
              <a:spcBef>
                <a:spcPts val="600"/>
              </a:spcBef>
              <a:spcAft>
                <a:spcPts val="600"/>
              </a:spcAft>
              <a:buFont typeface="Wingdings" panose="05000000000000000000" pitchFamily="2" charset="2"/>
              <a:buChar char="q"/>
            </a:pPr>
            <a:r>
              <a:rPr lang="pt-BR" sz="2400" b="1" dirty="0"/>
              <a:t>Variância: </a:t>
            </a:r>
            <a:r>
              <a:rPr lang="pt-BR" sz="2400" dirty="0"/>
              <a:t>Representa a média das distâncias quadradas de cada ponto de dados até a média do conjunto de </a:t>
            </a:r>
            <a:r>
              <a:rPr lang="pt-BR" sz="2400" dirty="0" smtClean="0"/>
              <a:t>dados;</a:t>
            </a:r>
            <a:endParaRPr lang="pt-BR" sz="2400" dirty="0"/>
          </a:p>
          <a:p>
            <a:pPr marL="914400" lvl="1" indent="-457200" algn="just">
              <a:spcBef>
                <a:spcPts val="600"/>
              </a:spcBef>
              <a:spcAft>
                <a:spcPts val="600"/>
              </a:spcAft>
              <a:buFont typeface="Wingdings" panose="05000000000000000000" pitchFamily="2" charset="2"/>
              <a:buChar char="q"/>
            </a:pPr>
            <a:r>
              <a:rPr lang="pt-BR" sz="2400" dirty="0"/>
              <a:t>Calcula-se subtraindo a média de cada ponto de dados, elevando o resultado ao quadrado, e então calculando a média desses valores </a:t>
            </a:r>
            <a:r>
              <a:rPr lang="pt-BR" sz="2400" dirty="0" smtClean="0"/>
              <a:t>quadrados.</a:t>
            </a:r>
            <a:endParaRPr lang="pt-BR" sz="2400" dirty="0"/>
          </a:p>
        </p:txBody>
      </p:sp>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412BB153-2052-4A44-9E11-AEC3BA51FE9A}"/>
                  </a:ext>
                </a:extLst>
              </p:cNvPr>
              <p:cNvSpPr txBox="1"/>
              <p:nvPr/>
            </p:nvSpPr>
            <p:spPr>
              <a:xfrm>
                <a:off x="3129489" y="5497943"/>
                <a:ext cx="5059056" cy="96795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pt-BR" sz="2800" b="1" i="1">
                              <a:latin typeface="Cambria Math" panose="02040503050406030204" pitchFamily="18" charset="0"/>
                            </a:rPr>
                          </m:ctrlPr>
                        </m:sSupPr>
                        <m:e>
                          <m:r>
                            <a:rPr lang="pt-BR" sz="2800" b="1" i="1">
                              <a:latin typeface="Cambria Math" panose="02040503050406030204" pitchFamily="18" charset="0"/>
                              <a:ea typeface="Cambria Math" panose="02040503050406030204" pitchFamily="18" charset="0"/>
                            </a:rPr>
                            <m:t>𝝈</m:t>
                          </m:r>
                        </m:e>
                        <m:sup>
                          <m:r>
                            <a:rPr lang="pt-BR" sz="2800" b="1" i="1">
                              <a:latin typeface="Cambria Math" panose="02040503050406030204" pitchFamily="18" charset="0"/>
                            </a:rPr>
                            <m:t>𝟐</m:t>
                          </m:r>
                        </m:sup>
                      </m:sSup>
                      <m:r>
                        <a:rPr lang="pt-BR" sz="2800" b="1" i="1" smtClean="0">
                          <a:latin typeface="Cambria Math" panose="02040503050406030204" pitchFamily="18" charset="0"/>
                        </a:rPr>
                        <m:t>=</m:t>
                      </m:r>
                      <m:f>
                        <m:fPr>
                          <m:ctrlPr>
                            <a:rPr lang="pt-BR" sz="2800" b="1" i="1">
                              <a:latin typeface="Cambria Math" panose="02040503050406030204" pitchFamily="18" charset="0"/>
                            </a:rPr>
                          </m:ctrlPr>
                        </m:fPr>
                        <m:num>
                          <m:nary>
                            <m:naryPr>
                              <m:chr m:val="∑"/>
                              <m:ctrlPr>
                                <a:rPr lang="pt-BR" sz="2800" b="1" i="1">
                                  <a:latin typeface="Cambria Math" panose="02040503050406030204" pitchFamily="18" charset="0"/>
                                </a:rPr>
                              </m:ctrlPr>
                            </m:naryPr>
                            <m:sub>
                              <m:r>
                                <m:rPr>
                                  <m:brk m:alnAt="23"/>
                                </m:rPr>
                                <a:rPr lang="pt-BR" sz="2800" b="1" i="1">
                                  <a:latin typeface="Cambria Math" panose="02040503050406030204" pitchFamily="18" charset="0"/>
                                </a:rPr>
                                <m:t>𝒊</m:t>
                              </m:r>
                              <m:r>
                                <a:rPr lang="pt-BR" sz="2800" b="1" i="1">
                                  <a:latin typeface="Cambria Math" panose="02040503050406030204" pitchFamily="18" charset="0"/>
                                </a:rPr>
                                <m:t>=</m:t>
                              </m:r>
                              <m:r>
                                <a:rPr lang="pt-BR" sz="2800" b="1" i="1">
                                  <a:latin typeface="Cambria Math" panose="02040503050406030204" pitchFamily="18" charset="0"/>
                                </a:rPr>
                                <m:t>𝟏</m:t>
                              </m:r>
                            </m:sub>
                            <m:sup>
                              <m:r>
                                <a:rPr lang="pt-BR" sz="2800" b="1" i="1">
                                  <a:latin typeface="Cambria Math" panose="02040503050406030204" pitchFamily="18" charset="0"/>
                                </a:rPr>
                                <m:t>𝒏</m:t>
                              </m:r>
                            </m:sup>
                            <m:e>
                              <m:sSup>
                                <m:sSupPr>
                                  <m:ctrlPr>
                                    <a:rPr lang="pt-BR" sz="2800" b="1" i="1">
                                      <a:latin typeface="Cambria Math" panose="02040503050406030204" pitchFamily="18" charset="0"/>
                                    </a:rPr>
                                  </m:ctrlPr>
                                </m:sSupPr>
                                <m:e>
                                  <m:r>
                                    <a:rPr lang="pt-BR" sz="2800" b="1" i="1">
                                      <a:latin typeface="Cambria Math" panose="02040503050406030204" pitchFamily="18" charset="0"/>
                                    </a:rPr>
                                    <m:t>(</m:t>
                                  </m:r>
                                  <m:sSub>
                                    <m:sSubPr>
                                      <m:ctrlPr>
                                        <a:rPr lang="pt-BR" sz="2800" b="1" i="1">
                                          <a:latin typeface="Cambria Math" panose="02040503050406030204" pitchFamily="18" charset="0"/>
                                        </a:rPr>
                                      </m:ctrlPr>
                                    </m:sSubPr>
                                    <m:e>
                                      <m:r>
                                        <a:rPr lang="pt-BR" sz="2800" b="1" i="1">
                                          <a:latin typeface="Cambria Math" panose="02040503050406030204" pitchFamily="18" charset="0"/>
                                        </a:rPr>
                                        <m:t>𝒙</m:t>
                                      </m:r>
                                    </m:e>
                                    <m:sub>
                                      <m:r>
                                        <a:rPr lang="pt-BR" sz="2800" b="1" i="1">
                                          <a:latin typeface="Cambria Math" panose="02040503050406030204" pitchFamily="18" charset="0"/>
                                        </a:rPr>
                                        <m:t>𝒊</m:t>
                                      </m:r>
                                    </m:sub>
                                  </m:sSub>
                                  <m:r>
                                    <a:rPr lang="pt-BR" sz="2800" b="1" i="1">
                                      <a:latin typeface="Cambria Math" panose="02040503050406030204" pitchFamily="18" charset="0"/>
                                    </a:rPr>
                                    <m:t>−</m:t>
                                  </m:r>
                                  <m:acc>
                                    <m:accPr>
                                      <m:chr m:val="̅"/>
                                      <m:ctrlPr>
                                        <a:rPr lang="pt-BR" sz="2800" b="1" i="1">
                                          <a:latin typeface="Cambria Math" panose="02040503050406030204" pitchFamily="18" charset="0"/>
                                          <a:ea typeface="Cambria Math" panose="02040503050406030204" pitchFamily="18" charset="0"/>
                                        </a:rPr>
                                      </m:ctrlPr>
                                    </m:accPr>
                                    <m:e>
                                      <m:r>
                                        <a:rPr lang="pt-BR" sz="2800" b="1" i="1">
                                          <a:latin typeface="Cambria Math" panose="02040503050406030204" pitchFamily="18" charset="0"/>
                                          <a:ea typeface="Cambria Math" panose="02040503050406030204" pitchFamily="18" charset="0"/>
                                        </a:rPr>
                                        <m:t>𝒙</m:t>
                                      </m:r>
                                    </m:e>
                                  </m:acc>
                                  <m:r>
                                    <a:rPr lang="pt-BR" sz="2800" b="1" i="1">
                                      <a:latin typeface="Cambria Math" panose="02040503050406030204" pitchFamily="18" charset="0"/>
                                      <a:ea typeface="Cambria Math" panose="02040503050406030204" pitchFamily="18" charset="0"/>
                                    </a:rPr>
                                    <m:t>)</m:t>
                                  </m:r>
                                </m:e>
                                <m:sup>
                                  <m:r>
                                    <a:rPr lang="pt-BR" sz="2800" b="1" i="1">
                                      <a:latin typeface="Cambria Math" panose="02040503050406030204" pitchFamily="18" charset="0"/>
                                    </a:rPr>
                                    <m:t>𝟐</m:t>
                                  </m:r>
                                </m:sup>
                              </m:sSup>
                            </m:e>
                          </m:nary>
                        </m:num>
                        <m:den>
                          <m:r>
                            <a:rPr lang="pt-BR" sz="2800" b="1" i="1">
                              <a:latin typeface="Cambria Math" panose="02040503050406030204" pitchFamily="18" charset="0"/>
                            </a:rPr>
                            <m:t>𝒏</m:t>
                          </m:r>
                          <m:r>
                            <a:rPr lang="pt-BR" sz="2800" b="1" i="1">
                              <a:latin typeface="Cambria Math" panose="02040503050406030204" pitchFamily="18" charset="0"/>
                            </a:rPr>
                            <m:t>−</m:t>
                          </m:r>
                          <m:r>
                            <a:rPr lang="pt-BR" sz="2800" b="1" i="1">
                              <a:latin typeface="Cambria Math" panose="02040503050406030204" pitchFamily="18" charset="0"/>
                            </a:rPr>
                            <m:t>𝟏</m:t>
                          </m:r>
                        </m:den>
                      </m:f>
                    </m:oMath>
                  </m:oMathPara>
                </a14:m>
                <a:endParaRPr lang="pt-BR" sz="2800" b="1" dirty="0"/>
              </a:p>
            </p:txBody>
          </p:sp>
        </mc:Choice>
        <mc:Fallback xmlns="">
          <p:sp>
            <p:nvSpPr>
              <p:cNvPr id="4" name="CaixaDeTexto 3">
                <a:extLst>
                  <a:ext uri="{FF2B5EF4-FFF2-40B4-BE49-F238E27FC236}">
                    <a16:creationId xmlns:a16="http://schemas.microsoft.com/office/drawing/2014/main" id="{412BB153-2052-4A44-9E11-AEC3BA51FE9A}"/>
                  </a:ext>
                </a:extLst>
              </p:cNvPr>
              <p:cNvSpPr txBox="1">
                <a:spLocks noRot="1" noChangeAspect="1" noMove="1" noResize="1" noEditPoints="1" noAdjustHandles="1" noChangeArrowheads="1" noChangeShapeType="1" noTextEdit="1"/>
              </p:cNvSpPr>
              <p:nvPr/>
            </p:nvSpPr>
            <p:spPr>
              <a:xfrm>
                <a:off x="3129489" y="5497943"/>
                <a:ext cx="5059056" cy="967957"/>
              </a:xfrm>
              <a:prstGeom prst="rect">
                <a:avLst/>
              </a:prstGeom>
              <a:blipFill>
                <a:blip r:embed="rId3"/>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73219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BCAC9B8-2DF6-108D-265C-8770E9BB2139}"/>
              </a:ext>
            </a:extLst>
          </p:cNvPr>
          <p:cNvSpPr txBox="1"/>
          <p:nvPr/>
        </p:nvSpPr>
        <p:spPr>
          <a:xfrm>
            <a:off x="628261" y="587828"/>
            <a:ext cx="4708597" cy="584775"/>
          </a:xfrm>
          <a:prstGeom prst="rect">
            <a:avLst/>
          </a:prstGeom>
          <a:noFill/>
        </p:spPr>
        <p:txBody>
          <a:bodyPr wrap="none" rtlCol="0">
            <a:spAutoFit/>
          </a:bodyPr>
          <a:lstStyle/>
          <a:p>
            <a:r>
              <a:rPr lang="pt-BR" sz="3200" b="1" dirty="0" smtClean="0"/>
              <a:t>ESTATÍSTICAS DESCRITIVAS</a:t>
            </a:r>
            <a:endParaRPr lang="pt-BR" sz="3200" b="1" dirty="0"/>
          </a:p>
        </p:txBody>
      </p:sp>
      <p:sp>
        <p:nvSpPr>
          <p:cNvPr id="3" name="CaixaDeTexto 2">
            <a:extLst>
              <a:ext uri="{FF2B5EF4-FFF2-40B4-BE49-F238E27FC236}">
                <a16:creationId xmlns:a16="http://schemas.microsoft.com/office/drawing/2014/main" id="{15FB899A-0E15-88DC-DA05-5E546AC4A63E}"/>
              </a:ext>
            </a:extLst>
          </p:cNvPr>
          <p:cNvSpPr txBox="1"/>
          <p:nvPr/>
        </p:nvSpPr>
        <p:spPr>
          <a:xfrm>
            <a:off x="628262" y="1617730"/>
            <a:ext cx="10061510" cy="3354765"/>
          </a:xfrm>
          <a:prstGeom prst="rect">
            <a:avLst/>
          </a:prstGeom>
          <a:noFill/>
        </p:spPr>
        <p:txBody>
          <a:bodyPr wrap="square" rtlCol="0">
            <a:spAutoFit/>
          </a:bodyPr>
          <a:lstStyle/>
          <a:p>
            <a:pPr marL="457200" indent="-457200" algn="just">
              <a:spcBef>
                <a:spcPts val="600"/>
              </a:spcBef>
              <a:spcAft>
                <a:spcPts val="600"/>
              </a:spcAft>
              <a:buFont typeface="Arial" panose="020B0604020202020204" pitchFamily="34" charset="0"/>
              <a:buChar char="•"/>
            </a:pPr>
            <a:r>
              <a:rPr lang="pt-BR" sz="2400" b="1" dirty="0"/>
              <a:t>Medidas de </a:t>
            </a:r>
            <a:r>
              <a:rPr lang="pt-BR" sz="2400" b="1" dirty="0" smtClean="0"/>
              <a:t>Dispersão:</a:t>
            </a:r>
            <a:r>
              <a:rPr lang="pt-BR" sz="2400" dirty="0"/>
              <a:t> Medidas de dispersão quantificam a extensão pela qual um conjunto de dados se espalha em torno de um centro ou valor médio</a:t>
            </a:r>
            <a:r>
              <a:rPr lang="pt-BR" sz="2400" dirty="0" smtClean="0"/>
              <a:t>. Essas </a:t>
            </a:r>
            <a:r>
              <a:rPr lang="pt-BR" sz="2400" dirty="0"/>
              <a:t>medidas incluem variância, desvio padrão e amplitude interquartil (IQR</a:t>
            </a:r>
            <a:r>
              <a:rPr lang="pt-BR" sz="2400" dirty="0" smtClean="0"/>
              <a:t>).</a:t>
            </a:r>
            <a:endParaRPr lang="pt-BR" sz="2400" b="1" dirty="0"/>
          </a:p>
          <a:p>
            <a:pPr marL="914400" lvl="1" indent="-457200" algn="just">
              <a:spcBef>
                <a:spcPts val="600"/>
              </a:spcBef>
              <a:spcAft>
                <a:spcPts val="600"/>
              </a:spcAft>
              <a:buFont typeface="Wingdings" panose="05000000000000000000" pitchFamily="2" charset="2"/>
              <a:buChar char="q"/>
            </a:pPr>
            <a:r>
              <a:rPr lang="pt-BR" sz="2400" b="1" dirty="0"/>
              <a:t>Desvio-padrão:</a:t>
            </a:r>
            <a:r>
              <a:rPr lang="pt-BR" sz="2400" dirty="0"/>
              <a:t> É a raiz quadrada da variância, oferecendo uma medida de dispersão que está na mesma unidade dos dados​​.</a:t>
            </a:r>
          </a:p>
          <a:p>
            <a:pPr marL="914400" lvl="1" indent="-457200" algn="just">
              <a:spcBef>
                <a:spcPts val="600"/>
              </a:spcBef>
              <a:spcAft>
                <a:spcPts val="600"/>
              </a:spcAft>
              <a:buFont typeface="Wingdings" panose="05000000000000000000" pitchFamily="2" charset="2"/>
              <a:buChar char="q"/>
            </a:pPr>
            <a:r>
              <a:rPr lang="pt-BR" sz="2400" dirty="0"/>
              <a:t>Fornece uma noção de quão "espalhados" estão os dados em relação à média</a:t>
            </a:r>
            <a:r>
              <a:rPr lang="pt-BR" sz="2400" dirty="0" smtClean="0"/>
              <a:t>.</a:t>
            </a:r>
            <a:endParaRPr lang="pt-BR" sz="2400" dirty="0"/>
          </a:p>
        </p:txBody>
      </p:sp>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412BB153-2052-4A44-9E11-AEC3BA51FE9A}"/>
                  </a:ext>
                </a:extLst>
              </p:cNvPr>
              <p:cNvSpPr txBox="1"/>
              <p:nvPr/>
            </p:nvSpPr>
            <p:spPr>
              <a:xfrm>
                <a:off x="3129489" y="5118802"/>
                <a:ext cx="5059056" cy="136537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pt-BR" sz="2800" b="1" i="1" smtClean="0">
                          <a:latin typeface="Cambria Math" panose="02040503050406030204" pitchFamily="18" charset="0"/>
                          <a:ea typeface="Cambria Math" panose="02040503050406030204" pitchFamily="18" charset="0"/>
                        </a:rPr>
                        <m:t>𝝈</m:t>
                      </m:r>
                      <m:r>
                        <a:rPr lang="pt-BR" sz="2800" b="1" i="1" smtClean="0">
                          <a:latin typeface="Cambria Math" panose="02040503050406030204" pitchFamily="18" charset="0"/>
                        </a:rPr>
                        <m:t>  =   </m:t>
                      </m:r>
                      <m:rad>
                        <m:radPr>
                          <m:degHide m:val="on"/>
                          <m:ctrlPr>
                            <a:rPr lang="pt-BR" sz="2800" b="1" i="1" smtClean="0">
                              <a:latin typeface="Cambria Math" panose="02040503050406030204" pitchFamily="18" charset="0"/>
                            </a:rPr>
                          </m:ctrlPr>
                        </m:radPr>
                        <m:deg/>
                        <m:e>
                          <m:f>
                            <m:fPr>
                              <m:ctrlPr>
                                <a:rPr lang="pt-BR" sz="2800" b="1" i="1">
                                  <a:latin typeface="Cambria Math" panose="02040503050406030204" pitchFamily="18" charset="0"/>
                                </a:rPr>
                              </m:ctrlPr>
                            </m:fPr>
                            <m:num>
                              <m:nary>
                                <m:naryPr>
                                  <m:chr m:val="∑"/>
                                  <m:ctrlPr>
                                    <a:rPr lang="pt-BR" sz="2800" b="1" i="1" smtClean="0">
                                      <a:latin typeface="Cambria Math" panose="02040503050406030204" pitchFamily="18" charset="0"/>
                                    </a:rPr>
                                  </m:ctrlPr>
                                </m:naryPr>
                                <m:sub>
                                  <m:r>
                                    <m:rPr>
                                      <m:brk m:alnAt="23"/>
                                    </m:rPr>
                                    <a:rPr lang="pt-BR" sz="2800" b="1" i="1" smtClean="0">
                                      <a:latin typeface="Cambria Math" panose="02040503050406030204" pitchFamily="18" charset="0"/>
                                    </a:rPr>
                                    <m:t>𝒊</m:t>
                                  </m:r>
                                  <m:r>
                                    <a:rPr lang="pt-BR" sz="2800" b="1" i="1" smtClean="0">
                                      <a:latin typeface="Cambria Math" panose="02040503050406030204" pitchFamily="18" charset="0"/>
                                    </a:rPr>
                                    <m:t>=</m:t>
                                  </m:r>
                                  <m:r>
                                    <a:rPr lang="pt-BR" sz="2800" b="1" i="1" smtClean="0">
                                      <a:latin typeface="Cambria Math" panose="02040503050406030204" pitchFamily="18" charset="0"/>
                                    </a:rPr>
                                    <m:t>𝟏</m:t>
                                  </m:r>
                                </m:sub>
                                <m:sup>
                                  <m:r>
                                    <a:rPr lang="pt-BR" sz="2800" b="1" i="1" smtClean="0">
                                      <a:latin typeface="Cambria Math" panose="02040503050406030204" pitchFamily="18" charset="0"/>
                                    </a:rPr>
                                    <m:t>𝒏</m:t>
                                  </m:r>
                                </m:sup>
                                <m:e>
                                  <m:sSup>
                                    <m:sSupPr>
                                      <m:ctrlPr>
                                        <a:rPr lang="pt-BR" sz="2800" b="1" i="1">
                                          <a:latin typeface="Cambria Math" panose="02040503050406030204" pitchFamily="18" charset="0"/>
                                        </a:rPr>
                                      </m:ctrlPr>
                                    </m:sSupPr>
                                    <m:e>
                                      <m:r>
                                        <a:rPr lang="pt-BR" sz="2800" b="1" i="1">
                                          <a:latin typeface="Cambria Math" panose="02040503050406030204" pitchFamily="18" charset="0"/>
                                        </a:rPr>
                                        <m:t>(</m:t>
                                      </m:r>
                                      <m:sSub>
                                        <m:sSubPr>
                                          <m:ctrlPr>
                                            <a:rPr lang="pt-BR" sz="2800" b="1" i="1" smtClean="0">
                                              <a:latin typeface="Cambria Math" panose="02040503050406030204" pitchFamily="18" charset="0"/>
                                            </a:rPr>
                                          </m:ctrlPr>
                                        </m:sSubPr>
                                        <m:e>
                                          <m:r>
                                            <a:rPr lang="pt-BR" sz="2800" b="1" i="1">
                                              <a:latin typeface="Cambria Math" panose="02040503050406030204" pitchFamily="18" charset="0"/>
                                            </a:rPr>
                                            <m:t>𝒙</m:t>
                                          </m:r>
                                        </m:e>
                                        <m:sub>
                                          <m:r>
                                            <a:rPr lang="pt-BR" sz="2800" b="1" i="1" smtClean="0">
                                              <a:latin typeface="Cambria Math" panose="02040503050406030204" pitchFamily="18" charset="0"/>
                                            </a:rPr>
                                            <m:t>𝒊</m:t>
                                          </m:r>
                                        </m:sub>
                                      </m:sSub>
                                      <m:r>
                                        <a:rPr lang="pt-BR" sz="2800" b="1" i="1">
                                          <a:latin typeface="Cambria Math" panose="02040503050406030204" pitchFamily="18" charset="0"/>
                                        </a:rPr>
                                        <m:t>−</m:t>
                                      </m:r>
                                      <m:acc>
                                        <m:accPr>
                                          <m:chr m:val="̅"/>
                                          <m:ctrlPr>
                                            <a:rPr lang="pt-BR" sz="2800" b="1" i="1">
                                              <a:latin typeface="Cambria Math" panose="02040503050406030204" pitchFamily="18" charset="0"/>
                                              <a:ea typeface="Cambria Math" panose="02040503050406030204" pitchFamily="18" charset="0"/>
                                            </a:rPr>
                                          </m:ctrlPr>
                                        </m:accPr>
                                        <m:e>
                                          <m:r>
                                            <a:rPr lang="pt-BR" sz="2800" b="1" i="1">
                                              <a:latin typeface="Cambria Math" panose="02040503050406030204" pitchFamily="18" charset="0"/>
                                              <a:ea typeface="Cambria Math" panose="02040503050406030204" pitchFamily="18" charset="0"/>
                                            </a:rPr>
                                            <m:t>𝒙</m:t>
                                          </m:r>
                                        </m:e>
                                      </m:acc>
                                      <m:r>
                                        <a:rPr lang="pt-BR" sz="2800" b="1" i="1">
                                          <a:latin typeface="Cambria Math" panose="02040503050406030204" pitchFamily="18" charset="0"/>
                                          <a:ea typeface="Cambria Math" panose="02040503050406030204" pitchFamily="18" charset="0"/>
                                        </a:rPr>
                                        <m:t>)</m:t>
                                      </m:r>
                                    </m:e>
                                    <m:sup>
                                      <m:r>
                                        <a:rPr lang="pt-BR" sz="2800" b="1" i="1">
                                          <a:latin typeface="Cambria Math" panose="02040503050406030204" pitchFamily="18" charset="0"/>
                                        </a:rPr>
                                        <m:t>𝟐</m:t>
                                      </m:r>
                                    </m:sup>
                                  </m:sSup>
                                </m:e>
                              </m:nary>
                            </m:num>
                            <m:den>
                              <m:r>
                                <a:rPr lang="pt-BR" sz="2800" b="1" i="1">
                                  <a:latin typeface="Cambria Math" panose="02040503050406030204" pitchFamily="18" charset="0"/>
                                </a:rPr>
                                <m:t>𝒏</m:t>
                              </m:r>
                              <m:r>
                                <a:rPr lang="pt-BR" sz="2800" b="1" i="1" smtClean="0">
                                  <a:latin typeface="Cambria Math" panose="02040503050406030204" pitchFamily="18" charset="0"/>
                                </a:rPr>
                                <m:t>−</m:t>
                              </m:r>
                              <m:r>
                                <a:rPr lang="pt-BR" sz="2800" b="1" i="1" smtClean="0">
                                  <a:latin typeface="Cambria Math" panose="02040503050406030204" pitchFamily="18" charset="0"/>
                                </a:rPr>
                                <m:t>𝟏</m:t>
                              </m:r>
                            </m:den>
                          </m:f>
                        </m:e>
                      </m:rad>
                    </m:oMath>
                  </m:oMathPara>
                </a14:m>
                <a:endParaRPr lang="pt-BR" sz="2800" b="1" dirty="0"/>
              </a:p>
            </p:txBody>
          </p:sp>
        </mc:Choice>
        <mc:Fallback xmlns="">
          <p:sp>
            <p:nvSpPr>
              <p:cNvPr id="4" name="CaixaDeTexto 3">
                <a:extLst>
                  <a:ext uri="{FF2B5EF4-FFF2-40B4-BE49-F238E27FC236}">
                    <a16:creationId xmlns:a16="http://schemas.microsoft.com/office/drawing/2014/main" id="{412BB153-2052-4A44-9E11-AEC3BA51FE9A}"/>
                  </a:ext>
                </a:extLst>
              </p:cNvPr>
              <p:cNvSpPr txBox="1">
                <a:spLocks noRot="1" noChangeAspect="1" noMove="1" noResize="1" noEditPoints="1" noAdjustHandles="1" noChangeArrowheads="1" noChangeShapeType="1" noTextEdit="1"/>
              </p:cNvSpPr>
              <p:nvPr/>
            </p:nvSpPr>
            <p:spPr>
              <a:xfrm>
                <a:off x="3129489" y="5118802"/>
                <a:ext cx="5059056" cy="1365374"/>
              </a:xfrm>
              <a:prstGeom prst="rect">
                <a:avLst/>
              </a:prstGeom>
              <a:blipFill>
                <a:blip r:embed="rId3"/>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036977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BCAC9B8-2DF6-108D-265C-8770E9BB2139}"/>
              </a:ext>
            </a:extLst>
          </p:cNvPr>
          <p:cNvSpPr txBox="1"/>
          <p:nvPr/>
        </p:nvSpPr>
        <p:spPr>
          <a:xfrm>
            <a:off x="628261" y="587828"/>
            <a:ext cx="7121245" cy="584775"/>
          </a:xfrm>
          <a:prstGeom prst="rect">
            <a:avLst/>
          </a:prstGeom>
          <a:noFill/>
        </p:spPr>
        <p:txBody>
          <a:bodyPr wrap="none" rtlCol="0">
            <a:spAutoFit/>
          </a:bodyPr>
          <a:lstStyle/>
          <a:p>
            <a:r>
              <a:rPr lang="pt-BR" sz="3200" b="1" dirty="0" smtClean="0"/>
              <a:t>MANIPULAÇÃO DE DADOS COM PANDAS</a:t>
            </a:r>
            <a:endParaRPr lang="pt-BR" sz="3200" b="1" dirty="0"/>
          </a:p>
        </p:txBody>
      </p:sp>
      <p:sp>
        <p:nvSpPr>
          <p:cNvPr id="3" name="CaixaDeTexto 2">
            <a:extLst>
              <a:ext uri="{FF2B5EF4-FFF2-40B4-BE49-F238E27FC236}">
                <a16:creationId xmlns:a16="http://schemas.microsoft.com/office/drawing/2014/main" id="{15FB899A-0E15-88DC-DA05-5E546AC4A63E}"/>
              </a:ext>
            </a:extLst>
          </p:cNvPr>
          <p:cNvSpPr txBox="1"/>
          <p:nvPr/>
        </p:nvSpPr>
        <p:spPr>
          <a:xfrm>
            <a:off x="628262" y="1617730"/>
            <a:ext cx="10061510" cy="3954929"/>
          </a:xfrm>
          <a:prstGeom prst="rect">
            <a:avLst/>
          </a:prstGeom>
          <a:noFill/>
        </p:spPr>
        <p:txBody>
          <a:bodyPr wrap="square" rtlCol="0">
            <a:spAutoFit/>
          </a:bodyPr>
          <a:lstStyle/>
          <a:p>
            <a:pPr marL="457200" indent="-457200" algn="just">
              <a:spcAft>
                <a:spcPts val="600"/>
              </a:spcAft>
              <a:buFont typeface="Arial" panose="020B0604020202020204" pitchFamily="34" charset="0"/>
              <a:buChar char="•"/>
            </a:pPr>
            <a:r>
              <a:rPr lang="pt-BR" sz="2400" b="1" dirty="0" smtClean="0"/>
              <a:t>Por </a:t>
            </a:r>
            <a:r>
              <a:rPr lang="pt-BR" sz="2400" b="1" dirty="0"/>
              <a:t>que Pandas</a:t>
            </a:r>
            <a:r>
              <a:rPr lang="pt-BR" sz="2400" b="1" dirty="0" smtClean="0"/>
              <a:t>?</a:t>
            </a:r>
            <a:endParaRPr lang="pt-BR" sz="2400" b="1" dirty="0"/>
          </a:p>
          <a:p>
            <a:pPr marL="914400" lvl="1" indent="-457200" algn="just">
              <a:spcAft>
                <a:spcPts val="600"/>
              </a:spcAft>
              <a:buFont typeface="Wingdings" panose="05000000000000000000" pitchFamily="2" charset="2"/>
              <a:buChar char="q"/>
            </a:pPr>
            <a:r>
              <a:rPr lang="pt-BR" sz="2400" dirty="0"/>
              <a:t>Facilita a limpeza, transformação e análise de </a:t>
            </a:r>
            <a:r>
              <a:rPr lang="pt-BR" sz="2400" dirty="0" smtClean="0"/>
              <a:t>dados;</a:t>
            </a:r>
            <a:endParaRPr lang="pt-BR" sz="2400" dirty="0"/>
          </a:p>
          <a:p>
            <a:pPr marL="914400" lvl="1" indent="-457200" algn="just">
              <a:spcAft>
                <a:spcPts val="600"/>
              </a:spcAft>
              <a:buFont typeface="Wingdings" panose="05000000000000000000" pitchFamily="2" charset="2"/>
              <a:buChar char="q"/>
            </a:pPr>
            <a:r>
              <a:rPr lang="pt-BR" sz="2400" dirty="0"/>
              <a:t>Integração perfeita com outras bibliotecas como </a:t>
            </a:r>
            <a:r>
              <a:rPr lang="pt-BR" sz="2400" dirty="0" err="1"/>
              <a:t>NumPy</a:t>
            </a:r>
            <a:r>
              <a:rPr lang="pt-BR" sz="2400" dirty="0"/>
              <a:t> e </a:t>
            </a:r>
            <a:r>
              <a:rPr lang="pt-BR" sz="2400" dirty="0" err="1" smtClean="0"/>
              <a:t>Matplotlib</a:t>
            </a:r>
            <a:r>
              <a:rPr lang="pt-BR" sz="2400" dirty="0" smtClean="0"/>
              <a:t>;</a:t>
            </a:r>
            <a:endParaRPr lang="pt-BR" sz="2400" dirty="0"/>
          </a:p>
          <a:p>
            <a:pPr marL="914400" lvl="1" indent="-457200" algn="just">
              <a:spcAft>
                <a:spcPts val="600"/>
              </a:spcAft>
              <a:buFont typeface="Wingdings" panose="05000000000000000000" pitchFamily="2" charset="2"/>
              <a:buChar char="q"/>
            </a:pPr>
            <a:r>
              <a:rPr lang="pt-BR" sz="2400" dirty="0"/>
              <a:t>Amplamente utilizado na ciência de dados, finanças, e em áreas que necessitam de análise de dados complexos</a:t>
            </a:r>
            <a:r>
              <a:rPr lang="pt-BR" sz="2400" dirty="0" smtClean="0"/>
              <a:t>.</a:t>
            </a:r>
          </a:p>
          <a:p>
            <a:pPr marL="457200" indent="-457200" algn="just">
              <a:spcAft>
                <a:spcPts val="600"/>
              </a:spcAft>
              <a:buFont typeface="Arial" panose="020B0604020202020204" pitchFamily="34" charset="0"/>
              <a:buChar char="•"/>
            </a:pPr>
            <a:r>
              <a:rPr lang="pt-BR" sz="2400" b="1" dirty="0"/>
              <a:t>Características </a:t>
            </a:r>
            <a:r>
              <a:rPr lang="pt-BR" sz="2400" b="1" dirty="0" smtClean="0"/>
              <a:t>Principais:</a:t>
            </a:r>
            <a:endParaRPr lang="pt-BR" sz="2400" b="1" dirty="0"/>
          </a:p>
          <a:p>
            <a:pPr marL="914400" lvl="1" indent="-457200" algn="just">
              <a:spcAft>
                <a:spcPts val="600"/>
              </a:spcAft>
              <a:buFont typeface="Wingdings" panose="05000000000000000000" pitchFamily="2" charset="2"/>
              <a:buChar char="q"/>
            </a:pPr>
            <a:r>
              <a:rPr lang="pt-BR" sz="2400" dirty="0" err="1"/>
              <a:t>DataFrames</a:t>
            </a:r>
            <a:r>
              <a:rPr lang="pt-BR" sz="2400" dirty="0"/>
              <a:t> e Series para manipulação de tabelas e séries </a:t>
            </a:r>
            <a:r>
              <a:rPr lang="pt-BR" sz="2400" dirty="0" smtClean="0"/>
              <a:t>temporais;</a:t>
            </a:r>
            <a:endParaRPr lang="pt-BR" sz="2400" dirty="0"/>
          </a:p>
          <a:p>
            <a:pPr marL="914400" lvl="1" indent="-457200" algn="just">
              <a:spcAft>
                <a:spcPts val="600"/>
              </a:spcAft>
              <a:buFont typeface="Wingdings" panose="05000000000000000000" pitchFamily="2" charset="2"/>
              <a:buChar char="q"/>
            </a:pPr>
            <a:r>
              <a:rPr lang="pt-BR" sz="2400" dirty="0"/>
              <a:t>Leitura e escrita de dados entre múltiplos </a:t>
            </a:r>
            <a:r>
              <a:rPr lang="pt-BR" sz="2400" dirty="0" smtClean="0"/>
              <a:t>formatos;</a:t>
            </a:r>
            <a:endParaRPr lang="pt-BR" sz="2400" dirty="0"/>
          </a:p>
          <a:p>
            <a:pPr marL="914400" lvl="1" indent="-457200" algn="just">
              <a:spcAft>
                <a:spcPts val="600"/>
              </a:spcAft>
              <a:buFont typeface="Wingdings" panose="05000000000000000000" pitchFamily="2" charset="2"/>
              <a:buChar char="q"/>
            </a:pPr>
            <a:r>
              <a:rPr lang="pt-BR" sz="2400" dirty="0"/>
              <a:t>Funções poderosas para limpeza, filtragem, e agregação de dados</a:t>
            </a:r>
            <a:r>
              <a:rPr lang="pt-BR" sz="2400" dirty="0" smtClean="0"/>
              <a:t>.</a:t>
            </a:r>
            <a:endParaRPr lang="pt-BR" sz="2400" dirty="0"/>
          </a:p>
        </p:txBody>
      </p:sp>
    </p:spTree>
    <p:extLst>
      <p:ext uri="{BB962C8B-B14F-4D97-AF65-F5344CB8AC3E}">
        <p14:creationId xmlns:p14="http://schemas.microsoft.com/office/powerpoint/2010/main" val="40991803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BCAC9B8-2DF6-108D-265C-8770E9BB2139}"/>
              </a:ext>
            </a:extLst>
          </p:cNvPr>
          <p:cNvSpPr txBox="1"/>
          <p:nvPr/>
        </p:nvSpPr>
        <p:spPr>
          <a:xfrm>
            <a:off x="628261" y="587828"/>
            <a:ext cx="4708597" cy="584775"/>
          </a:xfrm>
          <a:prstGeom prst="rect">
            <a:avLst/>
          </a:prstGeom>
          <a:noFill/>
        </p:spPr>
        <p:txBody>
          <a:bodyPr wrap="none" rtlCol="0">
            <a:spAutoFit/>
          </a:bodyPr>
          <a:lstStyle/>
          <a:p>
            <a:r>
              <a:rPr lang="pt-BR" sz="3200" b="1" dirty="0" smtClean="0"/>
              <a:t>ESTATÍSTICAS DESCRITIVAS</a:t>
            </a:r>
            <a:endParaRPr lang="pt-BR" sz="3200" b="1" dirty="0"/>
          </a:p>
        </p:txBody>
      </p:sp>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726" y="975726"/>
            <a:ext cx="11764548" cy="5882274"/>
          </a:xfrm>
          <a:prstGeom prst="rect">
            <a:avLst/>
          </a:prstGeom>
        </p:spPr>
      </p:pic>
    </p:spTree>
    <p:extLst>
      <p:ext uri="{BB962C8B-B14F-4D97-AF65-F5344CB8AC3E}">
        <p14:creationId xmlns:p14="http://schemas.microsoft.com/office/powerpoint/2010/main" val="32690781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BCAC9B8-2DF6-108D-265C-8770E9BB2139}"/>
              </a:ext>
            </a:extLst>
          </p:cNvPr>
          <p:cNvSpPr txBox="1"/>
          <p:nvPr/>
        </p:nvSpPr>
        <p:spPr>
          <a:xfrm>
            <a:off x="628261" y="587828"/>
            <a:ext cx="4708597" cy="584775"/>
          </a:xfrm>
          <a:prstGeom prst="rect">
            <a:avLst/>
          </a:prstGeom>
          <a:noFill/>
        </p:spPr>
        <p:txBody>
          <a:bodyPr wrap="none" rtlCol="0">
            <a:spAutoFit/>
          </a:bodyPr>
          <a:lstStyle/>
          <a:p>
            <a:r>
              <a:rPr lang="pt-BR" sz="3200" b="1" dirty="0" smtClean="0"/>
              <a:t>ESTATÍSTICAS DESCRITIVAS</a:t>
            </a:r>
            <a:endParaRPr lang="pt-BR" sz="3200" b="1" dirty="0"/>
          </a:p>
        </p:txBody>
      </p:sp>
      <p:sp>
        <p:nvSpPr>
          <p:cNvPr id="3" name="CaixaDeTexto 2">
            <a:extLst>
              <a:ext uri="{FF2B5EF4-FFF2-40B4-BE49-F238E27FC236}">
                <a16:creationId xmlns:a16="http://schemas.microsoft.com/office/drawing/2014/main" id="{15FB899A-0E15-88DC-DA05-5E546AC4A63E}"/>
              </a:ext>
            </a:extLst>
          </p:cNvPr>
          <p:cNvSpPr txBox="1"/>
          <p:nvPr/>
        </p:nvSpPr>
        <p:spPr>
          <a:xfrm>
            <a:off x="628262" y="1617730"/>
            <a:ext cx="10061510" cy="3647152"/>
          </a:xfrm>
          <a:prstGeom prst="rect">
            <a:avLst/>
          </a:prstGeom>
          <a:noFill/>
        </p:spPr>
        <p:txBody>
          <a:bodyPr wrap="square" rtlCol="0">
            <a:spAutoFit/>
          </a:bodyPr>
          <a:lstStyle/>
          <a:p>
            <a:pPr marL="457200" indent="-457200" algn="just">
              <a:spcAft>
                <a:spcPts val="600"/>
              </a:spcAft>
              <a:buFont typeface="Arial" panose="020B0604020202020204" pitchFamily="34" charset="0"/>
              <a:buChar char="•"/>
            </a:pPr>
            <a:r>
              <a:rPr lang="pt-BR" sz="2400" b="1" dirty="0" smtClean="0"/>
              <a:t>.var()</a:t>
            </a:r>
            <a:endParaRPr lang="pt-BR" sz="2400" b="1" dirty="0"/>
          </a:p>
          <a:p>
            <a:pPr marL="914400" lvl="1" indent="-457200" algn="just">
              <a:spcAft>
                <a:spcPts val="600"/>
              </a:spcAft>
              <a:buFont typeface="Wingdings" panose="05000000000000000000" pitchFamily="2" charset="2"/>
              <a:buChar char="q"/>
            </a:pPr>
            <a:r>
              <a:rPr lang="pt-BR" sz="2400" dirty="0"/>
              <a:t>A variância é o quadrado do desvio padrão e é uma medida da variabilidade ou dispersão dos dados. Ela representa o quanto, em média, cada valor no conjunto de dados se desvia do valor médio (a média</a:t>
            </a:r>
            <a:r>
              <a:rPr lang="pt-BR" sz="2400" dirty="0" smtClean="0"/>
              <a:t>);</a:t>
            </a:r>
          </a:p>
          <a:p>
            <a:pPr marL="457200" indent="-457200" algn="just">
              <a:spcAft>
                <a:spcPts val="600"/>
              </a:spcAft>
              <a:buFont typeface="Arial" panose="020B0604020202020204" pitchFamily="34" charset="0"/>
              <a:buChar char="•"/>
            </a:pPr>
            <a:r>
              <a:rPr lang="pt-BR" sz="2400" b="1" dirty="0"/>
              <a:t>.</a:t>
            </a:r>
            <a:r>
              <a:rPr lang="pt-BR" sz="2400" b="1" dirty="0" err="1"/>
              <a:t>std</a:t>
            </a:r>
            <a:r>
              <a:rPr lang="pt-BR" sz="2400" b="1" dirty="0"/>
              <a:t>()</a:t>
            </a:r>
          </a:p>
          <a:p>
            <a:pPr marL="914400" lvl="1" indent="-457200" algn="just">
              <a:spcAft>
                <a:spcPts val="600"/>
              </a:spcAft>
              <a:buFont typeface="Wingdings" panose="05000000000000000000" pitchFamily="2" charset="2"/>
              <a:buChar char="q"/>
            </a:pPr>
            <a:r>
              <a:rPr lang="pt-BR" sz="2400" dirty="0"/>
              <a:t>O desvio padrão é a raiz quadrada da variância e fornece uma medida da dispersão dos dados em relação à média. Valores de desvio padrão maiores indicam maior </a:t>
            </a:r>
            <a:r>
              <a:rPr lang="pt-BR" sz="2400" dirty="0" smtClean="0"/>
              <a:t>dispersão</a:t>
            </a:r>
            <a:r>
              <a:rPr lang="pt-BR" sz="2400" dirty="0"/>
              <a:t>.</a:t>
            </a:r>
          </a:p>
        </p:txBody>
      </p:sp>
      <p:pic>
        <p:nvPicPr>
          <p:cNvPr id="1026" name="Picture 2" descr="Submit, order Vector Icons free download in SVG, PNG Forma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67628" y="5218767"/>
            <a:ext cx="1456744" cy="1456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4897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BCAC9B8-2DF6-108D-265C-8770E9BB2139}"/>
              </a:ext>
            </a:extLst>
          </p:cNvPr>
          <p:cNvSpPr txBox="1"/>
          <p:nvPr/>
        </p:nvSpPr>
        <p:spPr>
          <a:xfrm>
            <a:off x="628261" y="587828"/>
            <a:ext cx="4708597" cy="584775"/>
          </a:xfrm>
          <a:prstGeom prst="rect">
            <a:avLst/>
          </a:prstGeom>
          <a:noFill/>
        </p:spPr>
        <p:txBody>
          <a:bodyPr wrap="none" rtlCol="0">
            <a:spAutoFit/>
          </a:bodyPr>
          <a:lstStyle/>
          <a:p>
            <a:r>
              <a:rPr lang="pt-BR" sz="3200" b="1" dirty="0" smtClean="0"/>
              <a:t>ESTATÍSTICAS DESCRITIVAS</a:t>
            </a:r>
            <a:endParaRPr lang="pt-BR" sz="3200" b="1" dirty="0"/>
          </a:p>
        </p:txBody>
      </p:sp>
      <p:sp>
        <p:nvSpPr>
          <p:cNvPr id="3" name="CaixaDeTexto 2">
            <a:extLst>
              <a:ext uri="{FF2B5EF4-FFF2-40B4-BE49-F238E27FC236}">
                <a16:creationId xmlns:a16="http://schemas.microsoft.com/office/drawing/2014/main" id="{15FB899A-0E15-88DC-DA05-5E546AC4A63E}"/>
              </a:ext>
            </a:extLst>
          </p:cNvPr>
          <p:cNvSpPr txBox="1"/>
          <p:nvPr/>
        </p:nvSpPr>
        <p:spPr>
          <a:xfrm>
            <a:off x="628262" y="1617730"/>
            <a:ext cx="10061510" cy="2985433"/>
          </a:xfrm>
          <a:prstGeom prst="rect">
            <a:avLst/>
          </a:prstGeom>
          <a:noFill/>
        </p:spPr>
        <p:txBody>
          <a:bodyPr wrap="square" rtlCol="0">
            <a:spAutoFit/>
          </a:bodyPr>
          <a:lstStyle/>
          <a:p>
            <a:pPr marL="457200" indent="-457200" algn="just">
              <a:spcBef>
                <a:spcPts val="600"/>
              </a:spcBef>
              <a:spcAft>
                <a:spcPts val="600"/>
              </a:spcAft>
              <a:buFont typeface="Arial" panose="020B0604020202020204" pitchFamily="34" charset="0"/>
              <a:buChar char="•"/>
            </a:pPr>
            <a:r>
              <a:rPr lang="pt-BR" sz="2400" b="1" dirty="0"/>
              <a:t>Medidas de </a:t>
            </a:r>
            <a:r>
              <a:rPr lang="pt-BR" sz="2400" b="1" dirty="0" smtClean="0"/>
              <a:t>Dispersão:</a:t>
            </a:r>
            <a:r>
              <a:rPr lang="pt-BR" sz="2400" dirty="0"/>
              <a:t> Medidas de dispersão quantificam a extensão pela qual um conjunto de dados se espalha em torno de um centro ou valor médio</a:t>
            </a:r>
            <a:r>
              <a:rPr lang="pt-BR" sz="2400" dirty="0" smtClean="0"/>
              <a:t>. Essas </a:t>
            </a:r>
            <a:r>
              <a:rPr lang="pt-BR" sz="2400" dirty="0"/>
              <a:t>medidas incluem variância, desvio padrão e amplitude interquartil (IQR</a:t>
            </a:r>
            <a:r>
              <a:rPr lang="pt-BR" sz="2400" dirty="0" smtClean="0"/>
              <a:t>).</a:t>
            </a:r>
            <a:endParaRPr lang="pt-BR" sz="2400" b="1" dirty="0"/>
          </a:p>
          <a:p>
            <a:pPr marL="914400" lvl="1" indent="-457200" algn="just">
              <a:spcBef>
                <a:spcPts val="600"/>
              </a:spcBef>
              <a:spcAft>
                <a:spcPts val="600"/>
              </a:spcAft>
              <a:buFont typeface="Wingdings" panose="05000000000000000000" pitchFamily="2" charset="2"/>
              <a:buChar char="q"/>
            </a:pPr>
            <a:r>
              <a:rPr lang="pt-BR" sz="2400" b="1" dirty="0"/>
              <a:t>IQR:</a:t>
            </a:r>
            <a:r>
              <a:rPr lang="pt-BR" sz="2400" dirty="0"/>
              <a:t> Mede a variação dentro do meio 50% dos dados, subtraindo o primeiro quartil (25%) do terceiro quartil (75%)​​.</a:t>
            </a:r>
          </a:p>
          <a:p>
            <a:pPr marL="914400" lvl="1" indent="-457200" algn="just">
              <a:spcBef>
                <a:spcPts val="600"/>
              </a:spcBef>
              <a:spcAft>
                <a:spcPts val="600"/>
              </a:spcAft>
              <a:buFont typeface="Wingdings" panose="05000000000000000000" pitchFamily="2" charset="2"/>
              <a:buChar char="q"/>
            </a:pPr>
            <a:r>
              <a:rPr lang="pt-BR" sz="2400" dirty="0"/>
              <a:t>Útil para entender a dispersão dos dados centrais e identificar </a:t>
            </a:r>
            <a:r>
              <a:rPr lang="pt-BR" sz="2400" dirty="0" err="1"/>
              <a:t>outliers</a:t>
            </a:r>
            <a:r>
              <a:rPr lang="pt-BR" sz="2400" dirty="0" smtClean="0"/>
              <a:t>.</a:t>
            </a:r>
            <a:endParaRPr lang="pt-BR" sz="2400" dirty="0"/>
          </a:p>
        </p:txBody>
      </p:sp>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412BB153-2052-4A44-9E11-AEC3BA51FE9A}"/>
                  </a:ext>
                </a:extLst>
              </p:cNvPr>
              <p:cNvSpPr txBox="1"/>
              <p:nvPr/>
            </p:nvSpPr>
            <p:spPr>
              <a:xfrm>
                <a:off x="3566472" y="4941747"/>
                <a:ext cx="5059056" cy="1008000"/>
              </a:xfrm>
              <a:prstGeom prst="rect">
                <a:avLst/>
              </a:prstGeom>
            </p:spPr>
            <p:style>
              <a:lnRef idx="2">
                <a:schemeClr val="dk1"/>
              </a:lnRef>
              <a:fillRef idx="1">
                <a:schemeClr val="lt1"/>
              </a:fillRef>
              <a:effectRef idx="0">
                <a:schemeClr val="dk1"/>
              </a:effectRef>
              <a:fontRef idx="minor">
                <a:schemeClr val="dk1"/>
              </a:fontRef>
            </p:style>
            <p:txBody>
              <a:bodyPr wrap="square" anchor="ctr">
                <a:spAutoFit/>
              </a:bodyPr>
              <a:lstStyle/>
              <a:p>
                <a:pPr algn="ctr"/>
                <a14:m>
                  <m:oMathPara xmlns:m="http://schemas.openxmlformats.org/officeDocument/2006/math">
                    <m:oMathParaPr>
                      <m:jc m:val="centerGroup"/>
                    </m:oMathParaPr>
                    <m:oMath xmlns:m="http://schemas.openxmlformats.org/officeDocument/2006/math">
                      <m:r>
                        <a:rPr lang="pt-BR" sz="2800" b="1" i="0" smtClean="0">
                          <a:latin typeface="Cambria Math" panose="02040503050406030204" pitchFamily="18" charset="0"/>
                          <a:ea typeface="Cambria Math" panose="02040503050406030204" pitchFamily="18" charset="0"/>
                        </a:rPr>
                        <m:t>𝐈𝐐𝐑</m:t>
                      </m:r>
                      <m:r>
                        <a:rPr lang="pt-BR" sz="2800" b="1" i="0" smtClean="0">
                          <a:latin typeface="Cambria Math" panose="02040503050406030204" pitchFamily="18" charset="0"/>
                        </a:rPr>
                        <m:t>  =   </m:t>
                      </m:r>
                      <m:r>
                        <a:rPr lang="pt-BR" sz="2800" b="1" i="0" smtClean="0">
                          <a:latin typeface="Cambria Math" panose="02040503050406030204" pitchFamily="18" charset="0"/>
                        </a:rPr>
                        <m:t>𝐐𝟑</m:t>
                      </m:r>
                      <m:r>
                        <a:rPr lang="pt-BR" sz="2800" b="1" i="0" smtClean="0">
                          <a:latin typeface="Cambria Math" panose="02040503050406030204" pitchFamily="18" charset="0"/>
                        </a:rPr>
                        <m:t> −</m:t>
                      </m:r>
                      <m:r>
                        <a:rPr lang="pt-BR" sz="2800" b="1" i="0" smtClean="0">
                          <a:latin typeface="Cambria Math" panose="02040503050406030204" pitchFamily="18" charset="0"/>
                        </a:rPr>
                        <m:t>𝐐𝟏</m:t>
                      </m:r>
                    </m:oMath>
                  </m:oMathPara>
                </a14:m>
                <a:endParaRPr lang="pt-BR" sz="2800" b="1" dirty="0"/>
              </a:p>
            </p:txBody>
          </p:sp>
        </mc:Choice>
        <mc:Fallback xmlns="">
          <p:sp>
            <p:nvSpPr>
              <p:cNvPr id="4" name="CaixaDeTexto 3">
                <a:extLst>
                  <a:ext uri="{FF2B5EF4-FFF2-40B4-BE49-F238E27FC236}">
                    <a16:creationId xmlns:a16="http://schemas.microsoft.com/office/drawing/2014/main" id="{412BB153-2052-4A44-9E11-AEC3BA51FE9A}"/>
                  </a:ext>
                </a:extLst>
              </p:cNvPr>
              <p:cNvSpPr txBox="1">
                <a:spLocks noRot="1" noChangeAspect="1" noMove="1" noResize="1" noEditPoints="1" noAdjustHandles="1" noChangeArrowheads="1" noChangeShapeType="1" noTextEdit="1"/>
              </p:cNvSpPr>
              <p:nvPr/>
            </p:nvSpPr>
            <p:spPr>
              <a:xfrm>
                <a:off x="3566472" y="4941747"/>
                <a:ext cx="5059056" cy="1008000"/>
              </a:xfrm>
              <a:prstGeom prst="rect">
                <a:avLst/>
              </a:prstGeom>
              <a:blipFill>
                <a:blip r:embed="rId3"/>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35165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BCAC9B8-2DF6-108D-265C-8770E9BB2139}"/>
              </a:ext>
            </a:extLst>
          </p:cNvPr>
          <p:cNvSpPr txBox="1"/>
          <p:nvPr/>
        </p:nvSpPr>
        <p:spPr>
          <a:xfrm>
            <a:off x="628261" y="587828"/>
            <a:ext cx="4708597" cy="584775"/>
          </a:xfrm>
          <a:prstGeom prst="rect">
            <a:avLst/>
          </a:prstGeom>
          <a:noFill/>
        </p:spPr>
        <p:txBody>
          <a:bodyPr wrap="none" rtlCol="0">
            <a:spAutoFit/>
          </a:bodyPr>
          <a:lstStyle/>
          <a:p>
            <a:r>
              <a:rPr lang="pt-BR" sz="3200" b="1" dirty="0"/>
              <a:t>ESTATÍSTICAS DESCRITIVAS</a:t>
            </a:r>
          </a:p>
        </p:txBody>
      </p:sp>
      <p:sp>
        <p:nvSpPr>
          <p:cNvPr id="3" name="CaixaDeTexto 2">
            <a:extLst>
              <a:ext uri="{FF2B5EF4-FFF2-40B4-BE49-F238E27FC236}">
                <a16:creationId xmlns:a16="http://schemas.microsoft.com/office/drawing/2014/main" id="{15FB899A-0E15-88DC-DA05-5E546AC4A63E}"/>
              </a:ext>
            </a:extLst>
          </p:cNvPr>
          <p:cNvSpPr txBox="1"/>
          <p:nvPr/>
        </p:nvSpPr>
        <p:spPr>
          <a:xfrm>
            <a:off x="628262" y="1617730"/>
            <a:ext cx="10061510" cy="2031325"/>
          </a:xfrm>
          <a:prstGeom prst="rect">
            <a:avLst/>
          </a:prstGeom>
          <a:noFill/>
        </p:spPr>
        <p:txBody>
          <a:bodyPr wrap="square" rtlCol="0">
            <a:spAutoFit/>
          </a:bodyPr>
          <a:lstStyle/>
          <a:p>
            <a:pPr marL="457200" indent="-457200" algn="just">
              <a:spcBef>
                <a:spcPts val="600"/>
              </a:spcBef>
              <a:spcAft>
                <a:spcPts val="600"/>
              </a:spcAft>
              <a:buFont typeface="Arial" panose="020B0604020202020204" pitchFamily="34" charset="0"/>
              <a:buChar char="•"/>
            </a:pPr>
            <a:r>
              <a:rPr lang="pt-BR" sz="2400" b="1" dirty="0" smtClean="0"/>
              <a:t>IQR</a:t>
            </a:r>
            <a:endParaRPr lang="pt-BR" sz="2400" b="1" dirty="0"/>
          </a:p>
          <a:p>
            <a:pPr marL="914400" lvl="1" indent="-457200" algn="just">
              <a:spcBef>
                <a:spcPts val="600"/>
              </a:spcBef>
              <a:spcAft>
                <a:spcPts val="600"/>
              </a:spcAft>
              <a:buFont typeface="Wingdings" panose="05000000000000000000" pitchFamily="2" charset="2"/>
              <a:buChar char="q"/>
            </a:pPr>
            <a:r>
              <a:rPr lang="it-IT" sz="2400" dirty="0"/>
              <a:t>Q1 = df['col1'].quantile(0.25)</a:t>
            </a:r>
          </a:p>
          <a:p>
            <a:pPr marL="914400" lvl="1" indent="-457200" algn="just">
              <a:spcBef>
                <a:spcPts val="600"/>
              </a:spcBef>
              <a:spcAft>
                <a:spcPts val="600"/>
              </a:spcAft>
              <a:buFont typeface="Wingdings" panose="05000000000000000000" pitchFamily="2" charset="2"/>
              <a:buChar char="q"/>
            </a:pPr>
            <a:r>
              <a:rPr lang="it-IT" sz="2400" dirty="0"/>
              <a:t>Q3 = df['col1'].quantile(0.75)</a:t>
            </a:r>
          </a:p>
          <a:p>
            <a:pPr marL="914400" lvl="1" indent="-457200" algn="just">
              <a:spcBef>
                <a:spcPts val="600"/>
              </a:spcBef>
              <a:spcAft>
                <a:spcPts val="600"/>
              </a:spcAft>
              <a:buFont typeface="Wingdings" panose="05000000000000000000" pitchFamily="2" charset="2"/>
              <a:buChar char="q"/>
            </a:pPr>
            <a:r>
              <a:rPr lang="it-IT" sz="2400" dirty="0"/>
              <a:t>IQR = Q3 - </a:t>
            </a:r>
            <a:r>
              <a:rPr lang="it-IT" sz="2400" dirty="0" smtClean="0"/>
              <a:t>Q1</a:t>
            </a:r>
            <a:endParaRPr lang="it-IT" sz="2400" dirty="0"/>
          </a:p>
        </p:txBody>
      </p:sp>
      <p:pic>
        <p:nvPicPr>
          <p:cNvPr id="5" name="Image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6118" y="3649055"/>
            <a:ext cx="10861288" cy="3103225"/>
          </a:xfrm>
          <a:prstGeom prst="rect">
            <a:avLst/>
          </a:prstGeom>
        </p:spPr>
      </p:pic>
    </p:spTree>
    <p:extLst>
      <p:ext uri="{BB962C8B-B14F-4D97-AF65-F5344CB8AC3E}">
        <p14:creationId xmlns:p14="http://schemas.microsoft.com/office/powerpoint/2010/main" val="39501777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BCAC9B8-2DF6-108D-265C-8770E9BB2139}"/>
              </a:ext>
            </a:extLst>
          </p:cNvPr>
          <p:cNvSpPr txBox="1"/>
          <p:nvPr/>
        </p:nvSpPr>
        <p:spPr>
          <a:xfrm>
            <a:off x="628261" y="587828"/>
            <a:ext cx="4708597" cy="584775"/>
          </a:xfrm>
          <a:prstGeom prst="rect">
            <a:avLst/>
          </a:prstGeom>
          <a:noFill/>
        </p:spPr>
        <p:txBody>
          <a:bodyPr wrap="none" rtlCol="0">
            <a:spAutoFit/>
          </a:bodyPr>
          <a:lstStyle/>
          <a:p>
            <a:r>
              <a:rPr lang="pt-BR" sz="3200" b="1" dirty="0" smtClean="0"/>
              <a:t>ESTATÍSTICAS DESCRITIVAS</a:t>
            </a:r>
            <a:endParaRPr lang="pt-BR" sz="3200" b="1" dirty="0"/>
          </a:p>
        </p:txBody>
      </p:sp>
      <p:sp>
        <p:nvSpPr>
          <p:cNvPr id="3" name="CaixaDeTexto 2">
            <a:extLst>
              <a:ext uri="{FF2B5EF4-FFF2-40B4-BE49-F238E27FC236}">
                <a16:creationId xmlns:a16="http://schemas.microsoft.com/office/drawing/2014/main" id="{15FB899A-0E15-88DC-DA05-5E546AC4A63E}"/>
              </a:ext>
            </a:extLst>
          </p:cNvPr>
          <p:cNvSpPr txBox="1"/>
          <p:nvPr/>
        </p:nvSpPr>
        <p:spPr>
          <a:xfrm>
            <a:off x="628262" y="1617730"/>
            <a:ext cx="10061510" cy="3662541"/>
          </a:xfrm>
          <a:prstGeom prst="rect">
            <a:avLst/>
          </a:prstGeom>
          <a:noFill/>
        </p:spPr>
        <p:txBody>
          <a:bodyPr wrap="square" rtlCol="0">
            <a:spAutoFit/>
          </a:bodyPr>
          <a:lstStyle/>
          <a:p>
            <a:pPr marL="457200" indent="-457200" algn="just">
              <a:spcBef>
                <a:spcPts val="600"/>
              </a:spcBef>
              <a:spcAft>
                <a:spcPts val="600"/>
              </a:spcAft>
              <a:buFont typeface="Arial" panose="020B0604020202020204" pitchFamily="34" charset="0"/>
              <a:buChar char="•"/>
            </a:pPr>
            <a:r>
              <a:rPr lang="pt-BR" sz="2400" b="1" dirty="0" smtClean="0"/>
              <a:t>.</a:t>
            </a:r>
            <a:r>
              <a:rPr lang="pt-BR" sz="2400" b="1" dirty="0" err="1" smtClean="0"/>
              <a:t>agg</a:t>
            </a:r>
            <a:r>
              <a:rPr lang="pt-BR" sz="2400" b="1" dirty="0" smtClean="0"/>
              <a:t>([</a:t>
            </a:r>
            <a:r>
              <a:rPr lang="it-IT" sz="2400" b="1" dirty="0"/>
              <a:t>'</a:t>
            </a:r>
            <a:r>
              <a:rPr lang="pt-BR" sz="2400" b="1" dirty="0" smtClean="0"/>
              <a:t>fun1</a:t>
            </a:r>
            <a:r>
              <a:rPr lang="it-IT" sz="2400" b="1" dirty="0"/>
              <a:t>'</a:t>
            </a:r>
            <a:r>
              <a:rPr lang="pt-BR" sz="2400" b="1" dirty="0" smtClean="0"/>
              <a:t>,</a:t>
            </a:r>
            <a:r>
              <a:rPr lang="it-IT" sz="2400" b="1" dirty="0"/>
              <a:t> '</a:t>
            </a:r>
            <a:r>
              <a:rPr lang="pt-BR" sz="2400" b="1" dirty="0" smtClean="0"/>
              <a:t>fun2</a:t>
            </a:r>
            <a:r>
              <a:rPr lang="it-IT" sz="2400" b="1" dirty="0"/>
              <a:t>'</a:t>
            </a:r>
            <a:r>
              <a:rPr lang="pt-BR" sz="2400" b="1" dirty="0" smtClean="0"/>
              <a:t>,</a:t>
            </a:r>
            <a:r>
              <a:rPr lang="it-IT" sz="2400" b="1" dirty="0"/>
              <a:t> '</a:t>
            </a:r>
            <a:r>
              <a:rPr lang="pt-BR" sz="2400" b="1" dirty="0" smtClean="0"/>
              <a:t>fun3</a:t>
            </a:r>
            <a:r>
              <a:rPr lang="it-IT" sz="2400" b="1" dirty="0"/>
              <a:t>'</a:t>
            </a:r>
            <a:r>
              <a:rPr lang="pt-BR" sz="2400" b="1" dirty="0" smtClean="0"/>
              <a:t>])</a:t>
            </a:r>
          </a:p>
          <a:p>
            <a:pPr marL="914400" lvl="1" indent="-457200" algn="just">
              <a:spcBef>
                <a:spcPts val="600"/>
              </a:spcBef>
              <a:spcAft>
                <a:spcPts val="600"/>
              </a:spcAft>
              <a:buFont typeface="Wingdings" panose="05000000000000000000" pitchFamily="2" charset="2"/>
              <a:buChar char="q"/>
            </a:pPr>
            <a:r>
              <a:rPr lang="pt-BR" sz="2400" dirty="0" smtClean="0"/>
              <a:t>É </a:t>
            </a:r>
            <a:r>
              <a:rPr lang="pt-BR" sz="2400" dirty="0"/>
              <a:t>uma função poderosa que permite aplicar várias funções de agregação a um </a:t>
            </a:r>
            <a:r>
              <a:rPr lang="pt-BR" sz="2400" dirty="0" err="1"/>
              <a:t>DataFrame</a:t>
            </a:r>
            <a:r>
              <a:rPr lang="pt-BR" sz="2400" dirty="0"/>
              <a:t> ou Series </a:t>
            </a:r>
            <a:r>
              <a:rPr lang="pt-BR" sz="2400" dirty="0" smtClean="0"/>
              <a:t>simultaneamente;</a:t>
            </a:r>
          </a:p>
          <a:p>
            <a:pPr marL="914400" lvl="1" indent="-457200" algn="just">
              <a:spcBef>
                <a:spcPts val="600"/>
              </a:spcBef>
              <a:spcAft>
                <a:spcPts val="600"/>
              </a:spcAft>
              <a:buFont typeface="Wingdings" panose="05000000000000000000" pitchFamily="2" charset="2"/>
              <a:buChar char="q"/>
            </a:pPr>
            <a:r>
              <a:rPr lang="pt-BR" sz="2400" dirty="0" err="1"/>
              <a:t>series.agg</a:t>
            </a:r>
            <a:r>
              <a:rPr lang="pt-BR" sz="2400" dirty="0"/>
              <a:t>(['sum', '</a:t>
            </a:r>
            <a:r>
              <a:rPr lang="pt-BR" sz="2400" dirty="0" err="1"/>
              <a:t>mean</a:t>
            </a:r>
            <a:r>
              <a:rPr lang="pt-BR" sz="2400" dirty="0"/>
              <a:t>', '</a:t>
            </a:r>
            <a:r>
              <a:rPr lang="pt-BR" sz="2400" dirty="0" err="1"/>
              <a:t>std</a:t>
            </a:r>
            <a:r>
              <a:rPr lang="pt-BR" sz="2400" dirty="0" smtClean="0"/>
              <a:t>'])</a:t>
            </a:r>
          </a:p>
          <a:p>
            <a:pPr marL="914400" lvl="1" indent="-457200">
              <a:spcBef>
                <a:spcPts val="600"/>
              </a:spcBef>
              <a:spcAft>
                <a:spcPts val="600"/>
              </a:spcAft>
              <a:buFont typeface="Wingdings" panose="05000000000000000000" pitchFamily="2" charset="2"/>
              <a:buChar char="q"/>
            </a:pPr>
            <a:r>
              <a:rPr lang="pt-BR" sz="2400" dirty="0" err="1"/>
              <a:t>df.agg</a:t>
            </a:r>
            <a:r>
              <a:rPr lang="pt-BR" sz="2400" dirty="0" smtClean="0"/>
              <a:t>({'col1</a:t>
            </a:r>
            <a:r>
              <a:rPr lang="pt-BR" sz="2400" dirty="0"/>
              <a:t>': ['</a:t>
            </a:r>
            <a:r>
              <a:rPr lang="pt-BR" sz="2400" dirty="0" err="1"/>
              <a:t>mean</a:t>
            </a:r>
            <a:r>
              <a:rPr lang="pt-BR" sz="2400" dirty="0"/>
              <a:t>', 'min', '</a:t>
            </a:r>
            <a:r>
              <a:rPr lang="pt-BR" sz="2400" dirty="0" err="1"/>
              <a:t>max</a:t>
            </a:r>
            <a:r>
              <a:rPr lang="pt-BR" sz="2400" dirty="0" smtClean="0"/>
              <a:t>'],</a:t>
            </a:r>
            <a:br>
              <a:rPr lang="pt-BR" sz="2400" dirty="0" smtClean="0"/>
            </a:br>
            <a:r>
              <a:rPr lang="pt-BR" sz="2400" dirty="0" smtClean="0"/>
              <a:t>	'col2</a:t>
            </a:r>
            <a:r>
              <a:rPr lang="pt-BR" sz="2400" dirty="0"/>
              <a:t>': ['</a:t>
            </a:r>
            <a:r>
              <a:rPr lang="pt-BR" sz="2400" dirty="0" err="1"/>
              <a:t>std</a:t>
            </a:r>
            <a:r>
              <a:rPr lang="pt-BR" sz="2400" dirty="0"/>
              <a:t>', 'var</a:t>
            </a:r>
            <a:r>
              <a:rPr lang="pt-BR" sz="2400" dirty="0" smtClean="0"/>
              <a:t>'],</a:t>
            </a:r>
            <a:br>
              <a:rPr lang="pt-BR" sz="2400" dirty="0" smtClean="0"/>
            </a:br>
            <a:r>
              <a:rPr lang="pt-BR" sz="2400" dirty="0" smtClean="0"/>
              <a:t>	'col3': </a:t>
            </a:r>
            <a:r>
              <a:rPr lang="pt-BR" sz="2400" dirty="0"/>
              <a:t>['</a:t>
            </a:r>
            <a:r>
              <a:rPr lang="pt-BR" sz="2400" dirty="0" err="1"/>
              <a:t>count</a:t>
            </a:r>
            <a:r>
              <a:rPr lang="pt-BR" sz="2400" dirty="0"/>
              <a:t>', '</a:t>
            </a:r>
            <a:r>
              <a:rPr lang="pt-BR" sz="2400" dirty="0" err="1"/>
              <a:t>nunique</a:t>
            </a:r>
            <a:r>
              <a:rPr lang="pt-BR" sz="2400" dirty="0" smtClean="0"/>
              <a:t>']})</a:t>
            </a:r>
          </a:p>
          <a:p>
            <a:pPr marL="914400" lvl="1" indent="-457200">
              <a:spcBef>
                <a:spcPts val="600"/>
              </a:spcBef>
              <a:spcAft>
                <a:spcPts val="600"/>
              </a:spcAft>
              <a:buFont typeface="Wingdings" panose="05000000000000000000" pitchFamily="2" charset="2"/>
              <a:buChar char="q"/>
            </a:pPr>
            <a:r>
              <a:rPr lang="pt-BR" sz="2400" dirty="0" err="1" smtClean="0"/>
              <a:t>df</a:t>
            </a:r>
            <a:r>
              <a:rPr lang="pt-BR" sz="2400" dirty="0" smtClean="0"/>
              <a:t>['col1'].</a:t>
            </a:r>
            <a:r>
              <a:rPr lang="pt-BR" sz="2400" dirty="0" err="1"/>
              <a:t>agg</a:t>
            </a:r>
            <a:r>
              <a:rPr lang="pt-BR" sz="2400" dirty="0" smtClean="0"/>
              <a:t>([</a:t>
            </a:r>
            <a:r>
              <a:rPr lang="pt-BR" sz="2400" dirty="0"/>
              <a:t>'</a:t>
            </a:r>
            <a:r>
              <a:rPr lang="pt-BR" sz="2400" dirty="0" err="1"/>
              <a:t>mean</a:t>
            </a:r>
            <a:r>
              <a:rPr lang="pt-BR" sz="2400" dirty="0"/>
              <a:t>', 'min', '</a:t>
            </a:r>
            <a:r>
              <a:rPr lang="pt-BR" sz="2400" dirty="0" err="1"/>
              <a:t>max</a:t>
            </a:r>
            <a:r>
              <a:rPr lang="pt-BR" sz="2400" dirty="0" smtClean="0"/>
              <a:t>'])</a:t>
            </a:r>
            <a:endParaRPr lang="pt-BR" sz="2400" dirty="0"/>
          </a:p>
        </p:txBody>
      </p:sp>
      <p:pic>
        <p:nvPicPr>
          <p:cNvPr id="2050" name="Picture 2" descr="Free Math Transparent, Download Free Math Transparent png images, Free  ClipArts on Clipart Libr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1697" y="4091233"/>
            <a:ext cx="2378075" cy="237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4828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BCAC9B8-2DF6-108D-265C-8770E9BB2139}"/>
              </a:ext>
            </a:extLst>
          </p:cNvPr>
          <p:cNvSpPr txBox="1"/>
          <p:nvPr/>
        </p:nvSpPr>
        <p:spPr>
          <a:xfrm>
            <a:off x="628261" y="587828"/>
            <a:ext cx="3562578" cy="584775"/>
          </a:xfrm>
          <a:prstGeom prst="rect">
            <a:avLst/>
          </a:prstGeom>
          <a:noFill/>
        </p:spPr>
        <p:txBody>
          <a:bodyPr wrap="none" rtlCol="0">
            <a:spAutoFit/>
          </a:bodyPr>
          <a:lstStyle/>
          <a:p>
            <a:r>
              <a:rPr lang="pt-BR" sz="3200" b="1" dirty="0" smtClean="0"/>
              <a:t>PANDAS vs. NUMPY</a:t>
            </a:r>
            <a:endParaRPr lang="pt-BR" sz="3200" b="1" dirty="0"/>
          </a:p>
        </p:txBody>
      </p:sp>
      <p:graphicFrame>
        <p:nvGraphicFramePr>
          <p:cNvPr id="4" name="Tabela 3"/>
          <p:cNvGraphicFramePr>
            <a:graphicFrameLocks noGrp="1"/>
          </p:cNvGraphicFramePr>
          <p:nvPr>
            <p:extLst>
              <p:ext uri="{D42A27DB-BD31-4B8C-83A1-F6EECF244321}">
                <p14:modId xmlns:p14="http://schemas.microsoft.com/office/powerpoint/2010/main" val="3534860651"/>
              </p:ext>
            </p:extLst>
          </p:nvPr>
        </p:nvGraphicFramePr>
        <p:xfrm>
          <a:off x="498000" y="1813560"/>
          <a:ext cx="11196000" cy="3627120"/>
        </p:xfrm>
        <a:graphic>
          <a:graphicData uri="http://schemas.openxmlformats.org/drawingml/2006/table">
            <a:tbl>
              <a:tblPr firstRow="1" bandRow="1">
                <a:tableStyleId>{5C22544A-7EE6-4342-B048-85BDC9FD1C3A}</a:tableStyleId>
              </a:tblPr>
              <a:tblGrid>
                <a:gridCol w="2556000">
                  <a:extLst>
                    <a:ext uri="{9D8B030D-6E8A-4147-A177-3AD203B41FA5}">
                      <a16:colId xmlns:a16="http://schemas.microsoft.com/office/drawing/2014/main" val="4197160481"/>
                    </a:ext>
                  </a:extLst>
                </a:gridCol>
                <a:gridCol w="5040000">
                  <a:extLst>
                    <a:ext uri="{9D8B030D-6E8A-4147-A177-3AD203B41FA5}">
                      <a16:colId xmlns:a16="http://schemas.microsoft.com/office/drawing/2014/main" val="4290743544"/>
                    </a:ext>
                  </a:extLst>
                </a:gridCol>
                <a:gridCol w="3600000">
                  <a:extLst>
                    <a:ext uri="{9D8B030D-6E8A-4147-A177-3AD203B41FA5}">
                      <a16:colId xmlns:a16="http://schemas.microsoft.com/office/drawing/2014/main" val="9127334"/>
                    </a:ext>
                  </a:extLst>
                </a:gridCol>
              </a:tblGrid>
              <a:tr h="370840">
                <a:tc>
                  <a:txBody>
                    <a:bodyPr/>
                    <a:lstStyle/>
                    <a:p>
                      <a:r>
                        <a:rPr lang="pt-BR" sz="2400" dirty="0" smtClean="0"/>
                        <a:t>Estatística</a:t>
                      </a:r>
                      <a:endParaRPr lang="pt-BR" sz="2400" dirty="0"/>
                    </a:p>
                  </a:txBody>
                  <a:tcPr/>
                </a:tc>
                <a:tc>
                  <a:txBody>
                    <a:bodyPr/>
                    <a:lstStyle/>
                    <a:p>
                      <a:r>
                        <a:rPr lang="pt-BR" sz="2400" dirty="0" smtClean="0"/>
                        <a:t>Pandas</a:t>
                      </a:r>
                      <a:endParaRPr lang="pt-BR" sz="2400" dirty="0"/>
                    </a:p>
                  </a:txBody>
                  <a:tcPr/>
                </a:tc>
                <a:tc>
                  <a:txBody>
                    <a:bodyPr/>
                    <a:lstStyle/>
                    <a:p>
                      <a:r>
                        <a:rPr lang="pt-BR" sz="2400" dirty="0" err="1" smtClean="0"/>
                        <a:t>Numpy</a:t>
                      </a:r>
                      <a:endParaRPr lang="pt-BR" sz="2400" dirty="0"/>
                    </a:p>
                  </a:txBody>
                  <a:tcPr/>
                </a:tc>
                <a:extLst>
                  <a:ext uri="{0D108BD9-81ED-4DB2-BD59-A6C34878D82A}">
                    <a16:rowId xmlns:a16="http://schemas.microsoft.com/office/drawing/2014/main" val="1342072755"/>
                  </a:ext>
                </a:extLst>
              </a:tr>
              <a:tr h="370840">
                <a:tc>
                  <a:txBody>
                    <a:bodyPr/>
                    <a:lstStyle/>
                    <a:p>
                      <a:r>
                        <a:rPr lang="pt-BR" sz="2000" dirty="0" smtClean="0"/>
                        <a:t>Média</a:t>
                      </a:r>
                      <a:endParaRPr lang="pt-BR" sz="2000" dirty="0"/>
                    </a:p>
                  </a:txBody>
                  <a:tcPr/>
                </a:tc>
                <a:tc>
                  <a:txBody>
                    <a:bodyPr/>
                    <a:lstStyle/>
                    <a:p>
                      <a:r>
                        <a:rPr lang="pt-BR" sz="2000" dirty="0" err="1" smtClean="0"/>
                        <a:t>DataFrame.mean</a:t>
                      </a:r>
                      <a:r>
                        <a:rPr lang="pt-BR" sz="2000" dirty="0" smtClean="0"/>
                        <a:t>() ou </a:t>
                      </a:r>
                      <a:r>
                        <a:rPr lang="pt-BR" sz="2000" dirty="0" err="1" smtClean="0"/>
                        <a:t>Series.mean</a:t>
                      </a:r>
                      <a:r>
                        <a:rPr lang="pt-BR" sz="2000" dirty="0" smtClean="0"/>
                        <a:t>()</a:t>
                      </a:r>
                      <a:endParaRPr lang="pt-BR" sz="2000" dirty="0"/>
                    </a:p>
                  </a:txBody>
                  <a:tcPr/>
                </a:tc>
                <a:tc>
                  <a:txBody>
                    <a:bodyPr/>
                    <a:lstStyle/>
                    <a:p>
                      <a:r>
                        <a:rPr lang="pt-BR" sz="2000" dirty="0" err="1" smtClean="0"/>
                        <a:t>numpy.mean</a:t>
                      </a:r>
                      <a:r>
                        <a:rPr lang="pt-BR" sz="2000" dirty="0" smtClean="0"/>
                        <a:t>(</a:t>
                      </a:r>
                      <a:r>
                        <a:rPr lang="pt-BR" sz="2000" dirty="0" err="1" smtClean="0"/>
                        <a:t>array</a:t>
                      </a:r>
                      <a:r>
                        <a:rPr lang="pt-BR" sz="2000" dirty="0" smtClean="0"/>
                        <a:t>)</a:t>
                      </a:r>
                      <a:endParaRPr lang="pt-BR" sz="2000" dirty="0"/>
                    </a:p>
                  </a:txBody>
                  <a:tcPr/>
                </a:tc>
                <a:extLst>
                  <a:ext uri="{0D108BD9-81ED-4DB2-BD59-A6C34878D82A}">
                    <a16:rowId xmlns:a16="http://schemas.microsoft.com/office/drawing/2014/main" val="2518153256"/>
                  </a:ext>
                </a:extLst>
              </a:tr>
              <a:tr h="370840">
                <a:tc>
                  <a:txBody>
                    <a:bodyPr/>
                    <a:lstStyle/>
                    <a:p>
                      <a:r>
                        <a:rPr lang="pt-BR" sz="2000" dirty="0" smtClean="0"/>
                        <a:t>Mediana</a:t>
                      </a:r>
                      <a:endParaRPr lang="pt-BR" sz="2000" dirty="0"/>
                    </a:p>
                  </a:txBody>
                  <a:tcPr/>
                </a:tc>
                <a:tc>
                  <a:txBody>
                    <a:bodyPr/>
                    <a:lstStyle/>
                    <a:p>
                      <a:r>
                        <a:rPr lang="pt-BR" sz="2000" dirty="0" err="1" smtClean="0"/>
                        <a:t>DataFrame.median</a:t>
                      </a:r>
                      <a:r>
                        <a:rPr lang="pt-BR" sz="2000" dirty="0" smtClean="0"/>
                        <a:t>() ou </a:t>
                      </a:r>
                      <a:r>
                        <a:rPr lang="pt-BR" sz="2000" dirty="0" err="1" smtClean="0"/>
                        <a:t>Series.median</a:t>
                      </a:r>
                      <a:r>
                        <a:rPr lang="pt-BR" sz="2000" dirty="0" smtClean="0"/>
                        <a:t>()</a:t>
                      </a:r>
                      <a:endParaRPr lang="pt-BR" sz="2000" dirty="0"/>
                    </a:p>
                  </a:txBody>
                  <a:tcPr/>
                </a:tc>
                <a:tc>
                  <a:txBody>
                    <a:bodyPr/>
                    <a:lstStyle/>
                    <a:p>
                      <a:r>
                        <a:rPr lang="pt-BR" sz="2000" dirty="0" err="1" smtClean="0"/>
                        <a:t>numpy.median</a:t>
                      </a:r>
                      <a:r>
                        <a:rPr lang="pt-BR" sz="2000" dirty="0" smtClean="0"/>
                        <a:t>(</a:t>
                      </a:r>
                      <a:r>
                        <a:rPr lang="pt-BR" sz="2000" dirty="0" err="1" smtClean="0"/>
                        <a:t>array</a:t>
                      </a:r>
                      <a:r>
                        <a:rPr lang="pt-BR" sz="2000" dirty="0" smtClean="0"/>
                        <a:t>)</a:t>
                      </a:r>
                      <a:endParaRPr lang="pt-BR" sz="2000" dirty="0"/>
                    </a:p>
                  </a:txBody>
                  <a:tcPr/>
                </a:tc>
                <a:extLst>
                  <a:ext uri="{0D108BD9-81ED-4DB2-BD59-A6C34878D82A}">
                    <a16:rowId xmlns:a16="http://schemas.microsoft.com/office/drawing/2014/main" val="675993311"/>
                  </a:ext>
                </a:extLst>
              </a:tr>
              <a:tr h="370840">
                <a:tc>
                  <a:txBody>
                    <a:bodyPr/>
                    <a:lstStyle/>
                    <a:p>
                      <a:r>
                        <a:rPr lang="pt-BR" sz="2000" dirty="0" smtClean="0"/>
                        <a:t>Moda</a:t>
                      </a:r>
                      <a:endParaRPr lang="pt-BR" sz="2000" dirty="0"/>
                    </a:p>
                  </a:txBody>
                  <a:tcPr/>
                </a:tc>
                <a:tc>
                  <a:txBody>
                    <a:bodyPr/>
                    <a:lstStyle/>
                    <a:p>
                      <a:r>
                        <a:rPr lang="pt-BR" sz="2000" dirty="0" err="1" smtClean="0"/>
                        <a:t>DataFrame.mode</a:t>
                      </a:r>
                      <a:r>
                        <a:rPr lang="pt-BR" sz="2000" dirty="0" smtClean="0"/>
                        <a:t>() ou </a:t>
                      </a:r>
                      <a:r>
                        <a:rPr lang="pt-BR" sz="2000" dirty="0" err="1" smtClean="0"/>
                        <a:t>Series.mode</a:t>
                      </a:r>
                      <a:r>
                        <a:rPr lang="pt-BR" sz="2000" dirty="0" smtClean="0"/>
                        <a:t>()</a:t>
                      </a:r>
                      <a:endParaRPr lang="pt-BR" sz="2000" dirty="0"/>
                    </a:p>
                  </a:txBody>
                  <a:tcPr/>
                </a:tc>
                <a:tc>
                  <a:txBody>
                    <a:bodyPr/>
                    <a:lstStyle/>
                    <a:p>
                      <a:endParaRPr lang="pt-BR" sz="2000" dirty="0"/>
                    </a:p>
                  </a:txBody>
                  <a:tcPr/>
                </a:tc>
                <a:extLst>
                  <a:ext uri="{0D108BD9-81ED-4DB2-BD59-A6C34878D82A}">
                    <a16:rowId xmlns:a16="http://schemas.microsoft.com/office/drawing/2014/main" val="1586606158"/>
                  </a:ext>
                </a:extLst>
              </a:tr>
              <a:tr h="370840">
                <a:tc>
                  <a:txBody>
                    <a:bodyPr/>
                    <a:lstStyle/>
                    <a:p>
                      <a:r>
                        <a:rPr lang="pt-BR" sz="2000" dirty="0" smtClean="0"/>
                        <a:t>Variância</a:t>
                      </a:r>
                      <a:endParaRPr lang="pt-BR"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2000" dirty="0" err="1" smtClean="0"/>
                        <a:t>DataFrame.var</a:t>
                      </a:r>
                      <a:r>
                        <a:rPr lang="pt-BR" sz="2000" dirty="0" smtClean="0"/>
                        <a:t>() ou </a:t>
                      </a:r>
                      <a:r>
                        <a:rPr lang="pt-BR" sz="2000" dirty="0" err="1" smtClean="0"/>
                        <a:t>Series.var</a:t>
                      </a:r>
                      <a:r>
                        <a:rPr lang="pt-BR" sz="2000" dirty="0" smtClean="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2000" dirty="0" err="1" smtClean="0"/>
                        <a:t>numpy.var</a:t>
                      </a:r>
                      <a:r>
                        <a:rPr lang="pt-BR" sz="2000" dirty="0" smtClean="0"/>
                        <a:t>(</a:t>
                      </a:r>
                      <a:r>
                        <a:rPr lang="pt-BR" sz="2000" dirty="0" err="1" smtClean="0"/>
                        <a:t>array</a:t>
                      </a:r>
                      <a:r>
                        <a:rPr lang="pt-BR" sz="2000" dirty="0" smtClean="0"/>
                        <a:t>, </a:t>
                      </a:r>
                      <a:r>
                        <a:rPr lang="pt-BR" sz="2000" dirty="0" err="1" smtClean="0"/>
                        <a:t>ddof</a:t>
                      </a:r>
                      <a:r>
                        <a:rPr lang="pt-BR" sz="2000" dirty="0" smtClean="0"/>
                        <a:t>=1)</a:t>
                      </a:r>
                    </a:p>
                  </a:txBody>
                  <a:tcPr/>
                </a:tc>
                <a:extLst>
                  <a:ext uri="{0D108BD9-81ED-4DB2-BD59-A6C34878D82A}">
                    <a16:rowId xmlns:a16="http://schemas.microsoft.com/office/drawing/2014/main" val="2737706094"/>
                  </a:ext>
                </a:extLst>
              </a:tr>
              <a:tr h="370840">
                <a:tc>
                  <a:txBody>
                    <a:bodyPr/>
                    <a:lstStyle/>
                    <a:p>
                      <a:r>
                        <a:rPr lang="pt-BR" sz="2000" dirty="0" smtClean="0"/>
                        <a:t>Desvio-padrão</a:t>
                      </a:r>
                      <a:endParaRPr lang="pt-BR" sz="2000" dirty="0"/>
                    </a:p>
                  </a:txBody>
                  <a:tcPr/>
                </a:tc>
                <a:tc>
                  <a:txBody>
                    <a:bodyPr/>
                    <a:lstStyle/>
                    <a:p>
                      <a:r>
                        <a:rPr lang="pt-BR" sz="2000" dirty="0" err="1" smtClean="0"/>
                        <a:t>DataFrame.std</a:t>
                      </a:r>
                      <a:r>
                        <a:rPr lang="pt-BR" sz="2000" dirty="0" smtClean="0"/>
                        <a:t>() ou </a:t>
                      </a:r>
                      <a:r>
                        <a:rPr lang="pt-BR" sz="2000" dirty="0" err="1" smtClean="0"/>
                        <a:t>Series.std</a:t>
                      </a:r>
                      <a:r>
                        <a:rPr lang="pt-BR" sz="2000" dirty="0" smtClean="0"/>
                        <a:t>()</a:t>
                      </a:r>
                      <a:endParaRPr lang="pt-BR" sz="2000" dirty="0"/>
                    </a:p>
                  </a:txBody>
                  <a:tcPr/>
                </a:tc>
                <a:tc>
                  <a:txBody>
                    <a:bodyPr/>
                    <a:lstStyle/>
                    <a:p>
                      <a:r>
                        <a:rPr lang="pt-BR" sz="2000" dirty="0" err="1" smtClean="0"/>
                        <a:t>numpy.std</a:t>
                      </a:r>
                      <a:r>
                        <a:rPr lang="pt-BR" sz="2000" dirty="0" smtClean="0"/>
                        <a:t>(</a:t>
                      </a:r>
                      <a:r>
                        <a:rPr lang="pt-BR" sz="2000" dirty="0" err="1" smtClean="0"/>
                        <a:t>array</a:t>
                      </a:r>
                      <a:r>
                        <a:rPr lang="pt-BR" sz="2000" dirty="0" smtClean="0"/>
                        <a:t>, </a:t>
                      </a:r>
                      <a:r>
                        <a:rPr lang="pt-BR" sz="2000" dirty="0" err="1" smtClean="0"/>
                        <a:t>ddof</a:t>
                      </a:r>
                      <a:r>
                        <a:rPr lang="pt-BR" sz="2000" dirty="0" smtClean="0"/>
                        <a:t>=1)</a:t>
                      </a:r>
                      <a:endParaRPr lang="pt-BR" sz="2000" dirty="0"/>
                    </a:p>
                  </a:txBody>
                  <a:tcPr/>
                </a:tc>
                <a:extLst>
                  <a:ext uri="{0D108BD9-81ED-4DB2-BD59-A6C34878D82A}">
                    <a16:rowId xmlns:a16="http://schemas.microsoft.com/office/drawing/2014/main" val="422692538"/>
                  </a:ext>
                </a:extLst>
              </a:tr>
              <a:tr h="370840">
                <a:tc>
                  <a:txBody>
                    <a:bodyPr/>
                    <a:lstStyle/>
                    <a:p>
                      <a:r>
                        <a:rPr lang="pt-BR" sz="2000" dirty="0" smtClean="0"/>
                        <a:t>Soma</a:t>
                      </a:r>
                      <a:endParaRPr lang="pt-BR" sz="2000" dirty="0"/>
                    </a:p>
                  </a:txBody>
                  <a:tcPr/>
                </a:tc>
                <a:tc>
                  <a:txBody>
                    <a:bodyPr/>
                    <a:lstStyle/>
                    <a:p>
                      <a:r>
                        <a:rPr lang="pt-BR" sz="2000" dirty="0" err="1" smtClean="0"/>
                        <a:t>DataFrame.sum</a:t>
                      </a:r>
                      <a:r>
                        <a:rPr lang="pt-BR" sz="2000" dirty="0" smtClean="0"/>
                        <a:t>() ou </a:t>
                      </a:r>
                      <a:r>
                        <a:rPr lang="pt-BR" sz="2000" dirty="0" err="1" smtClean="0"/>
                        <a:t>Series.sum</a:t>
                      </a:r>
                      <a:r>
                        <a:rPr lang="pt-BR" sz="2000" dirty="0" smtClean="0"/>
                        <a:t>()</a:t>
                      </a:r>
                      <a:endParaRPr lang="pt-BR" sz="2000" dirty="0"/>
                    </a:p>
                  </a:txBody>
                  <a:tcPr/>
                </a:tc>
                <a:tc>
                  <a:txBody>
                    <a:bodyPr/>
                    <a:lstStyle/>
                    <a:p>
                      <a:r>
                        <a:rPr lang="pt-BR" sz="2000" dirty="0" err="1" smtClean="0"/>
                        <a:t>numpy.sum</a:t>
                      </a:r>
                      <a:r>
                        <a:rPr lang="pt-BR" sz="2000" dirty="0" smtClean="0"/>
                        <a:t>(</a:t>
                      </a:r>
                      <a:r>
                        <a:rPr lang="pt-BR" sz="2000" dirty="0" err="1" smtClean="0"/>
                        <a:t>array</a:t>
                      </a:r>
                      <a:r>
                        <a:rPr lang="pt-BR" sz="2000" dirty="0" smtClean="0"/>
                        <a:t>)</a:t>
                      </a:r>
                      <a:endParaRPr lang="pt-BR" sz="2000" dirty="0"/>
                    </a:p>
                  </a:txBody>
                  <a:tcPr/>
                </a:tc>
                <a:extLst>
                  <a:ext uri="{0D108BD9-81ED-4DB2-BD59-A6C34878D82A}">
                    <a16:rowId xmlns:a16="http://schemas.microsoft.com/office/drawing/2014/main" val="2002230673"/>
                  </a:ext>
                </a:extLst>
              </a:tr>
              <a:tr h="370840">
                <a:tc>
                  <a:txBody>
                    <a:bodyPr/>
                    <a:lstStyle/>
                    <a:p>
                      <a:r>
                        <a:rPr lang="pt-BR" sz="2000" dirty="0" smtClean="0"/>
                        <a:t>Contagem</a:t>
                      </a:r>
                      <a:endParaRPr lang="pt-BR" sz="2000" dirty="0"/>
                    </a:p>
                  </a:txBody>
                  <a:tcPr/>
                </a:tc>
                <a:tc>
                  <a:txBody>
                    <a:bodyPr/>
                    <a:lstStyle/>
                    <a:p>
                      <a:r>
                        <a:rPr lang="pt-BR" sz="2000" dirty="0" err="1" smtClean="0"/>
                        <a:t>DataFrame.count</a:t>
                      </a:r>
                      <a:r>
                        <a:rPr lang="pt-BR" sz="2000" dirty="0" smtClean="0"/>
                        <a:t>() ou </a:t>
                      </a:r>
                      <a:r>
                        <a:rPr lang="pt-BR" sz="2000" dirty="0" err="1" smtClean="0"/>
                        <a:t>Series.count</a:t>
                      </a:r>
                      <a:r>
                        <a:rPr lang="pt-BR" sz="2000" dirty="0" smtClean="0"/>
                        <a:t>()</a:t>
                      </a:r>
                      <a:endParaRPr lang="pt-BR" sz="2000" dirty="0"/>
                    </a:p>
                  </a:txBody>
                  <a:tcPr/>
                </a:tc>
                <a:tc>
                  <a:txBody>
                    <a:bodyPr/>
                    <a:lstStyle/>
                    <a:p>
                      <a:r>
                        <a:rPr lang="pt-BR" sz="2000" dirty="0" err="1" smtClean="0"/>
                        <a:t>numpy.count_nonzero</a:t>
                      </a:r>
                      <a:r>
                        <a:rPr lang="pt-BR" sz="2000" dirty="0" smtClean="0"/>
                        <a:t>(</a:t>
                      </a:r>
                      <a:r>
                        <a:rPr lang="pt-BR" sz="2000" dirty="0" err="1" smtClean="0"/>
                        <a:t>array</a:t>
                      </a:r>
                      <a:r>
                        <a:rPr lang="pt-BR" sz="2000" dirty="0" smtClean="0"/>
                        <a:t>)</a:t>
                      </a:r>
                      <a:endParaRPr lang="pt-BR" sz="2000" dirty="0"/>
                    </a:p>
                  </a:txBody>
                  <a:tcPr/>
                </a:tc>
                <a:extLst>
                  <a:ext uri="{0D108BD9-81ED-4DB2-BD59-A6C34878D82A}">
                    <a16:rowId xmlns:a16="http://schemas.microsoft.com/office/drawing/2014/main" val="3367283131"/>
                  </a:ext>
                </a:extLst>
              </a:tr>
              <a:tr h="370840">
                <a:tc>
                  <a:txBody>
                    <a:bodyPr/>
                    <a:lstStyle/>
                    <a:p>
                      <a:r>
                        <a:rPr lang="pt-BR" sz="2000" dirty="0" err="1" smtClean="0"/>
                        <a:t>Quantis</a:t>
                      </a:r>
                      <a:r>
                        <a:rPr lang="pt-BR" sz="2000" dirty="0" smtClean="0"/>
                        <a:t>/Percentis</a:t>
                      </a:r>
                      <a:endParaRPr lang="pt-BR" sz="2000" dirty="0"/>
                    </a:p>
                  </a:txBody>
                  <a:tcPr/>
                </a:tc>
                <a:tc>
                  <a:txBody>
                    <a:bodyPr/>
                    <a:lstStyle/>
                    <a:p>
                      <a:r>
                        <a:rPr lang="pt-BR" sz="2000" dirty="0" err="1" smtClean="0"/>
                        <a:t>DataFrame.quantile</a:t>
                      </a:r>
                      <a:r>
                        <a:rPr lang="pt-BR" sz="2000" dirty="0" smtClean="0"/>
                        <a:t>(q) ou </a:t>
                      </a:r>
                      <a:r>
                        <a:rPr lang="pt-BR" sz="2000" dirty="0" err="1" smtClean="0"/>
                        <a:t>Series.quantile</a:t>
                      </a:r>
                      <a:r>
                        <a:rPr lang="pt-BR" sz="2000" dirty="0" smtClean="0"/>
                        <a:t>(q)</a:t>
                      </a:r>
                      <a:endParaRPr lang="pt-BR" sz="2000" dirty="0"/>
                    </a:p>
                  </a:txBody>
                  <a:tcPr/>
                </a:tc>
                <a:tc>
                  <a:txBody>
                    <a:bodyPr/>
                    <a:lstStyle/>
                    <a:p>
                      <a:r>
                        <a:rPr lang="pt-BR" sz="2000" dirty="0" err="1" smtClean="0"/>
                        <a:t>numpy.quantile</a:t>
                      </a:r>
                      <a:r>
                        <a:rPr lang="pt-BR" sz="2000" dirty="0" smtClean="0"/>
                        <a:t>(</a:t>
                      </a:r>
                      <a:r>
                        <a:rPr lang="pt-BR" sz="2000" dirty="0" err="1" smtClean="0"/>
                        <a:t>array</a:t>
                      </a:r>
                      <a:r>
                        <a:rPr lang="pt-BR" sz="2000" dirty="0" smtClean="0"/>
                        <a:t>, q)</a:t>
                      </a:r>
                      <a:endParaRPr lang="pt-BR" sz="2000" dirty="0"/>
                    </a:p>
                  </a:txBody>
                  <a:tcPr/>
                </a:tc>
                <a:extLst>
                  <a:ext uri="{0D108BD9-81ED-4DB2-BD59-A6C34878D82A}">
                    <a16:rowId xmlns:a16="http://schemas.microsoft.com/office/drawing/2014/main" val="3546325206"/>
                  </a:ext>
                </a:extLst>
              </a:tr>
            </a:tbl>
          </a:graphicData>
        </a:graphic>
      </p:graphicFrame>
    </p:spTree>
    <p:extLst>
      <p:ext uri="{BB962C8B-B14F-4D97-AF65-F5344CB8AC3E}">
        <p14:creationId xmlns:p14="http://schemas.microsoft.com/office/powerpoint/2010/main" val="42242984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BCAC9B8-2DF6-108D-265C-8770E9BB2139}"/>
              </a:ext>
            </a:extLst>
          </p:cNvPr>
          <p:cNvSpPr txBox="1"/>
          <p:nvPr/>
        </p:nvSpPr>
        <p:spPr>
          <a:xfrm>
            <a:off x="628261" y="587828"/>
            <a:ext cx="3562578" cy="584775"/>
          </a:xfrm>
          <a:prstGeom prst="rect">
            <a:avLst/>
          </a:prstGeom>
          <a:noFill/>
        </p:spPr>
        <p:txBody>
          <a:bodyPr wrap="none" rtlCol="0">
            <a:spAutoFit/>
          </a:bodyPr>
          <a:lstStyle/>
          <a:p>
            <a:r>
              <a:rPr lang="pt-BR" sz="3200" b="1" dirty="0"/>
              <a:t>PANDAS vs. NUMPY</a:t>
            </a:r>
          </a:p>
        </p:txBody>
      </p:sp>
      <p:sp>
        <p:nvSpPr>
          <p:cNvPr id="3" name="CaixaDeTexto 2">
            <a:extLst>
              <a:ext uri="{FF2B5EF4-FFF2-40B4-BE49-F238E27FC236}">
                <a16:creationId xmlns:a16="http://schemas.microsoft.com/office/drawing/2014/main" id="{15FB899A-0E15-88DC-DA05-5E546AC4A63E}"/>
              </a:ext>
            </a:extLst>
          </p:cNvPr>
          <p:cNvSpPr txBox="1"/>
          <p:nvPr/>
        </p:nvSpPr>
        <p:spPr>
          <a:xfrm>
            <a:off x="628262" y="1617730"/>
            <a:ext cx="10061510" cy="4878259"/>
          </a:xfrm>
          <a:prstGeom prst="rect">
            <a:avLst/>
          </a:prstGeom>
          <a:noFill/>
        </p:spPr>
        <p:txBody>
          <a:bodyPr wrap="square" rtlCol="0">
            <a:spAutoFit/>
          </a:bodyPr>
          <a:lstStyle/>
          <a:p>
            <a:pPr marL="457200" indent="-457200" algn="just">
              <a:spcAft>
                <a:spcPts val="600"/>
              </a:spcAft>
              <a:buFont typeface="Arial" panose="020B0604020202020204" pitchFamily="34" charset="0"/>
              <a:buChar char="•"/>
            </a:pPr>
            <a:r>
              <a:rPr lang="pt-BR" sz="2200" b="1" dirty="0" smtClean="0"/>
              <a:t>Tratamento de Valores Faltantes</a:t>
            </a:r>
          </a:p>
          <a:p>
            <a:pPr marL="914400" lvl="1" indent="-457200" algn="just">
              <a:spcAft>
                <a:spcPts val="600"/>
              </a:spcAft>
              <a:buFont typeface="Wingdings" panose="05000000000000000000" pitchFamily="2" charset="2"/>
              <a:buChar char="q"/>
            </a:pPr>
            <a:r>
              <a:rPr lang="pt-BR" sz="2200" b="1" dirty="0"/>
              <a:t>Pandas:</a:t>
            </a:r>
            <a:r>
              <a:rPr lang="pt-BR" sz="2200" dirty="0"/>
              <a:t> Ignora automaticamente os valores </a:t>
            </a:r>
            <a:r>
              <a:rPr lang="pt-BR" sz="2200" dirty="0" err="1"/>
              <a:t>NaN</a:t>
            </a:r>
            <a:r>
              <a:rPr lang="pt-BR" sz="2200" dirty="0"/>
              <a:t> ao calcular estatísticas descritivas, o que pode ser muito conveniente ao lidar com dados reais que muitas vezes têm dados faltantes.</a:t>
            </a:r>
          </a:p>
          <a:p>
            <a:pPr marL="914400" lvl="1" indent="-457200" algn="just">
              <a:spcAft>
                <a:spcPts val="600"/>
              </a:spcAft>
              <a:buFont typeface="Wingdings" panose="05000000000000000000" pitchFamily="2" charset="2"/>
              <a:buChar char="q"/>
            </a:pPr>
            <a:r>
              <a:rPr lang="pt-BR" sz="2200" b="1" dirty="0" err="1"/>
              <a:t>NumPy</a:t>
            </a:r>
            <a:r>
              <a:rPr lang="pt-BR" sz="2200" b="1" dirty="0"/>
              <a:t>:</a:t>
            </a:r>
            <a:r>
              <a:rPr lang="pt-BR" sz="2200" dirty="0"/>
              <a:t> Não ignora </a:t>
            </a:r>
            <a:r>
              <a:rPr lang="pt-BR" sz="2200" dirty="0" err="1"/>
              <a:t>NaN</a:t>
            </a:r>
            <a:r>
              <a:rPr lang="pt-BR" sz="2200" dirty="0"/>
              <a:t> por padrão ao calcular estatísticas descritivas. Se o </a:t>
            </a:r>
            <a:r>
              <a:rPr lang="pt-BR" sz="2200" dirty="0" err="1"/>
              <a:t>array</a:t>
            </a:r>
            <a:r>
              <a:rPr lang="pt-BR" sz="2200" dirty="0"/>
              <a:t> contiver um ou mais </a:t>
            </a:r>
            <a:r>
              <a:rPr lang="pt-BR" sz="2200" dirty="0" err="1"/>
              <a:t>NaN</a:t>
            </a:r>
            <a:r>
              <a:rPr lang="pt-BR" sz="2200" dirty="0"/>
              <a:t>, o resultado da maioria das funções estatísticas será </a:t>
            </a:r>
            <a:r>
              <a:rPr lang="pt-BR" sz="2200" dirty="0" err="1"/>
              <a:t>NaN</a:t>
            </a:r>
            <a:r>
              <a:rPr lang="pt-BR" sz="2200" dirty="0"/>
              <a:t>, a menos que você trate ou remova esses valores previamente</a:t>
            </a:r>
            <a:r>
              <a:rPr lang="pt-BR" sz="2200" dirty="0" smtClean="0"/>
              <a:t>.</a:t>
            </a:r>
          </a:p>
          <a:p>
            <a:pPr marL="457200" indent="-457200" algn="just">
              <a:spcAft>
                <a:spcPts val="600"/>
              </a:spcAft>
              <a:buFont typeface="Arial" panose="020B0604020202020204" pitchFamily="34" charset="0"/>
              <a:buChar char="•"/>
            </a:pPr>
            <a:r>
              <a:rPr lang="pt-BR" sz="2200" b="1" dirty="0" smtClean="0"/>
              <a:t>Estrutura de Dados</a:t>
            </a:r>
            <a:endParaRPr lang="pt-BR" sz="2200" b="1" dirty="0"/>
          </a:p>
          <a:p>
            <a:pPr marL="914400" lvl="1" indent="-457200" algn="just">
              <a:spcAft>
                <a:spcPts val="600"/>
              </a:spcAft>
              <a:buFont typeface="Wingdings" panose="05000000000000000000" pitchFamily="2" charset="2"/>
              <a:buChar char="q"/>
            </a:pPr>
            <a:r>
              <a:rPr lang="pt-BR" sz="2200" b="1" dirty="0"/>
              <a:t>Pandas:</a:t>
            </a:r>
            <a:r>
              <a:rPr lang="pt-BR" sz="2200" dirty="0"/>
              <a:t> Calcula estatísticas descritivas em Series e </a:t>
            </a:r>
            <a:r>
              <a:rPr lang="pt-BR" sz="2200" dirty="0" err="1"/>
              <a:t>DataFrames</a:t>
            </a:r>
            <a:r>
              <a:rPr lang="pt-BR" sz="2200" dirty="0"/>
              <a:t>, que podem conter dados de tipos mistos e têm rótulos de linha e coluna, facilitando o rastreamento dos resultados com o contexto dos dados.</a:t>
            </a:r>
          </a:p>
          <a:p>
            <a:pPr marL="914400" lvl="1" indent="-457200" algn="just">
              <a:spcAft>
                <a:spcPts val="600"/>
              </a:spcAft>
              <a:buFont typeface="Wingdings" panose="05000000000000000000" pitchFamily="2" charset="2"/>
              <a:buChar char="q"/>
            </a:pPr>
            <a:r>
              <a:rPr lang="pt-BR" sz="2200" b="1" dirty="0" err="1"/>
              <a:t>NumPy</a:t>
            </a:r>
            <a:r>
              <a:rPr lang="pt-BR" sz="2200" b="1" dirty="0"/>
              <a:t>:</a:t>
            </a:r>
            <a:r>
              <a:rPr lang="pt-BR" sz="2200" dirty="0"/>
              <a:t> Opera em </a:t>
            </a:r>
            <a:r>
              <a:rPr lang="pt-BR" sz="2200" dirty="0" err="1"/>
              <a:t>arrays</a:t>
            </a:r>
            <a:r>
              <a:rPr lang="pt-BR" sz="2200" dirty="0"/>
              <a:t> n-dimensionais (</a:t>
            </a:r>
            <a:r>
              <a:rPr lang="pt-BR" sz="2200" dirty="0" err="1"/>
              <a:t>ndarray</a:t>
            </a:r>
            <a:r>
              <a:rPr lang="pt-BR" sz="2200" dirty="0"/>
              <a:t>), que são coleções homogêneas de números e não têm rótulos integrados para linhas ou colunas.</a:t>
            </a:r>
          </a:p>
        </p:txBody>
      </p:sp>
    </p:spTree>
    <p:extLst>
      <p:ext uri="{BB962C8B-B14F-4D97-AF65-F5344CB8AC3E}">
        <p14:creationId xmlns:p14="http://schemas.microsoft.com/office/powerpoint/2010/main" val="16118763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BCAC9B8-2DF6-108D-265C-8770E9BB2139}"/>
              </a:ext>
            </a:extLst>
          </p:cNvPr>
          <p:cNvSpPr txBox="1"/>
          <p:nvPr/>
        </p:nvSpPr>
        <p:spPr>
          <a:xfrm>
            <a:off x="628261" y="587828"/>
            <a:ext cx="3562578" cy="584775"/>
          </a:xfrm>
          <a:prstGeom prst="rect">
            <a:avLst/>
          </a:prstGeom>
          <a:noFill/>
        </p:spPr>
        <p:txBody>
          <a:bodyPr wrap="none" rtlCol="0">
            <a:spAutoFit/>
          </a:bodyPr>
          <a:lstStyle/>
          <a:p>
            <a:r>
              <a:rPr lang="pt-BR" sz="3200" b="1" dirty="0"/>
              <a:t>PANDAS vs. NUMPY</a:t>
            </a:r>
          </a:p>
        </p:txBody>
      </p:sp>
      <p:sp>
        <p:nvSpPr>
          <p:cNvPr id="3" name="CaixaDeTexto 2">
            <a:extLst>
              <a:ext uri="{FF2B5EF4-FFF2-40B4-BE49-F238E27FC236}">
                <a16:creationId xmlns:a16="http://schemas.microsoft.com/office/drawing/2014/main" id="{15FB899A-0E15-88DC-DA05-5E546AC4A63E}"/>
              </a:ext>
            </a:extLst>
          </p:cNvPr>
          <p:cNvSpPr txBox="1"/>
          <p:nvPr/>
        </p:nvSpPr>
        <p:spPr>
          <a:xfrm>
            <a:off x="628262" y="1617730"/>
            <a:ext cx="10061510" cy="4878259"/>
          </a:xfrm>
          <a:prstGeom prst="rect">
            <a:avLst/>
          </a:prstGeom>
          <a:noFill/>
        </p:spPr>
        <p:txBody>
          <a:bodyPr wrap="square" rtlCol="0">
            <a:spAutoFit/>
          </a:bodyPr>
          <a:lstStyle/>
          <a:p>
            <a:pPr marL="457200" indent="-457200" algn="just">
              <a:spcAft>
                <a:spcPts val="600"/>
              </a:spcAft>
              <a:buFont typeface="Arial" panose="020B0604020202020204" pitchFamily="34" charset="0"/>
              <a:buChar char="•"/>
            </a:pPr>
            <a:r>
              <a:rPr lang="pt-BR" sz="2200" b="1" dirty="0"/>
              <a:t>Funcionalidades </a:t>
            </a:r>
            <a:r>
              <a:rPr lang="pt-BR" sz="2200" b="1" dirty="0" smtClean="0"/>
              <a:t>Específicas</a:t>
            </a:r>
          </a:p>
          <a:p>
            <a:pPr marL="914400" lvl="1" indent="-457200" algn="just">
              <a:spcAft>
                <a:spcPts val="600"/>
              </a:spcAft>
              <a:buFont typeface="Wingdings" panose="05000000000000000000" pitchFamily="2" charset="2"/>
              <a:buChar char="q"/>
            </a:pPr>
            <a:r>
              <a:rPr lang="pt-BR" sz="2200" b="1" dirty="0"/>
              <a:t>Pandas:</a:t>
            </a:r>
            <a:r>
              <a:rPr lang="pt-BR" sz="2200" dirty="0"/>
              <a:t> Fornece um método </a:t>
            </a:r>
            <a:r>
              <a:rPr lang="pt-BR" sz="2200" dirty="0" err="1"/>
              <a:t>describe</a:t>
            </a:r>
            <a:r>
              <a:rPr lang="pt-BR" sz="2200" dirty="0"/>
              <a:t>() que retorna rapidamente um resumo estatístico de colunas selecionadas em um </a:t>
            </a:r>
            <a:r>
              <a:rPr lang="pt-BR" sz="2200" dirty="0" err="1"/>
              <a:t>DataFrame</a:t>
            </a:r>
            <a:r>
              <a:rPr lang="pt-BR" sz="2200" dirty="0"/>
              <a:t>, incluindo contagem, média, desvio padrão, mínimo, máximo e quartis.</a:t>
            </a:r>
          </a:p>
          <a:p>
            <a:pPr marL="914400" lvl="1" indent="-457200" algn="just">
              <a:spcAft>
                <a:spcPts val="600"/>
              </a:spcAft>
              <a:buFont typeface="Wingdings" panose="05000000000000000000" pitchFamily="2" charset="2"/>
              <a:buChar char="q"/>
            </a:pPr>
            <a:r>
              <a:rPr lang="pt-BR" sz="2200" b="1" dirty="0" err="1"/>
              <a:t>NumPy</a:t>
            </a:r>
            <a:r>
              <a:rPr lang="pt-BR" sz="2200" b="1" dirty="0"/>
              <a:t>:</a:t>
            </a:r>
            <a:r>
              <a:rPr lang="pt-BR" sz="2200" dirty="0"/>
              <a:t> Possui funções para calcular estatísticas individuais, mas não um método único para gerar um resumo estatístico completo. Você precisaria calcular cada estatística separadamente</a:t>
            </a:r>
            <a:r>
              <a:rPr lang="pt-BR" sz="2200" dirty="0" smtClean="0"/>
              <a:t>.</a:t>
            </a:r>
          </a:p>
          <a:p>
            <a:pPr marL="457200" indent="-457200" algn="just">
              <a:spcAft>
                <a:spcPts val="600"/>
              </a:spcAft>
              <a:buFont typeface="Arial" panose="020B0604020202020204" pitchFamily="34" charset="0"/>
              <a:buChar char="•"/>
            </a:pPr>
            <a:r>
              <a:rPr lang="pt-BR" sz="2200" b="1" dirty="0"/>
              <a:t>Rótulos e </a:t>
            </a:r>
            <a:r>
              <a:rPr lang="pt-BR" sz="2200" b="1" dirty="0" smtClean="0"/>
              <a:t>Agrupamento</a:t>
            </a:r>
            <a:endParaRPr lang="pt-BR" sz="2200" b="1" dirty="0"/>
          </a:p>
          <a:p>
            <a:pPr marL="914400" lvl="1" indent="-457200" algn="just">
              <a:spcAft>
                <a:spcPts val="600"/>
              </a:spcAft>
              <a:buFont typeface="Wingdings" panose="05000000000000000000" pitchFamily="2" charset="2"/>
              <a:buChar char="q"/>
            </a:pPr>
            <a:r>
              <a:rPr lang="pt-BR" sz="2200" b="1" dirty="0"/>
              <a:t>Pandas:</a:t>
            </a:r>
            <a:r>
              <a:rPr lang="pt-BR" sz="2200" dirty="0"/>
              <a:t> Tem recursos integrados para agrupamento e resumo de estatísticas (</a:t>
            </a:r>
            <a:r>
              <a:rPr lang="pt-BR" sz="2200" dirty="0" err="1"/>
              <a:t>groupby</a:t>
            </a:r>
            <a:r>
              <a:rPr lang="pt-BR" sz="2200" dirty="0"/>
              <a:t>), o que é muito poderoso para análise de dados.</a:t>
            </a:r>
          </a:p>
          <a:p>
            <a:pPr marL="914400" lvl="1" indent="-457200" algn="just">
              <a:spcAft>
                <a:spcPts val="600"/>
              </a:spcAft>
              <a:buFont typeface="Wingdings" panose="05000000000000000000" pitchFamily="2" charset="2"/>
              <a:buChar char="q"/>
            </a:pPr>
            <a:r>
              <a:rPr lang="pt-BR" sz="2200" b="1" dirty="0" err="1"/>
              <a:t>NumPy</a:t>
            </a:r>
            <a:r>
              <a:rPr lang="pt-BR" sz="2200" b="1" dirty="0"/>
              <a:t>:</a:t>
            </a:r>
            <a:r>
              <a:rPr lang="pt-BR" sz="2200" dirty="0"/>
              <a:t> Não possui recursos de agrupamento inerentes, embora você possa realizar operações similares com funções adicionais ou com indexação sofisticada</a:t>
            </a:r>
            <a:r>
              <a:rPr lang="pt-BR" sz="2200" dirty="0" smtClean="0"/>
              <a:t>.</a:t>
            </a:r>
            <a:endParaRPr lang="pt-BR" sz="2200" dirty="0"/>
          </a:p>
        </p:txBody>
      </p:sp>
    </p:spTree>
    <p:extLst>
      <p:ext uri="{BB962C8B-B14F-4D97-AF65-F5344CB8AC3E}">
        <p14:creationId xmlns:p14="http://schemas.microsoft.com/office/powerpoint/2010/main" val="14469453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BCAC9B8-2DF6-108D-265C-8770E9BB2139}"/>
              </a:ext>
            </a:extLst>
          </p:cNvPr>
          <p:cNvSpPr txBox="1"/>
          <p:nvPr/>
        </p:nvSpPr>
        <p:spPr>
          <a:xfrm>
            <a:off x="628261" y="587828"/>
            <a:ext cx="4708597" cy="584775"/>
          </a:xfrm>
          <a:prstGeom prst="rect">
            <a:avLst/>
          </a:prstGeom>
          <a:noFill/>
        </p:spPr>
        <p:txBody>
          <a:bodyPr wrap="none" rtlCol="0">
            <a:spAutoFit/>
          </a:bodyPr>
          <a:lstStyle/>
          <a:p>
            <a:r>
              <a:rPr lang="pt-BR" sz="3200" b="1" dirty="0" smtClean="0"/>
              <a:t>ESTATÍSTICAS DESCRITIVAS</a:t>
            </a:r>
            <a:endParaRPr lang="pt-BR" sz="3200" b="1" dirty="0"/>
          </a:p>
        </p:txBody>
      </p:sp>
      <p:sp>
        <p:nvSpPr>
          <p:cNvPr id="3" name="CaixaDeTexto 2">
            <a:extLst>
              <a:ext uri="{FF2B5EF4-FFF2-40B4-BE49-F238E27FC236}">
                <a16:creationId xmlns:a16="http://schemas.microsoft.com/office/drawing/2014/main" id="{15FB899A-0E15-88DC-DA05-5E546AC4A63E}"/>
              </a:ext>
            </a:extLst>
          </p:cNvPr>
          <p:cNvSpPr txBox="1"/>
          <p:nvPr/>
        </p:nvSpPr>
        <p:spPr>
          <a:xfrm>
            <a:off x="628262" y="1617730"/>
            <a:ext cx="10061510" cy="5139869"/>
          </a:xfrm>
          <a:prstGeom prst="rect">
            <a:avLst/>
          </a:prstGeom>
          <a:noFill/>
        </p:spPr>
        <p:txBody>
          <a:bodyPr wrap="square" rtlCol="0">
            <a:spAutoFit/>
          </a:bodyPr>
          <a:lstStyle/>
          <a:p>
            <a:pPr marL="457200" indent="-457200" algn="just">
              <a:spcAft>
                <a:spcPts val="600"/>
              </a:spcAft>
              <a:buFont typeface="Arial" panose="020B0604020202020204" pitchFamily="34" charset="0"/>
              <a:buChar char="•"/>
            </a:pPr>
            <a:r>
              <a:rPr lang="pt-BR" sz="2400" b="1" dirty="0" smtClean="0"/>
              <a:t>.</a:t>
            </a:r>
            <a:r>
              <a:rPr lang="pt-BR" sz="2400" b="1" dirty="0"/>
              <a:t>sum()</a:t>
            </a:r>
          </a:p>
          <a:p>
            <a:pPr marL="914400" lvl="1" indent="-457200" algn="just">
              <a:spcAft>
                <a:spcPts val="600"/>
              </a:spcAft>
              <a:buFont typeface="Wingdings" panose="05000000000000000000" pitchFamily="2" charset="2"/>
              <a:buChar char="q"/>
            </a:pPr>
            <a:r>
              <a:rPr lang="pt-BR" sz="2400" dirty="0"/>
              <a:t>Retorna a soma total de todos os valores em uma coluna.</a:t>
            </a:r>
          </a:p>
          <a:p>
            <a:pPr marL="457200" indent="-457200" algn="just">
              <a:spcAft>
                <a:spcPts val="600"/>
              </a:spcAft>
              <a:buFont typeface="Arial" panose="020B0604020202020204" pitchFamily="34" charset="0"/>
              <a:buChar char="•"/>
            </a:pPr>
            <a:r>
              <a:rPr lang="pt-BR" sz="2400" b="1" dirty="0" smtClean="0"/>
              <a:t>.</a:t>
            </a:r>
            <a:r>
              <a:rPr lang="pt-BR" sz="2400" b="1" dirty="0" err="1" smtClean="0"/>
              <a:t>cusum</a:t>
            </a:r>
            <a:r>
              <a:rPr lang="pt-BR" sz="2400" b="1" dirty="0" smtClean="0"/>
              <a:t>()</a:t>
            </a:r>
          </a:p>
          <a:p>
            <a:pPr marL="914400" lvl="1" indent="-457200" algn="just">
              <a:spcAft>
                <a:spcPts val="600"/>
              </a:spcAft>
              <a:buFont typeface="Wingdings" panose="05000000000000000000" pitchFamily="2" charset="2"/>
              <a:buChar char="q"/>
            </a:pPr>
            <a:r>
              <a:rPr lang="pt-BR" sz="2400" dirty="0" smtClean="0"/>
              <a:t>É </a:t>
            </a:r>
            <a:r>
              <a:rPr lang="pt-BR" sz="2400" dirty="0"/>
              <a:t>usada para calcular a soma cumulativa de uma coluna ou Series, onde cada elemento é a soma de si mesmo com todos os elementos anteriores na </a:t>
            </a:r>
            <a:r>
              <a:rPr lang="pt-BR" sz="2400" dirty="0" smtClean="0"/>
              <a:t>sequência;</a:t>
            </a:r>
          </a:p>
          <a:p>
            <a:pPr marL="914400" lvl="1" indent="-457200" algn="just">
              <a:spcAft>
                <a:spcPts val="600"/>
              </a:spcAft>
              <a:buFont typeface="Wingdings" panose="05000000000000000000" pitchFamily="2" charset="2"/>
              <a:buChar char="q"/>
            </a:pPr>
            <a:r>
              <a:rPr lang="pt-BR" sz="2400" dirty="0" smtClean="0"/>
              <a:t>Pode </a:t>
            </a:r>
            <a:r>
              <a:rPr lang="pt-BR" sz="2400" dirty="0"/>
              <a:t>ser </a:t>
            </a:r>
            <a:r>
              <a:rPr lang="pt-BR" sz="2400" dirty="0" smtClean="0"/>
              <a:t>visualizada </a:t>
            </a:r>
            <a:r>
              <a:rPr lang="pt-BR" sz="2400" dirty="0"/>
              <a:t>como uma linha de tendência ou usado para detectar mudanças nos dados ao longo do tempo</a:t>
            </a:r>
            <a:r>
              <a:rPr lang="pt-BR" sz="2400" dirty="0" smtClean="0"/>
              <a:t>.</a:t>
            </a:r>
          </a:p>
          <a:p>
            <a:pPr marL="457200" indent="-457200" algn="just">
              <a:spcAft>
                <a:spcPts val="600"/>
              </a:spcAft>
              <a:buFont typeface="Arial" panose="020B0604020202020204" pitchFamily="34" charset="0"/>
              <a:buChar char="•"/>
            </a:pPr>
            <a:r>
              <a:rPr lang="pt-BR" sz="2400" b="1" dirty="0" smtClean="0"/>
              <a:t>Funções derivadas</a:t>
            </a:r>
            <a:endParaRPr lang="pt-BR" sz="2400" b="1" dirty="0"/>
          </a:p>
          <a:p>
            <a:pPr marL="914400" lvl="1" indent="-457200" algn="just">
              <a:spcAft>
                <a:spcPts val="600"/>
              </a:spcAft>
              <a:buFont typeface="Wingdings" panose="05000000000000000000" pitchFamily="2" charset="2"/>
              <a:buChar char="q"/>
            </a:pPr>
            <a:r>
              <a:rPr lang="pt-BR" sz="2400" dirty="0"/>
              <a:t>.</a:t>
            </a:r>
            <a:r>
              <a:rPr lang="pt-BR" sz="2400" dirty="0" err="1"/>
              <a:t>cumprod</a:t>
            </a:r>
            <a:r>
              <a:rPr lang="pt-BR" sz="2400" dirty="0" smtClean="0"/>
              <a:t>()</a:t>
            </a:r>
          </a:p>
          <a:p>
            <a:pPr marL="914400" lvl="1" indent="-457200" algn="just">
              <a:spcAft>
                <a:spcPts val="600"/>
              </a:spcAft>
              <a:buFont typeface="Wingdings" panose="05000000000000000000" pitchFamily="2" charset="2"/>
              <a:buChar char="q"/>
            </a:pPr>
            <a:r>
              <a:rPr lang="pt-BR" sz="2400" dirty="0" smtClean="0"/>
              <a:t>.</a:t>
            </a:r>
            <a:r>
              <a:rPr lang="pt-BR" sz="2400" dirty="0" err="1" smtClean="0"/>
              <a:t>cummax</a:t>
            </a:r>
            <a:r>
              <a:rPr lang="pt-BR" sz="2400" dirty="0" smtClean="0"/>
              <a:t>()</a:t>
            </a:r>
          </a:p>
          <a:p>
            <a:pPr marL="914400" lvl="1" indent="-457200" algn="just">
              <a:spcAft>
                <a:spcPts val="600"/>
              </a:spcAft>
              <a:buFont typeface="Wingdings" panose="05000000000000000000" pitchFamily="2" charset="2"/>
              <a:buChar char="q"/>
            </a:pPr>
            <a:r>
              <a:rPr lang="pt-BR" sz="2400" dirty="0" smtClean="0"/>
              <a:t>.</a:t>
            </a:r>
            <a:r>
              <a:rPr lang="pt-BR" sz="2400" dirty="0" err="1" smtClean="0"/>
              <a:t>cummin</a:t>
            </a:r>
            <a:r>
              <a:rPr lang="pt-BR" sz="2400" dirty="0" smtClean="0"/>
              <a:t>()</a:t>
            </a:r>
            <a:endParaRPr lang="pt-BR" sz="2400" dirty="0"/>
          </a:p>
        </p:txBody>
      </p:sp>
    </p:spTree>
    <p:extLst>
      <p:ext uri="{BB962C8B-B14F-4D97-AF65-F5344CB8AC3E}">
        <p14:creationId xmlns:p14="http://schemas.microsoft.com/office/powerpoint/2010/main" val="23523646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BCAC9B8-2DF6-108D-265C-8770E9BB2139}"/>
              </a:ext>
            </a:extLst>
          </p:cNvPr>
          <p:cNvSpPr txBox="1"/>
          <p:nvPr/>
        </p:nvSpPr>
        <p:spPr>
          <a:xfrm>
            <a:off x="628261" y="587828"/>
            <a:ext cx="1633781" cy="584775"/>
          </a:xfrm>
          <a:prstGeom prst="rect">
            <a:avLst/>
          </a:prstGeom>
          <a:noFill/>
        </p:spPr>
        <p:txBody>
          <a:bodyPr wrap="none" rtlCol="0">
            <a:spAutoFit/>
          </a:bodyPr>
          <a:lstStyle/>
          <a:p>
            <a:r>
              <a:rPr lang="pt-BR" sz="3200" b="1" dirty="0" smtClean="0"/>
              <a:t>GRUPOS</a:t>
            </a:r>
            <a:endParaRPr lang="pt-BR" sz="3200" b="1" dirty="0"/>
          </a:p>
        </p:txBody>
      </p:sp>
      <p:sp>
        <p:nvSpPr>
          <p:cNvPr id="3" name="CaixaDeTexto 2">
            <a:extLst>
              <a:ext uri="{FF2B5EF4-FFF2-40B4-BE49-F238E27FC236}">
                <a16:creationId xmlns:a16="http://schemas.microsoft.com/office/drawing/2014/main" id="{15FB899A-0E15-88DC-DA05-5E546AC4A63E}"/>
              </a:ext>
            </a:extLst>
          </p:cNvPr>
          <p:cNvSpPr txBox="1"/>
          <p:nvPr/>
        </p:nvSpPr>
        <p:spPr>
          <a:xfrm>
            <a:off x="628262" y="1617730"/>
            <a:ext cx="10061510" cy="3508653"/>
          </a:xfrm>
          <a:prstGeom prst="rect">
            <a:avLst/>
          </a:prstGeom>
          <a:noFill/>
        </p:spPr>
        <p:txBody>
          <a:bodyPr wrap="square" rtlCol="0">
            <a:spAutoFit/>
          </a:bodyPr>
          <a:lstStyle/>
          <a:p>
            <a:pPr marL="457200" indent="-457200" algn="just">
              <a:spcBef>
                <a:spcPts val="600"/>
              </a:spcBef>
              <a:spcAft>
                <a:spcPts val="600"/>
              </a:spcAft>
              <a:buFont typeface="Arial" panose="020B0604020202020204" pitchFamily="34" charset="0"/>
              <a:buChar char="•"/>
            </a:pPr>
            <a:r>
              <a:rPr lang="pt-BR" sz="2400" b="1" dirty="0" smtClean="0"/>
              <a:t>.</a:t>
            </a:r>
            <a:r>
              <a:rPr lang="pt-BR" sz="2400" b="1" dirty="0" err="1" smtClean="0"/>
              <a:t>count</a:t>
            </a:r>
            <a:r>
              <a:rPr lang="pt-BR" sz="2400" b="1" dirty="0" smtClean="0"/>
              <a:t>()</a:t>
            </a:r>
          </a:p>
          <a:p>
            <a:pPr marL="914400" lvl="1" indent="-457200" algn="just">
              <a:spcBef>
                <a:spcPts val="600"/>
              </a:spcBef>
              <a:spcAft>
                <a:spcPts val="600"/>
              </a:spcAft>
              <a:buFont typeface="Wingdings" panose="05000000000000000000" pitchFamily="2" charset="2"/>
              <a:buChar char="q"/>
            </a:pPr>
            <a:r>
              <a:rPr lang="pt-BR" sz="2400" dirty="0"/>
              <a:t>Na biblioteca Pandas, que é amplamente utilizada para manipulação de dados, </a:t>
            </a:r>
            <a:r>
              <a:rPr lang="pt-BR" sz="2400" dirty="0" err="1"/>
              <a:t>count</a:t>
            </a:r>
            <a:r>
              <a:rPr lang="pt-BR" sz="2400" dirty="0"/>
              <a:t> é usado para contar o número de elementos não nulos em um </a:t>
            </a:r>
            <a:r>
              <a:rPr lang="pt-BR" sz="2400" dirty="0" err="1"/>
              <a:t>DataFrame</a:t>
            </a:r>
            <a:r>
              <a:rPr lang="pt-BR" sz="2400" dirty="0"/>
              <a:t> ou </a:t>
            </a:r>
            <a:r>
              <a:rPr lang="pt-BR" sz="2400" dirty="0" smtClean="0"/>
              <a:t>Series</a:t>
            </a:r>
            <a:r>
              <a:rPr lang="pt-BR" sz="2400" dirty="0"/>
              <a:t>;</a:t>
            </a:r>
          </a:p>
          <a:p>
            <a:pPr marL="457200" indent="-457200" algn="just">
              <a:spcBef>
                <a:spcPts val="600"/>
              </a:spcBef>
              <a:spcAft>
                <a:spcPts val="600"/>
              </a:spcAft>
              <a:buFont typeface="Arial" panose="020B0604020202020204" pitchFamily="34" charset="0"/>
              <a:buChar char="•"/>
            </a:pPr>
            <a:r>
              <a:rPr lang="pt-BR" sz="2400" b="1" dirty="0" smtClean="0"/>
              <a:t>.</a:t>
            </a:r>
            <a:r>
              <a:rPr lang="pt-BR" sz="2400" b="1" dirty="0" err="1" smtClean="0"/>
              <a:t>nunique</a:t>
            </a:r>
            <a:r>
              <a:rPr lang="pt-BR" sz="2400" b="1" dirty="0" smtClean="0"/>
              <a:t>()</a:t>
            </a:r>
          </a:p>
          <a:p>
            <a:pPr marL="914400" lvl="1" indent="-457200" algn="just">
              <a:spcBef>
                <a:spcPts val="600"/>
              </a:spcBef>
              <a:spcAft>
                <a:spcPts val="600"/>
              </a:spcAft>
              <a:buFont typeface="Wingdings" panose="05000000000000000000" pitchFamily="2" charset="2"/>
              <a:buChar char="q"/>
            </a:pPr>
            <a:r>
              <a:rPr lang="pt-BR" sz="2400" dirty="0"/>
              <a:t>Retorna o número de elementos distintos em cada coluna ou linha, ou seja, o número de valores únicos. Essa função não conta os valores nulos como um valor distinto</a:t>
            </a:r>
            <a:r>
              <a:rPr lang="pt-BR" sz="2400" dirty="0" smtClean="0"/>
              <a:t>.</a:t>
            </a:r>
            <a:endParaRPr lang="pt-BR" sz="2400" dirty="0"/>
          </a:p>
        </p:txBody>
      </p:sp>
      <p:pic>
        <p:nvPicPr>
          <p:cNvPr id="4098" name="Picture 2" descr="Unique Icons - Free SVG &amp; PNG Unique Images - Noun Project"/>
          <p:cNvPicPr>
            <a:picLocks noChangeAspect="1" noChangeArrowheads="1"/>
          </p:cNvPicPr>
          <p:nvPr/>
        </p:nvPicPr>
        <p:blipFill rotWithShape="1">
          <a:blip r:embed="rId3">
            <a:extLst>
              <a:ext uri="{28A0092B-C50C-407E-A947-70E740481C1C}">
                <a14:useLocalDpi xmlns:a14="http://schemas.microsoft.com/office/drawing/2010/main" val="0"/>
              </a:ext>
            </a:extLst>
          </a:blip>
          <a:srcRect t="17930" b="18674"/>
          <a:stretch/>
        </p:blipFill>
        <p:spPr bwMode="auto">
          <a:xfrm>
            <a:off x="4961450" y="5096107"/>
            <a:ext cx="2269101" cy="1438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2729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BCAC9B8-2DF6-108D-265C-8770E9BB2139}"/>
              </a:ext>
            </a:extLst>
          </p:cNvPr>
          <p:cNvSpPr txBox="1"/>
          <p:nvPr/>
        </p:nvSpPr>
        <p:spPr>
          <a:xfrm>
            <a:off x="628261" y="587828"/>
            <a:ext cx="7121245" cy="584775"/>
          </a:xfrm>
          <a:prstGeom prst="rect">
            <a:avLst/>
          </a:prstGeom>
          <a:noFill/>
        </p:spPr>
        <p:txBody>
          <a:bodyPr wrap="none" rtlCol="0">
            <a:spAutoFit/>
          </a:bodyPr>
          <a:lstStyle/>
          <a:p>
            <a:r>
              <a:rPr lang="pt-BR" sz="3200" b="1" dirty="0"/>
              <a:t>MANIPULAÇÃO DE DADOS COM </a:t>
            </a:r>
            <a:r>
              <a:rPr lang="pt-BR" sz="3200" b="1" dirty="0" smtClean="0"/>
              <a:t>PANDAS</a:t>
            </a:r>
            <a:endParaRPr lang="pt-BR" sz="3200" b="1" dirty="0"/>
          </a:p>
        </p:txBody>
      </p:sp>
      <p:sp>
        <p:nvSpPr>
          <p:cNvPr id="3" name="CaixaDeTexto 2">
            <a:extLst>
              <a:ext uri="{FF2B5EF4-FFF2-40B4-BE49-F238E27FC236}">
                <a16:creationId xmlns:a16="http://schemas.microsoft.com/office/drawing/2014/main" id="{15FB899A-0E15-88DC-DA05-5E546AC4A63E}"/>
              </a:ext>
            </a:extLst>
          </p:cNvPr>
          <p:cNvSpPr txBox="1"/>
          <p:nvPr/>
        </p:nvSpPr>
        <p:spPr>
          <a:xfrm>
            <a:off x="628262" y="1617730"/>
            <a:ext cx="10061510" cy="3939540"/>
          </a:xfrm>
          <a:prstGeom prst="rect">
            <a:avLst/>
          </a:prstGeom>
          <a:noFill/>
        </p:spPr>
        <p:txBody>
          <a:bodyPr wrap="square" rtlCol="0">
            <a:spAutoFit/>
          </a:bodyPr>
          <a:lstStyle/>
          <a:p>
            <a:pPr marL="457200" indent="-457200" algn="just">
              <a:spcAft>
                <a:spcPts val="600"/>
              </a:spcAft>
              <a:buFont typeface="Arial" panose="020B0604020202020204" pitchFamily="34" charset="0"/>
              <a:buChar char="•"/>
            </a:pPr>
            <a:r>
              <a:rPr lang="pt-BR" sz="2400" b="1" dirty="0" err="1" smtClean="0"/>
              <a:t>DataFrames</a:t>
            </a:r>
            <a:r>
              <a:rPr lang="pt-BR" sz="2400" b="1" dirty="0" smtClean="0"/>
              <a:t>:</a:t>
            </a:r>
            <a:r>
              <a:rPr lang="pt-BR" sz="2400" dirty="0" smtClean="0"/>
              <a:t> são </a:t>
            </a:r>
            <a:r>
              <a:rPr lang="pt-BR" sz="2400" dirty="0"/>
              <a:t>estruturas de dados bidimensionais, como uma planilha ou uma tabela SQL, que são fundamentais no trabalho com o Pandas. Eles nos permitem armazenar e manipular tabelas de dados com </a:t>
            </a:r>
            <a:r>
              <a:rPr lang="pt-BR" sz="2400" dirty="0" smtClean="0"/>
              <a:t>facilidade</a:t>
            </a:r>
            <a:r>
              <a:rPr lang="pt-BR" sz="2400" dirty="0"/>
              <a:t>;</a:t>
            </a:r>
          </a:p>
          <a:p>
            <a:pPr marL="457200" indent="-457200" algn="just">
              <a:spcAft>
                <a:spcPts val="600"/>
              </a:spcAft>
              <a:buFont typeface="Arial" panose="020B0604020202020204" pitchFamily="34" charset="0"/>
              <a:buChar char="•"/>
            </a:pPr>
            <a:r>
              <a:rPr lang="pt-BR" sz="2400" dirty="0" smtClean="0"/>
              <a:t>Você </a:t>
            </a:r>
            <a:r>
              <a:rPr lang="pt-BR" sz="2400" dirty="0"/>
              <a:t>pode realizar uma variedade de operações em </a:t>
            </a:r>
            <a:r>
              <a:rPr lang="pt-BR" sz="2400" dirty="0" err="1"/>
              <a:t>DataFrames</a:t>
            </a:r>
            <a:r>
              <a:rPr lang="pt-BR" sz="2400" dirty="0"/>
              <a:t>, como ordenação, subconjuntos, e criação de novas colunas. Isso oferece uma grande flexibilidade para preparar e analisar seus </a:t>
            </a:r>
            <a:r>
              <a:rPr lang="pt-BR" sz="2400" dirty="0" smtClean="0"/>
              <a:t>dados;</a:t>
            </a:r>
          </a:p>
          <a:p>
            <a:pPr marL="457200" indent="-457200" algn="just">
              <a:spcAft>
                <a:spcPts val="600"/>
              </a:spcAft>
              <a:buFont typeface="Arial" panose="020B0604020202020204" pitchFamily="34" charset="0"/>
              <a:buChar char="•"/>
            </a:pPr>
            <a:r>
              <a:rPr lang="pt-BR" sz="2400" dirty="0" smtClean="0"/>
              <a:t>Dominar </a:t>
            </a:r>
            <a:r>
              <a:rPr lang="pt-BR" sz="2400" dirty="0" err="1"/>
              <a:t>DataFrames</a:t>
            </a:r>
            <a:r>
              <a:rPr lang="pt-BR" sz="2400" dirty="0"/>
              <a:t> é essencial porque a maioria dos conjuntos de dados em análises reais é estruturada desta forma. Se você pode manipular </a:t>
            </a:r>
            <a:r>
              <a:rPr lang="pt-BR" sz="2400" dirty="0" err="1"/>
              <a:t>DataFrames</a:t>
            </a:r>
            <a:r>
              <a:rPr lang="pt-BR" sz="2400" dirty="0"/>
              <a:t>, você pode lidar com a maioria dos desafios de dados que encontrará</a:t>
            </a:r>
            <a:r>
              <a:rPr lang="pt-BR" sz="2400" dirty="0" smtClean="0"/>
              <a:t>.</a:t>
            </a:r>
            <a:endParaRPr lang="pt-BR" sz="2400" dirty="0"/>
          </a:p>
        </p:txBody>
      </p:sp>
    </p:spTree>
    <p:extLst>
      <p:ext uri="{BB962C8B-B14F-4D97-AF65-F5344CB8AC3E}">
        <p14:creationId xmlns:p14="http://schemas.microsoft.com/office/powerpoint/2010/main" val="23342869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BCAC9B8-2DF6-108D-265C-8770E9BB2139}"/>
              </a:ext>
            </a:extLst>
          </p:cNvPr>
          <p:cNvSpPr txBox="1"/>
          <p:nvPr/>
        </p:nvSpPr>
        <p:spPr>
          <a:xfrm>
            <a:off x="628261" y="587828"/>
            <a:ext cx="1633781" cy="584775"/>
          </a:xfrm>
          <a:prstGeom prst="rect">
            <a:avLst/>
          </a:prstGeom>
          <a:noFill/>
        </p:spPr>
        <p:txBody>
          <a:bodyPr wrap="none" rtlCol="0">
            <a:spAutoFit/>
          </a:bodyPr>
          <a:lstStyle/>
          <a:p>
            <a:r>
              <a:rPr lang="pt-BR" sz="3200" b="1" dirty="0" smtClean="0"/>
              <a:t>GRUPOS</a:t>
            </a:r>
            <a:endParaRPr lang="pt-BR" sz="3200" b="1" dirty="0"/>
          </a:p>
        </p:txBody>
      </p:sp>
      <p:sp>
        <p:nvSpPr>
          <p:cNvPr id="3" name="CaixaDeTexto 2">
            <a:extLst>
              <a:ext uri="{FF2B5EF4-FFF2-40B4-BE49-F238E27FC236}">
                <a16:creationId xmlns:a16="http://schemas.microsoft.com/office/drawing/2014/main" id="{15FB899A-0E15-88DC-DA05-5E546AC4A63E}"/>
              </a:ext>
            </a:extLst>
          </p:cNvPr>
          <p:cNvSpPr txBox="1"/>
          <p:nvPr/>
        </p:nvSpPr>
        <p:spPr>
          <a:xfrm>
            <a:off x="628262" y="1617730"/>
            <a:ext cx="10061510" cy="4247317"/>
          </a:xfrm>
          <a:prstGeom prst="rect">
            <a:avLst/>
          </a:prstGeom>
          <a:noFill/>
        </p:spPr>
        <p:txBody>
          <a:bodyPr wrap="square" rtlCol="0">
            <a:spAutoFit/>
          </a:bodyPr>
          <a:lstStyle/>
          <a:p>
            <a:pPr marL="457200" indent="-457200" algn="just">
              <a:spcBef>
                <a:spcPts val="600"/>
              </a:spcBef>
              <a:spcAft>
                <a:spcPts val="600"/>
              </a:spcAft>
              <a:buFont typeface="Arial" panose="020B0604020202020204" pitchFamily="34" charset="0"/>
              <a:buChar char="•"/>
            </a:pPr>
            <a:r>
              <a:rPr lang="pt-BR" sz="2400" b="1" dirty="0" smtClean="0"/>
              <a:t>.</a:t>
            </a:r>
            <a:r>
              <a:rPr lang="pt-BR" sz="2400" b="1" dirty="0" err="1" smtClean="0"/>
              <a:t>value_counts</a:t>
            </a:r>
            <a:r>
              <a:rPr lang="pt-BR" sz="2400" b="1" dirty="0" smtClean="0"/>
              <a:t>()</a:t>
            </a:r>
          </a:p>
          <a:p>
            <a:pPr marL="914400" lvl="1" indent="-457200" algn="just">
              <a:spcBef>
                <a:spcPts val="600"/>
              </a:spcBef>
              <a:spcAft>
                <a:spcPts val="600"/>
              </a:spcAft>
              <a:buFont typeface="Wingdings" panose="05000000000000000000" pitchFamily="2" charset="2"/>
              <a:buChar char="q"/>
            </a:pPr>
            <a:r>
              <a:rPr lang="pt-BR" sz="2400" dirty="0" smtClean="0"/>
              <a:t>Usada para </a:t>
            </a:r>
            <a:r>
              <a:rPr lang="pt-BR" sz="2400" dirty="0"/>
              <a:t>contar a frequência de valores únicos em uma Series ou em colunas específicas de </a:t>
            </a:r>
            <a:r>
              <a:rPr lang="pt-BR" sz="2400" dirty="0" err="1"/>
              <a:t>DataFrames</a:t>
            </a:r>
            <a:r>
              <a:rPr lang="pt-BR" sz="2400" dirty="0"/>
              <a:t>. Ela retorna uma Series contendo as contagens de valores únicos de forma decrescente, ou seja, do valor mais frequente para o menos </a:t>
            </a:r>
            <a:r>
              <a:rPr lang="pt-BR" sz="2400" dirty="0" smtClean="0"/>
              <a:t>frequente;</a:t>
            </a:r>
          </a:p>
          <a:p>
            <a:pPr marL="914400" lvl="1" indent="-457200" algn="just">
              <a:spcBef>
                <a:spcPts val="600"/>
              </a:spcBef>
              <a:spcAft>
                <a:spcPts val="600"/>
              </a:spcAft>
              <a:buFont typeface="Wingdings" panose="05000000000000000000" pitchFamily="2" charset="2"/>
              <a:buChar char="q"/>
            </a:pPr>
            <a:r>
              <a:rPr lang="pt-BR" sz="2400" b="1" dirty="0" smtClean="0"/>
              <a:t>normalize=</a:t>
            </a:r>
            <a:r>
              <a:rPr lang="pt-BR" sz="2400" b="1" dirty="0" err="1" smtClean="0"/>
              <a:t>True</a:t>
            </a:r>
            <a:r>
              <a:rPr lang="pt-BR" sz="2400" b="1" dirty="0"/>
              <a:t>: </a:t>
            </a:r>
            <a:r>
              <a:rPr lang="pt-BR" sz="2400" dirty="0"/>
              <a:t>a função retorna a proporção (ou percentual) de frequências de cada valor único, em vez de contagens </a:t>
            </a:r>
            <a:r>
              <a:rPr lang="pt-BR" sz="2400" dirty="0" smtClean="0"/>
              <a:t>absolutas (Padrão = False);</a:t>
            </a:r>
          </a:p>
          <a:p>
            <a:pPr marL="914400" lvl="1" indent="-457200" algn="just">
              <a:spcBef>
                <a:spcPts val="600"/>
              </a:spcBef>
              <a:spcAft>
                <a:spcPts val="600"/>
              </a:spcAft>
              <a:buFont typeface="Wingdings" panose="05000000000000000000" pitchFamily="2" charset="2"/>
              <a:buChar char="q"/>
            </a:pPr>
            <a:r>
              <a:rPr lang="pt-BR" sz="2400" b="1" dirty="0" err="1" smtClean="0"/>
              <a:t>sort</a:t>
            </a:r>
            <a:r>
              <a:rPr lang="pt-BR" sz="2400" b="1" dirty="0" smtClean="0"/>
              <a:t>=False:</a:t>
            </a:r>
            <a:r>
              <a:rPr lang="pt-BR" sz="2400" dirty="0" smtClean="0"/>
              <a:t> </a:t>
            </a:r>
            <a:r>
              <a:rPr lang="pt-BR" sz="2400" dirty="0"/>
              <a:t>Este argumento controla se o resultado será ordenado pelo número de contagens ou </a:t>
            </a:r>
            <a:r>
              <a:rPr lang="pt-BR" sz="2400" dirty="0" smtClean="0"/>
              <a:t>não (Padrão = </a:t>
            </a:r>
            <a:r>
              <a:rPr lang="pt-BR" sz="2400" dirty="0" err="1" smtClean="0"/>
              <a:t>True</a:t>
            </a:r>
            <a:r>
              <a:rPr lang="pt-BR" sz="2400" dirty="0" smtClean="0"/>
              <a:t>).</a:t>
            </a:r>
            <a:endParaRPr lang="pt-BR" sz="2400" dirty="0"/>
          </a:p>
        </p:txBody>
      </p:sp>
    </p:spTree>
    <p:extLst>
      <p:ext uri="{BB962C8B-B14F-4D97-AF65-F5344CB8AC3E}">
        <p14:creationId xmlns:p14="http://schemas.microsoft.com/office/powerpoint/2010/main" val="5601479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BCAC9B8-2DF6-108D-265C-8770E9BB2139}"/>
              </a:ext>
            </a:extLst>
          </p:cNvPr>
          <p:cNvSpPr txBox="1"/>
          <p:nvPr/>
        </p:nvSpPr>
        <p:spPr>
          <a:xfrm>
            <a:off x="628261" y="587828"/>
            <a:ext cx="1633781" cy="584775"/>
          </a:xfrm>
          <a:prstGeom prst="rect">
            <a:avLst/>
          </a:prstGeom>
          <a:noFill/>
        </p:spPr>
        <p:txBody>
          <a:bodyPr wrap="none" rtlCol="0">
            <a:spAutoFit/>
          </a:bodyPr>
          <a:lstStyle/>
          <a:p>
            <a:r>
              <a:rPr lang="pt-BR" sz="3200" b="1" dirty="0" smtClean="0"/>
              <a:t>GRUPOS</a:t>
            </a:r>
            <a:endParaRPr lang="pt-BR" sz="3200" b="1" dirty="0"/>
          </a:p>
        </p:txBody>
      </p:sp>
      <p:sp>
        <p:nvSpPr>
          <p:cNvPr id="3" name="CaixaDeTexto 2">
            <a:extLst>
              <a:ext uri="{FF2B5EF4-FFF2-40B4-BE49-F238E27FC236}">
                <a16:creationId xmlns:a16="http://schemas.microsoft.com/office/drawing/2014/main" id="{15FB899A-0E15-88DC-DA05-5E546AC4A63E}"/>
              </a:ext>
            </a:extLst>
          </p:cNvPr>
          <p:cNvSpPr txBox="1"/>
          <p:nvPr/>
        </p:nvSpPr>
        <p:spPr>
          <a:xfrm>
            <a:off x="628262" y="1617730"/>
            <a:ext cx="10061510" cy="4539704"/>
          </a:xfrm>
          <a:prstGeom prst="rect">
            <a:avLst/>
          </a:prstGeom>
          <a:noFill/>
        </p:spPr>
        <p:txBody>
          <a:bodyPr wrap="square" rtlCol="0">
            <a:spAutoFit/>
          </a:bodyPr>
          <a:lstStyle/>
          <a:p>
            <a:pPr marL="457200" indent="-457200" algn="just">
              <a:spcAft>
                <a:spcPts val="600"/>
              </a:spcAft>
              <a:buFont typeface="Arial" panose="020B0604020202020204" pitchFamily="34" charset="0"/>
              <a:buChar char="•"/>
            </a:pPr>
            <a:r>
              <a:rPr lang="pt-BR" sz="2400" dirty="0"/>
              <a:t>Calcular estatísticas descritivas entre vários grupos de um </a:t>
            </a:r>
            <a:r>
              <a:rPr lang="pt-BR" sz="2400" dirty="0" err="1"/>
              <a:t>DataFrame</a:t>
            </a:r>
            <a:r>
              <a:rPr lang="pt-BR" sz="2400" dirty="0"/>
              <a:t> é uma prática fundamental na análise de dados, pois fornece insights significativos sobre a distribuição, tendências e diferenças entre os grupos. Essa abordagem permite compreender melhor a variabilidade dos dados e identificar padrões ou anomalias que podem não ser evidentes à primeira vista.</a:t>
            </a:r>
          </a:p>
          <a:p>
            <a:pPr marL="914400" lvl="1" indent="-457200" algn="just">
              <a:spcAft>
                <a:spcPts val="600"/>
              </a:spcAft>
              <a:buFont typeface="Wingdings" panose="05000000000000000000" pitchFamily="2" charset="2"/>
              <a:buChar char="q"/>
            </a:pPr>
            <a:r>
              <a:rPr lang="pt-BR" sz="2400" b="1" dirty="0" err="1" smtClean="0"/>
              <a:t>df</a:t>
            </a:r>
            <a:r>
              <a:rPr lang="pt-BR" sz="2400" b="1" dirty="0" smtClean="0"/>
              <a:t>[</a:t>
            </a:r>
            <a:r>
              <a:rPr lang="pt-BR" sz="2400" b="1" dirty="0" err="1" smtClean="0"/>
              <a:t>df</a:t>
            </a:r>
            <a:r>
              <a:rPr lang="pt-BR" sz="2400" b="1" dirty="0" smtClean="0"/>
              <a:t>['col1'] </a:t>
            </a:r>
            <a:r>
              <a:rPr lang="pt-BR" sz="2400" b="1" dirty="0"/>
              <a:t>== 'type1</a:t>
            </a:r>
            <a:r>
              <a:rPr lang="pt-BR" sz="2400" b="1" dirty="0" smtClean="0"/>
              <a:t>']</a:t>
            </a:r>
            <a:r>
              <a:rPr lang="pt-BR" sz="2400" b="1" dirty="0"/>
              <a:t> [</a:t>
            </a:r>
            <a:r>
              <a:rPr lang="pt-BR" sz="2400" b="1" dirty="0" smtClean="0"/>
              <a:t>'col2'].</a:t>
            </a:r>
            <a:r>
              <a:rPr lang="pt-BR" sz="2400" b="1" dirty="0" err="1" smtClean="0"/>
              <a:t>fun</a:t>
            </a:r>
            <a:r>
              <a:rPr lang="pt-BR" sz="2400" b="1" dirty="0" smtClean="0"/>
              <a:t>()</a:t>
            </a:r>
          </a:p>
          <a:p>
            <a:pPr marL="914400" lvl="1" indent="-457200" algn="just">
              <a:spcAft>
                <a:spcPts val="600"/>
              </a:spcAft>
              <a:buFont typeface="Wingdings" panose="05000000000000000000" pitchFamily="2" charset="2"/>
              <a:buChar char="q"/>
            </a:pPr>
            <a:r>
              <a:rPr lang="pt-BR" sz="2400" b="1" dirty="0" err="1"/>
              <a:t>df</a:t>
            </a:r>
            <a:r>
              <a:rPr lang="pt-BR" sz="2400" b="1" dirty="0"/>
              <a:t>[</a:t>
            </a:r>
            <a:r>
              <a:rPr lang="pt-BR" sz="2400" b="1" dirty="0" err="1"/>
              <a:t>df</a:t>
            </a:r>
            <a:r>
              <a:rPr lang="pt-BR" sz="2400" b="1" dirty="0" smtClean="0"/>
              <a:t>[</a:t>
            </a:r>
            <a:r>
              <a:rPr lang="pt-BR" sz="2400" b="1" dirty="0"/>
              <a:t>'col1'</a:t>
            </a:r>
            <a:r>
              <a:rPr lang="pt-BR" sz="2400" b="1" dirty="0" smtClean="0"/>
              <a:t>] </a:t>
            </a:r>
            <a:r>
              <a:rPr lang="pt-BR" sz="2400" b="1" dirty="0"/>
              <a:t>== </a:t>
            </a:r>
            <a:r>
              <a:rPr lang="pt-BR" sz="2400" b="1" dirty="0" smtClean="0"/>
              <a:t>'type2']</a:t>
            </a:r>
            <a:r>
              <a:rPr lang="pt-BR" sz="2400" b="1" dirty="0"/>
              <a:t> ['col2</a:t>
            </a:r>
            <a:r>
              <a:rPr lang="pt-BR" sz="2400" b="1" dirty="0" smtClean="0"/>
              <a:t>'].</a:t>
            </a:r>
            <a:r>
              <a:rPr lang="pt-BR" sz="2400" b="1" dirty="0" err="1" smtClean="0"/>
              <a:t>fun</a:t>
            </a:r>
            <a:r>
              <a:rPr lang="pt-BR" sz="2400" b="1" dirty="0" smtClean="0"/>
              <a:t>()</a:t>
            </a:r>
            <a:endParaRPr lang="pt-BR" sz="2400" b="1" dirty="0"/>
          </a:p>
          <a:p>
            <a:pPr marL="914400" lvl="1" indent="-457200" algn="just">
              <a:spcAft>
                <a:spcPts val="600"/>
              </a:spcAft>
              <a:buFont typeface="Wingdings" panose="05000000000000000000" pitchFamily="2" charset="2"/>
              <a:buChar char="q"/>
            </a:pPr>
            <a:r>
              <a:rPr lang="pt-BR" sz="2400" b="1" dirty="0" err="1"/>
              <a:t>df</a:t>
            </a:r>
            <a:r>
              <a:rPr lang="pt-BR" sz="2400" b="1" dirty="0"/>
              <a:t>[</a:t>
            </a:r>
            <a:r>
              <a:rPr lang="pt-BR" sz="2400" b="1" dirty="0" err="1"/>
              <a:t>df</a:t>
            </a:r>
            <a:r>
              <a:rPr lang="pt-BR" sz="2400" b="1" dirty="0" smtClean="0"/>
              <a:t>[</a:t>
            </a:r>
            <a:r>
              <a:rPr lang="pt-BR" sz="2400" b="1" dirty="0"/>
              <a:t>'col1'</a:t>
            </a:r>
            <a:r>
              <a:rPr lang="pt-BR" sz="2400" b="1" dirty="0" smtClean="0"/>
              <a:t>] </a:t>
            </a:r>
            <a:r>
              <a:rPr lang="pt-BR" sz="2400" b="1" dirty="0"/>
              <a:t>== </a:t>
            </a:r>
            <a:r>
              <a:rPr lang="pt-BR" sz="2400" b="1" dirty="0" smtClean="0"/>
              <a:t>'type3']</a:t>
            </a:r>
            <a:r>
              <a:rPr lang="pt-BR" sz="2400" b="1" dirty="0"/>
              <a:t> ['col2</a:t>
            </a:r>
            <a:r>
              <a:rPr lang="pt-BR" sz="2400" b="1" dirty="0" smtClean="0"/>
              <a:t>'].</a:t>
            </a:r>
            <a:r>
              <a:rPr lang="pt-BR" sz="2400" b="1" dirty="0" err="1" smtClean="0"/>
              <a:t>fun</a:t>
            </a:r>
            <a:r>
              <a:rPr lang="pt-BR" sz="2400" b="1" dirty="0" smtClean="0"/>
              <a:t>()</a:t>
            </a:r>
            <a:endParaRPr lang="pt-BR" sz="2400" b="1" dirty="0"/>
          </a:p>
          <a:p>
            <a:pPr marL="914400" lvl="1" indent="-457200" algn="just">
              <a:spcAft>
                <a:spcPts val="600"/>
              </a:spcAft>
              <a:buFont typeface="Wingdings" panose="05000000000000000000" pitchFamily="2" charset="2"/>
              <a:buChar char="q"/>
            </a:pPr>
            <a:r>
              <a:rPr lang="pt-BR" sz="2400" b="1" dirty="0" err="1"/>
              <a:t>df</a:t>
            </a:r>
            <a:r>
              <a:rPr lang="pt-BR" sz="2400" b="1" dirty="0"/>
              <a:t>[</a:t>
            </a:r>
            <a:r>
              <a:rPr lang="pt-BR" sz="2400" b="1" dirty="0" err="1"/>
              <a:t>df</a:t>
            </a:r>
            <a:r>
              <a:rPr lang="pt-BR" sz="2400" b="1" dirty="0" smtClean="0"/>
              <a:t>[</a:t>
            </a:r>
            <a:r>
              <a:rPr lang="pt-BR" sz="2400" b="1" dirty="0"/>
              <a:t>'col1'</a:t>
            </a:r>
            <a:r>
              <a:rPr lang="pt-BR" sz="2400" b="1" dirty="0" smtClean="0"/>
              <a:t>] </a:t>
            </a:r>
            <a:r>
              <a:rPr lang="pt-BR" sz="2400" b="1" dirty="0"/>
              <a:t>== </a:t>
            </a:r>
            <a:r>
              <a:rPr lang="pt-BR" sz="2400" b="1" dirty="0" smtClean="0"/>
              <a:t>'type4']</a:t>
            </a:r>
            <a:r>
              <a:rPr lang="pt-BR" sz="2400" b="1" dirty="0"/>
              <a:t> ['col2</a:t>
            </a:r>
            <a:r>
              <a:rPr lang="pt-BR" sz="2400" b="1" dirty="0" smtClean="0"/>
              <a:t>'].</a:t>
            </a:r>
            <a:r>
              <a:rPr lang="pt-BR" sz="2400" b="1" dirty="0" err="1" smtClean="0"/>
              <a:t>fun</a:t>
            </a:r>
            <a:r>
              <a:rPr lang="pt-BR" sz="2400" b="1" dirty="0" smtClean="0"/>
              <a:t>()</a:t>
            </a:r>
            <a:endParaRPr lang="pt-BR" sz="2400" b="1" dirty="0"/>
          </a:p>
          <a:p>
            <a:pPr marL="914400" lvl="1" indent="-457200" algn="just">
              <a:spcAft>
                <a:spcPts val="600"/>
              </a:spcAft>
              <a:buFont typeface="Wingdings" panose="05000000000000000000" pitchFamily="2" charset="2"/>
              <a:buChar char="q"/>
            </a:pPr>
            <a:r>
              <a:rPr lang="pt-BR" sz="2400" b="1" dirty="0" err="1"/>
              <a:t>df</a:t>
            </a:r>
            <a:r>
              <a:rPr lang="pt-BR" sz="2400" b="1" dirty="0"/>
              <a:t>[</a:t>
            </a:r>
            <a:r>
              <a:rPr lang="pt-BR" sz="2400" b="1" dirty="0" err="1"/>
              <a:t>df</a:t>
            </a:r>
            <a:r>
              <a:rPr lang="pt-BR" sz="2400" b="1" dirty="0" smtClean="0"/>
              <a:t>[</a:t>
            </a:r>
            <a:r>
              <a:rPr lang="pt-BR" sz="2400" b="1" dirty="0"/>
              <a:t>'col1'</a:t>
            </a:r>
            <a:r>
              <a:rPr lang="pt-BR" sz="2400" b="1" dirty="0" smtClean="0"/>
              <a:t>] </a:t>
            </a:r>
            <a:r>
              <a:rPr lang="pt-BR" sz="2400" b="1" dirty="0"/>
              <a:t>== </a:t>
            </a:r>
            <a:r>
              <a:rPr lang="pt-BR" sz="2400" b="1" dirty="0" smtClean="0"/>
              <a:t>'type5']</a:t>
            </a:r>
            <a:r>
              <a:rPr lang="pt-BR" sz="2400" b="1" dirty="0"/>
              <a:t> ['col2</a:t>
            </a:r>
            <a:r>
              <a:rPr lang="pt-BR" sz="2400" b="1" dirty="0" smtClean="0"/>
              <a:t>'].</a:t>
            </a:r>
            <a:r>
              <a:rPr lang="pt-BR" sz="2400" b="1" dirty="0" err="1" smtClean="0"/>
              <a:t>fun</a:t>
            </a:r>
            <a:r>
              <a:rPr lang="pt-BR" sz="2400" b="1" dirty="0" smtClean="0"/>
              <a:t>()</a:t>
            </a:r>
            <a:endParaRPr lang="pt-BR" sz="2400" b="1" dirty="0"/>
          </a:p>
        </p:txBody>
      </p:sp>
    </p:spTree>
    <p:extLst>
      <p:ext uri="{BB962C8B-B14F-4D97-AF65-F5344CB8AC3E}">
        <p14:creationId xmlns:p14="http://schemas.microsoft.com/office/powerpoint/2010/main" val="30809044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BCAC9B8-2DF6-108D-265C-8770E9BB2139}"/>
              </a:ext>
            </a:extLst>
          </p:cNvPr>
          <p:cNvSpPr txBox="1"/>
          <p:nvPr/>
        </p:nvSpPr>
        <p:spPr>
          <a:xfrm>
            <a:off x="628261" y="587828"/>
            <a:ext cx="1633781" cy="584775"/>
          </a:xfrm>
          <a:prstGeom prst="rect">
            <a:avLst/>
          </a:prstGeom>
          <a:noFill/>
        </p:spPr>
        <p:txBody>
          <a:bodyPr wrap="none" rtlCol="0">
            <a:spAutoFit/>
          </a:bodyPr>
          <a:lstStyle/>
          <a:p>
            <a:r>
              <a:rPr lang="pt-BR" sz="3200" b="1" dirty="0" smtClean="0"/>
              <a:t>GRUPOS</a:t>
            </a:r>
            <a:endParaRPr lang="pt-BR" sz="3200" b="1" dirty="0"/>
          </a:p>
        </p:txBody>
      </p:sp>
      <p:sp>
        <p:nvSpPr>
          <p:cNvPr id="3" name="CaixaDeTexto 2">
            <a:extLst>
              <a:ext uri="{FF2B5EF4-FFF2-40B4-BE49-F238E27FC236}">
                <a16:creationId xmlns:a16="http://schemas.microsoft.com/office/drawing/2014/main" id="{15FB899A-0E15-88DC-DA05-5E546AC4A63E}"/>
              </a:ext>
            </a:extLst>
          </p:cNvPr>
          <p:cNvSpPr txBox="1"/>
          <p:nvPr/>
        </p:nvSpPr>
        <p:spPr>
          <a:xfrm>
            <a:off x="628262" y="1617730"/>
            <a:ext cx="10061510" cy="4616648"/>
          </a:xfrm>
          <a:prstGeom prst="rect">
            <a:avLst/>
          </a:prstGeom>
          <a:noFill/>
        </p:spPr>
        <p:txBody>
          <a:bodyPr wrap="square" rtlCol="0">
            <a:spAutoFit/>
          </a:bodyPr>
          <a:lstStyle/>
          <a:p>
            <a:pPr marL="457200" indent="-457200" algn="just">
              <a:spcBef>
                <a:spcPts val="600"/>
              </a:spcBef>
              <a:spcAft>
                <a:spcPts val="600"/>
              </a:spcAft>
              <a:buFont typeface="Arial" panose="020B0604020202020204" pitchFamily="34" charset="0"/>
              <a:buChar char="•"/>
            </a:pPr>
            <a:r>
              <a:rPr lang="pt-BR" sz="2400" b="1" dirty="0" smtClean="0"/>
              <a:t>.</a:t>
            </a:r>
            <a:r>
              <a:rPr lang="pt-BR" sz="2400" b="1" dirty="0" err="1" smtClean="0"/>
              <a:t>groupby</a:t>
            </a:r>
            <a:r>
              <a:rPr lang="pt-BR" sz="2400" b="1" dirty="0" smtClean="0"/>
              <a:t>('col1')</a:t>
            </a:r>
            <a:r>
              <a:rPr lang="pt-BR" sz="2400" b="1" dirty="0"/>
              <a:t> ['col2</a:t>
            </a:r>
            <a:r>
              <a:rPr lang="pt-BR" sz="2400" b="1" dirty="0" smtClean="0"/>
              <a:t>'].</a:t>
            </a:r>
            <a:r>
              <a:rPr lang="pt-BR" sz="2400" b="1" dirty="0" err="1" smtClean="0"/>
              <a:t>fun</a:t>
            </a:r>
            <a:r>
              <a:rPr lang="pt-BR" sz="2400" b="1" dirty="0" smtClean="0"/>
              <a:t>()</a:t>
            </a:r>
            <a:endParaRPr lang="pt-BR" sz="2400" b="1" dirty="0"/>
          </a:p>
          <a:p>
            <a:pPr marL="914400" lvl="1" indent="-457200" algn="just">
              <a:spcBef>
                <a:spcPts val="600"/>
              </a:spcBef>
              <a:spcAft>
                <a:spcPts val="600"/>
              </a:spcAft>
              <a:buFont typeface="Wingdings" panose="05000000000000000000" pitchFamily="2" charset="2"/>
              <a:buChar char="q"/>
            </a:pPr>
            <a:r>
              <a:rPr lang="pt-BR" sz="2400" dirty="0"/>
              <a:t>Quando utilizamos o </a:t>
            </a:r>
            <a:r>
              <a:rPr lang="pt-BR" sz="2400" dirty="0" err="1"/>
              <a:t>groupby</a:t>
            </a:r>
            <a:r>
              <a:rPr lang="pt-BR" sz="2400" dirty="0"/>
              <a:t> com uma única chave (ou coluna), estamos dividindo o </a:t>
            </a:r>
            <a:r>
              <a:rPr lang="pt-BR" sz="2400" dirty="0" err="1"/>
              <a:t>DataFrame</a:t>
            </a:r>
            <a:r>
              <a:rPr lang="pt-BR" sz="2400" dirty="0"/>
              <a:t> com base nos valores únicos dessa coluna. Isso resulta em grupos nos quais cada grupo consiste em todas as linhas do </a:t>
            </a:r>
            <a:r>
              <a:rPr lang="pt-BR" sz="2400" dirty="0" err="1"/>
              <a:t>DataFrame</a:t>
            </a:r>
            <a:r>
              <a:rPr lang="pt-BR" sz="2400" dirty="0"/>
              <a:t> que compartilham o mesmo valor para a coluna </a:t>
            </a:r>
            <a:r>
              <a:rPr lang="pt-BR" sz="2400" dirty="0" smtClean="0"/>
              <a:t>especificada;</a:t>
            </a:r>
            <a:endParaRPr lang="pt-BR" sz="2400" dirty="0"/>
          </a:p>
          <a:p>
            <a:pPr marL="457200" indent="-457200" algn="just">
              <a:spcBef>
                <a:spcPts val="600"/>
              </a:spcBef>
              <a:spcAft>
                <a:spcPts val="600"/>
              </a:spcAft>
              <a:buFont typeface="Arial" panose="020B0604020202020204" pitchFamily="34" charset="0"/>
              <a:buChar char="•"/>
            </a:pPr>
            <a:r>
              <a:rPr lang="pt-BR" sz="2400" b="1" dirty="0"/>
              <a:t>.</a:t>
            </a:r>
            <a:r>
              <a:rPr lang="pt-BR" sz="2400" b="1" dirty="0" err="1"/>
              <a:t>groupby</a:t>
            </a:r>
            <a:r>
              <a:rPr lang="pt-BR" sz="2400" b="1" dirty="0" smtClean="0"/>
              <a:t>(['col1',</a:t>
            </a:r>
            <a:r>
              <a:rPr lang="pt-BR" sz="2400" b="1" dirty="0"/>
              <a:t> </a:t>
            </a:r>
            <a:r>
              <a:rPr lang="pt-BR" sz="2400" b="1" dirty="0" smtClean="0"/>
              <a:t>'col3']) </a:t>
            </a:r>
            <a:r>
              <a:rPr lang="pt-BR" sz="2400" b="1" dirty="0"/>
              <a:t>['col2</a:t>
            </a:r>
            <a:r>
              <a:rPr lang="pt-BR" sz="2400" b="1" dirty="0" smtClean="0"/>
              <a:t>'].</a:t>
            </a:r>
            <a:r>
              <a:rPr lang="pt-BR" sz="2400" b="1" dirty="0" err="1" smtClean="0"/>
              <a:t>fun</a:t>
            </a:r>
            <a:r>
              <a:rPr lang="pt-BR" sz="2400" b="1" dirty="0" smtClean="0"/>
              <a:t>()</a:t>
            </a:r>
            <a:endParaRPr lang="pt-BR" sz="2400" b="1" dirty="0"/>
          </a:p>
          <a:p>
            <a:pPr marL="914400" lvl="1" indent="-457200" algn="just">
              <a:spcBef>
                <a:spcPts val="600"/>
              </a:spcBef>
              <a:spcAft>
                <a:spcPts val="600"/>
              </a:spcAft>
              <a:buFont typeface="Wingdings" panose="05000000000000000000" pitchFamily="2" charset="2"/>
              <a:buChar char="q"/>
            </a:pPr>
            <a:r>
              <a:rPr lang="pt-BR" sz="2400" dirty="0"/>
              <a:t>O </a:t>
            </a:r>
            <a:r>
              <a:rPr lang="pt-BR" sz="2400" dirty="0" err="1"/>
              <a:t>groupby</a:t>
            </a:r>
            <a:r>
              <a:rPr lang="pt-BR" sz="2400" dirty="0"/>
              <a:t> também pode ser usado com múltiplas chaves, permitindo agrupar dados com base em uma combinação de valores em várias colunas. Isso é particularmente útil quando se deseja analisar subgrupos dentro dos dados que são definidos por mais de uma dimensão</a:t>
            </a:r>
            <a:r>
              <a:rPr lang="pt-BR" sz="2400" dirty="0" smtClean="0"/>
              <a:t>.</a:t>
            </a:r>
            <a:endParaRPr lang="pt-BR" sz="2400" dirty="0"/>
          </a:p>
        </p:txBody>
      </p:sp>
    </p:spTree>
    <p:extLst>
      <p:ext uri="{BB962C8B-B14F-4D97-AF65-F5344CB8AC3E}">
        <p14:creationId xmlns:p14="http://schemas.microsoft.com/office/powerpoint/2010/main" val="17483162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BCAC9B8-2DF6-108D-265C-8770E9BB2139}"/>
              </a:ext>
            </a:extLst>
          </p:cNvPr>
          <p:cNvSpPr txBox="1"/>
          <p:nvPr/>
        </p:nvSpPr>
        <p:spPr>
          <a:xfrm>
            <a:off x="628261" y="587828"/>
            <a:ext cx="1633781" cy="584775"/>
          </a:xfrm>
          <a:prstGeom prst="rect">
            <a:avLst/>
          </a:prstGeom>
          <a:noFill/>
        </p:spPr>
        <p:txBody>
          <a:bodyPr wrap="none" rtlCol="0">
            <a:spAutoFit/>
          </a:bodyPr>
          <a:lstStyle/>
          <a:p>
            <a:r>
              <a:rPr lang="pt-BR" sz="3200" b="1" dirty="0" smtClean="0"/>
              <a:t>GRUPOS</a:t>
            </a:r>
            <a:endParaRPr lang="pt-BR" sz="3200" b="1" dirty="0"/>
          </a:p>
        </p:txBody>
      </p:sp>
      <p:sp>
        <p:nvSpPr>
          <p:cNvPr id="3" name="CaixaDeTexto 2">
            <a:extLst>
              <a:ext uri="{FF2B5EF4-FFF2-40B4-BE49-F238E27FC236}">
                <a16:creationId xmlns:a16="http://schemas.microsoft.com/office/drawing/2014/main" id="{15FB899A-0E15-88DC-DA05-5E546AC4A63E}"/>
              </a:ext>
            </a:extLst>
          </p:cNvPr>
          <p:cNvSpPr txBox="1"/>
          <p:nvPr/>
        </p:nvSpPr>
        <p:spPr>
          <a:xfrm>
            <a:off x="628262" y="1617730"/>
            <a:ext cx="10061510" cy="5262979"/>
          </a:xfrm>
          <a:prstGeom prst="rect">
            <a:avLst/>
          </a:prstGeom>
          <a:noFill/>
        </p:spPr>
        <p:txBody>
          <a:bodyPr wrap="square" rtlCol="0">
            <a:spAutoFit/>
          </a:bodyPr>
          <a:lstStyle/>
          <a:p>
            <a:pPr marL="457200" indent="-457200" algn="just">
              <a:buFont typeface="Arial" panose="020B0604020202020204" pitchFamily="34" charset="0"/>
              <a:buChar char="•"/>
            </a:pPr>
            <a:r>
              <a:rPr lang="pt-BR" sz="2400" b="1" dirty="0" smtClean="0"/>
              <a:t>Tabelas Dinâmicas (</a:t>
            </a:r>
            <a:r>
              <a:rPr lang="pt-BR" sz="2400" b="1" dirty="0" err="1" smtClean="0"/>
              <a:t>Pivot</a:t>
            </a:r>
            <a:r>
              <a:rPr lang="pt-BR" sz="2400" b="1" dirty="0" smtClean="0"/>
              <a:t> </a:t>
            </a:r>
            <a:r>
              <a:rPr lang="pt-BR" sz="2400" b="1" dirty="0" err="1" smtClean="0"/>
              <a:t>Tables</a:t>
            </a:r>
            <a:r>
              <a:rPr lang="pt-BR" sz="2400" b="1" dirty="0"/>
              <a:t>): </a:t>
            </a:r>
            <a:r>
              <a:rPr lang="pt-BR" sz="2400" dirty="0" smtClean="0"/>
              <a:t>É </a:t>
            </a:r>
            <a:r>
              <a:rPr lang="pt-BR" sz="2400" dirty="0"/>
              <a:t>uma ferramenta que reorganiza e resume dados selecionados de um </a:t>
            </a:r>
            <a:r>
              <a:rPr lang="pt-BR" sz="2400" dirty="0" err="1"/>
              <a:t>DataFrame</a:t>
            </a:r>
            <a:r>
              <a:rPr lang="pt-BR" sz="2400" dirty="0"/>
              <a:t>. É utilizada para transformar ou reestruturar dados, agregando-os de forma a fornecer uma perspectiva diferente sobre os dados</a:t>
            </a:r>
            <a:r>
              <a:rPr lang="pt-BR" sz="2400" dirty="0" smtClean="0"/>
              <a:t>.</a:t>
            </a:r>
          </a:p>
          <a:p>
            <a:pPr marL="457200" indent="-457200" algn="just">
              <a:buFont typeface="Arial" panose="020B0604020202020204" pitchFamily="34" charset="0"/>
              <a:buChar char="•"/>
            </a:pPr>
            <a:r>
              <a:rPr lang="pt-BR" sz="2400" dirty="0"/>
              <a:t>No Pandas, as tabelas dinâmicas são criadas com o método </a:t>
            </a:r>
            <a:r>
              <a:rPr lang="pt-BR" sz="2400" b="1" dirty="0" err="1"/>
              <a:t>pivot_table</a:t>
            </a:r>
            <a:r>
              <a:rPr lang="pt-BR" sz="2400" dirty="0"/>
              <a:t>, permitindo resumir grandes conjuntos de dados e realizar análises complexas com facilidade</a:t>
            </a:r>
            <a:r>
              <a:rPr lang="pt-BR" sz="2400" dirty="0" smtClean="0"/>
              <a:t>.</a:t>
            </a:r>
          </a:p>
          <a:p>
            <a:pPr marL="457200" indent="-457200" algn="just">
              <a:buFont typeface="Arial" panose="020B0604020202020204" pitchFamily="34" charset="0"/>
              <a:buChar char="•"/>
            </a:pPr>
            <a:r>
              <a:rPr lang="pt-BR" sz="2400" b="1" dirty="0" err="1" smtClean="0"/>
              <a:t>df.pivot_table</a:t>
            </a:r>
            <a:r>
              <a:rPr lang="pt-BR" sz="2400" b="1" dirty="0" smtClean="0"/>
              <a:t>(</a:t>
            </a:r>
            <a:r>
              <a:rPr lang="pt-BR" sz="2400" b="1" dirty="0" err="1" smtClean="0"/>
              <a:t>values</a:t>
            </a:r>
            <a:r>
              <a:rPr lang="pt-BR" sz="2400" b="1" dirty="0" smtClean="0"/>
              <a:t>='col1', index='col2', </a:t>
            </a:r>
            <a:r>
              <a:rPr lang="pt-BR" sz="2400" b="1" dirty="0" err="1" smtClean="0"/>
              <a:t>aggfunc</a:t>
            </a:r>
            <a:r>
              <a:rPr lang="pt-BR" sz="2400" b="1" dirty="0" smtClean="0"/>
              <a:t>=['fun1' , 'fun2'])</a:t>
            </a:r>
            <a:endParaRPr lang="pt-BR" sz="2400" b="1" dirty="0"/>
          </a:p>
          <a:p>
            <a:pPr marL="914400" lvl="1" indent="-457200" algn="just">
              <a:buFont typeface="Wingdings" panose="05000000000000000000" pitchFamily="2" charset="2"/>
              <a:buChar char="q"/>
            </a:pPr>
            <a:r>
              <a:rPr lang="pt-BR" sz="2400" b="1" dirty="0" err="1" smtClean="0"/>
              <a:t>values</a:t>
            </a:r>
            <a:r>
              <a:rPr lang="pt-BR" sz="2400" b="1" dirty="0" smtClean="0"/>
              <a:t>:</a:t>
            </a:r>
            <a:r>
              <a:rPr lang="pt-BR" sz="2400" dirty="0" smtClean="0"/>
              <a:t> colunas para agregar</a:t>
            </a:r>
          </a:p>
          <a:p>
            <a:pPr marL="914400" lvl="1" indent="-457200" algn="just">
              <a:buFont typeface="Wingdings" panose="05000000000000000000" pitchFamily="2" charset="2"/>
              <a:buChar char="q"/>
            </a:pPr>
            <a:r>
              <a:rPr lang="pt-BR" sz="2400" b="1" dirty="0" smtClean="0"/>
              <a:t>index:</a:t>
            </a:r>
            <a:r>
              <a:rPr lang="pt-BR" sz="2400" dirty="0" smtClean="0"/>
              <a:t> grupos para se indexar as colunas</a:t>
            </a:r>
          </a:p>
          <a:p>
            <a:pPr marL="914400" lvl="1" indent="-457200" algn="just">
              <a:buFont typeface="Wingdings" panose="05000000000000000000" pitchFamily="2" charset="2"/>
              <a:buChar char="q"/>
            </a:pPr>
            <a:r>
              <a:rPr lang="pt-BR" sz="2400" b="1" dirty="0" err="1" smtClean="0"/>
              <a:t>aggfunc</a:t>
            </a:r>
            <a:r>
              <a:rPr lang="pt-BR" sz="2400" b="1" dirty="0" smtClean="0"/>
              <a:t>:</a:t>
            </a:r>
            <a:r>
              <a:rPr lang="pt-BR" sz="2400" dirty="0" smtClean="0"/>
              <a:t> lista de funções para se calcular (a média é a padrão)</a:t>
            </a:r>
          </a:p>
          <a:p>
            <a:pPr marL="914400" lvl="1" indent="-457200" algn="just">
              <a:buFont typeface="Wingdings" panose="05000000000000000000" pitchFamily="2" charset="2"/>
              <a:buChar char="q"/>
            </a:pPr>
            <a:r>
              <a:rPr lang="pt-BR" sz="2400" dirty="0"/>
              <a:t>As funções agregadas do </a:t>
            </a:r>
            <a:r>
              <a:rPr lang="pt-BR" sz="2400" dirty="0" err="1"/>
              <a:t>NumPy</a:t>
            </a:r>
            <a:r>
              <a:rPr lang="pt-BR" sz="2400" dirty="0"/>
              <a:t>, como </a:t>
            </a:r>
            <a:r>
              <a:rPr lang="pt-BR" sz="2400" dirty="0" err="1"/>
              <a:t>np.median</a:t>
            </a:r>
            <a:r>
              <a:rPr lang="pt-BR" sz="2400" dirty="0"/>
              <a:t>, </a:t>
            </a:r>
            <a:r>
              <a:rPr lang="pt-BR" sz="2400" dirty="0" err="1"/>
              <a:t>np.mean</a:t>
            </a:r>
            <a:r>
              <a:rPr lang="pt-BR" sz="2400" dirty="0"/>
              <a:t>, </a:t>
            </a:r>
            <a:r>
              <a:rPr lang="pt-BR" sz="2400" dirty="0" err="1"/>
              <a:t>np.sum</a:t>
            </a:r>
            <a:r>
              <a:rPr lang="pt-BR" sz="2400" dirty="0"/>
              <a:t>, </a:t>
            </a:r>
            <a:r>
              <a:rPr lang="pt-BR" sz="2400" dirty="0" err="1"/>
              <a:t>np.max</a:t>
            </a:r>
            <a:r>
              <a:rPr lang="pt-BR" sz="2400" dirty="0"/>
              <a:t>, e </a:t>
            </a:r>
            <a:r>
              <a:rPr lang="pt-BR" sz="2400" dirty="0" err="1"/>
              <a:t>np.min</a:t>
            </a:r>
            <a:r>
              <a:rPr lang="pt-BR" sz="2400" dirty="0"/>
              <a:t>, são comumente usadas com </a:t>
            </a:r>
            <a:r>
              <a:rPr lang="pt-BR" sz="2400" dirty="0" err="1"/>
              <a:t>pivot_table</a:t>
            </a:r>
            <a:r>
              <a:rPr lang="pt-BR" sz="2400" dirty="0"/>
              <a:t> para realizar vários cálculos estatísticos.</a:t>
            </a:r>
          </a:p>
        </p:txBody>
      </p:sp>
    </p:spTree>
    <p:extLst>
      <p:ext uri="{BB962C8B-B14F-4D97-AF65-F5344CB8AC3E}">
        <p14:creationId xmlns:p14="http://schemas.microsoft.com/office/powerpoint/2010/main" val="28100427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BCAC9B8-2DF6-108D-265C-8770E9BB2139}"/>
              </a:ext>
            </a:extLst>
          </p:cNvPr>
          <p:cNvSpPr txBox="1"/>
          <p:nvPr/>
        </p:nvSpPr>
        <p:spPr>
          <a:xfrm>
            <a:off x="628261" y="587828"/>
            <a:ext cx="1909690" cy="584775"/>
          </a:xfrm>
          <a:prstGeom prst="rect">
            <a:avLst/>
          </a:prstGeom>
          <a:noFill/>
        </p:spPr>
        <p:txBody>
          <a:bodyPr wrap="none" rtlCol="0">
            <a:spAutoFit/>
          </a:bodyPr>
          <a:lstStyle/>
          <a:p>
            <a:r>
              <a:rPr lang="pt-BR" sz="3200" b="1" dirty="0" smtClean="0"/>
              <a:t>GRÁFICOS</a:t>
            </a:r>
            <a:endParaRPr lang="pt-BR" sz="3200" b="1" dirty="0"/>
          </a:p>
        </p:txBody>
      </p:sp>
      <p:sp>
        <p:nvSpPr>
          <p:cNvPr id="3" name="CaixaDeTexto 2">
            <a:extLst>
              <a:ext uri="{FF2B5EF4-FFF2-40B4-BE49-F238E27FC236}">
                <a16:creationId xmlns:a16="http://schemas.microsoft.com/office/drawing/2014/main" id="{15FB899A-0E15-88DC-DA05-5E546AC4A63E}"/>
              </a:ext>
            </a:extLst>
          </p:cNvPr>
          <p:cNvSpPr txBox="1"/>
          <p:nvPr/>
        </p:nvSpPr>
        <p:spPr>
          <a:xfrm>
            <a:off x="628262" y="1617730"/>
            <a:ext cx="10061510" cy="4647426"/>
          </a:xfrm>
          <a:prstGeom prst="rect">
            <a:avLst/>
          </a:prstGeom>
          <a:noFill/>
        </p:spPr>
        <p:txBody>
          <a:bodyPr wrap="square" rtlCol="0">
            <a:spAutoFit/>
          </a:bodyPr>
          <a:lstStyle/>
          <a:p>
            <a:pPr marL="457200" indent="-457200" algn="just">
              <a:spcBef>
                <a:spcPts val="600"/>
              </a:spcBef>
              <a:spcAft>
                <a:spcPts val="600"/>
              </a:spcAft>
              <a:buFont typeface="Arial" panose="020B0604020202020204" pitchFamily="34" charset="0"/>
              <a:buChar char="•"/>
            </a:pPr>
            <a:r>
              <a:rPr lang="pt-BR" sz="2400" b="1" dirty="0" smtClean="0"/>
              <a:t>MATPLOTLIB</a:t>
            </a:r>
            <a:endParaRPr lang="pt-BR" sz="2400" b="1" dirty="0"/>
          </a:p>
          <a:p>
            <a:pPr marL="914400" lvl="1" indent="-457200" algn="just">
              <a:spcBef>
                <a:spcPts val="600"/>
              </a:spcBef>
              <a:spcAft>
                <a:spcPts val="600"/>
              </a:spcAft>
              <a:buFont typeface="Wingdings" panose="05000000000000000000" pitchFamily="2" charset="2"/>
              <a:buChar char="q"/>
            </a:pPr>
            <a:r>
              <a:rPr lang="pt-BR" sz="2400" dirty="0" smtClean="0"/>
              <a:t>XXXXXXXXXXXXXXXXXXXXXXXXXXXXXXXXXXXXXXXXXX</a:t>
            </a:r>
          </a:p>
          <a:p>
            <a:pPr marL="914400" lvl="1" indent="-457200" algn="just">
              <a:spcBef>
                <a:spcPts val="600"/>
              </a:spcBef>
              <a:spcAft>
                <a:spcPts val="600"/>
              </a:spcAft>
              <a:buFont typeface="Wingdings" panose="05000000000000000000" pitchFamily="2" charset="2"/>
              <a:buChar char="q"/>
            </a:pPr>
            <a:r>
              <a:rPr lang="pt-BR" sz="2400" dirty="0"/>
              <a:t>XXXXXXXXXXXXXXXXXXXXXXXXXXXXXXXXXXXXXXXXXX</a:t>
            </a:r>
          </a:p>
          <a:p>
            <a:pPr marL="457200" indent="-457200" algn="just">
              <a:spcBef>
                <a:spcPts val="600"/>
              </a:spcBef>
              <a:spcAft>
                <a:spcPts val="600"/>
              </a:spcAft>
              <a:buFont typeface="Arial" panose="020B0604020202020204" pitchFamily="34" charset="0"/>
              <a:buChar char="•"/>
            </a:pPr>
            <a:r>
              <a:rPr lang="pt-BR" sz="2400" b="1" dirty="0" smtClean="0"/>
              <a:t>SEABORN</a:t>
            </a:r>
            <a:endParaRPr lang="pt-BR" sz="2400" b="1" dirty="0"/>
          </a:p>
          <a:p>
            <a:pPr marL="914400" lvl="1" indent="-457200" algn="just">
              <a:spcBef>
                <a:spcPts val="600"/>
              </a:spcBef>
              <a:spcAft>
                <a:spcPts val="600"/>
              </a:spcAft>
              <a:buFont typeface="Wingdings" panose="05000000000000000000" pitchFamily="2" charset="2"/>
              <a:buChar char="q"/>
            </a:pPr>
            <a:r>
              <a:rPr lang="pt-BR" sz="2400" dirty="0"/>
              <a:t>XXXXXXXXXXXXXXXXXXXXXXXXXXXXXXXXXXXXXXXXXX</a:t>
            </a:r>
          </a:p>
          <a:p>
            <a:pPr marL="914400" lvl="1" indent="-457200" algn="just">
              <a:spcBef>
                <a:spcPts val="600"/>
              </a:spcBef>
              <a:spcAft>
                <a:spcPts val="600"/>
              </a:spcAft>
              <a:buFont typeface="Wingdings" panose="05000000000000000000" pitchFamily="2" charset="2"/>
              <a:buChar char="q"/>
            </a:pPr>
            <a:r>
              <a:rPr lang="pt-BR" sz="2400" dirty="0"/>
              <a:t>XXXXXXXXXXXXXXXXXXXXXXXXXXXXXXXXXXXXXXXXXX</a:t>
            </a:r>
          </a:p>
          <a:p>
            <a:pPr marL="457200" indent="-457200" algn="just">
              <a:spcBef>
                <a:spcPts val="600"/>
              </a:spcBef>
              <a:spcAft>
                <a:spcPts val="600"/>
              </a:spcAft>
              <a:buFont typeface="Arial" panose="020B0604020202020204" pitchFamily="34" charset="0"/>
              <a:buChar char="•"/>
            </a:pPr>
            <a:r>
              <a:rPr lang="pt-BR" sz="2400" b="1" dirty="0" smtClean="0"/>
              <a:t>PRINCIPAIS FUNÇÕES E DIFERENÇAS</a:t>
            </a:r>
            <a:endParaRPr lang="pt-BR" sz="2400" b="1" dirty="0"/>
          </a:p>
          <a:p>
            <a:pPr marL="914400" lvl="1" indent="-457200" algn="just">
              <a:spcBef>
                <a:spcPts val="600"/>
              </a:spcBef>
              <a:spcAft>
                <a:spcPts val="600"/>
              </a:spcAft>
              <a:buFont typeface="Wingdings" panose="05000000000000000000" pitchFamily="2" charset="2"/>
              <a:buChar char="q"/>
            </a:pPr>
            <a:r>
              <a:rPr lang="pt-BR" sz="2400" dirty="0"/>
              <a:t>XXXXXXXXXXXXXXXXXXXXXXXXXXXXXXXXXXXXXXXXXX</a:t>
            </a:r>
          </a:p>
          <a:p>
            <a:pPr marL="914400" lvl="1" indent="-457200" algn="just">
              <a:spcBef>
                <a:spcPts val="600"/>
              </a:spcBef>
              <a:spcAft>
                <a:spcPts val="600"/>
              </a:spcAft>
              <a:buFont typeface="Wingdings" panose="05000000000000000000" pitchFamily="2" charset="2"/>
              <a:buChar char="q"/>
            </a:pPr>
            <a:r>
              <a:rPr lang="pt-BR" sz="2400" dirty="0" smtClean="0"/>
              <a:t>XXXXXXXXXXXXXXXXXXXXXXXXXXXXXXXXXXXXXXXXXX</a:t>
            </a:r>
            <a:endParaRPr lang="pt-BR" sz="2400" dirty="0"/>
          </a:p>
        </p:txBody>
      </p:sp>
    </p:spTree>
    <p:extLst>
      <p:ext uri="{BB962C8B-B14F-4D97-AF65-F5344CB8AC3E}">
        <p14:creationId xmlns:p14="http://schemas.microsoft.com/office/powerpoint/2010/main" val="10103688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BCAC9B8-2DF6-108D-265C-8770E9BB2139}"/>
              </a:ext>
            </a:extLst>
          </p:cNvPr>
          <p:cNvSpPr txBox="1"/>
          <p:nvPr/>
        </p:nvSpPr>
        <p:spPr>
          <a:xfrm>
            <a:off x="628261" y="587828"/>
            <a:ext cx="1909690" cy="584775"/>
          </a:xfrm>
          <a:prstGeom prst="rect">
            <a:avLst/>
          </a:prstGeom>
          <a:noFill/>
        </p:spPr>
        <p:txBody>
          <a:bodyPr wrap="none" rtlCol="0">
            <a:spAutoFit/>
          </a:bodyPr>
          <a:lstStyle/>
          <a:p>
            <a:r>
              <a:rPr lang="pt-BR" sz="3200" b="1" dirty="0" smtClean="0"/>
              <a:t>GRÁFICOS</a:t>
            </a:r>
            <a:endParaRPr lang="pt-BR" sz="3200" b="1" dirty="0"/>
          </a:p>
        </p:txBody>
      </p:sp>
      <p:sp>
        <p:nvSpPr>
          <p:cNvPr id="3" name="CaixaDeTexto 2">
            <a:extLst>
              <a:ext uri="{FF2B5EF4-FFF2-40B4-BE49-F238E27FC236}">
                <a16:creationId xmlns:a16="http://schemas.microsoft.com/office/drawing/2014/main" id="{15FB899A-0E15-88DC-DA05-5E546AC4A63E}"/>
              </a:ext>
            </a:extLst>
          </p:cNvPr>
          <p:cNvSpPr txBox="1"/>
          <p:nvPr/>
        </p:nvSpPr>
        <p:spPr>
          <a:xfrm>
            <a:off x="628262" y="1617730"/>
            <a:ext cx="10061510" cy="4647426"/>
          </a:xfrm>
          <a:prstGeom prst="rect">
            <a:avLst/>
          </a:prstGeom>
          <a:noFill/>
        </p:spPr>
        <p:txBody>
          <a:bodyPr wrap="square" rtlCol="0">
            <a:spAutoFit/>
          </a:bodyPr>
          <a:lstStyle/>
          <a:p>
            <a:pPr marL="457200" indent="-457200" algn="just">
              <a:spcBef>
                <a:spcPts val="600"/>
              </a:spcBef>
              <a:spcAft>
                <a:spcPts val="600"/>
              </a:spcAft>
              <a:buFont typeface="Arial" panose="020B0604020202020204" pitchFamily="34" charset="0"/>
              <a:buChar char="•"/>
            </a:pPr>
            <a:r>
              <a:rPr lang="pt-BR" sz="2400" b="1" dirty="0" smtClean="0"/>
              <a:t>HISTOGRAMAS / KDE</a:t>
            </a:r>
            <a:endParaRPr lang="pt-BR" sz="2400" b="1" dirty="0"/>
          </a:p>
          <a:p>
            <a:pPr marL="914400" lvl="1" indent="-457200" algn="just">
              <a:spcBef>
                <a:spcPts val="600"/>
              </a:spcBef>
              <a:spcAft>
                <a:spcPts val="600"/>
              </a:spcAft>
              <a:buFont typeface="Wingdings" panose="05000000000000000000" pitchFamily="2" charset="2"/>
              <a:buChar char="q"/>
            </a:pPr>
            <a:r>
              <a:rPr lang="pt-BR" sz="2400" dirty="0" smtClean="0"/>
              <a:t>XXXXXXXXXXXXXXXXXXXXXXXXXXXXXXXXXXXXXXXXXX</a:t>
            </a:r>
          </a:p>
          <a:p>
            <a:pPr marL="914400" lvl="1" indent="-457200" algn="just">
              <a:spcBef>
                <a:spcPts val="600"/>
              </a:spcBef>
              <a:spcAft>
                <a:spcPts val="600"/>
              </a:spcAft>
              <a:buFont typeface="Wingdings" panose="05000000000000000000" pitchFamily="2" charset="2"/>
              <a:buChar char="q"/>
            </a:pPr>
            <a:r>
              <a:rPr lang="pt-BR" sz="2400" dirty="0"/>
              <a:t>XXXXXXXXXXXXXXXXXXXXXXXXXXXXXXXXXXXXXXXXXX</a:t>
            </a:r>
          </a:p>
          <a:p>
            <a:pPr marL="457200" indent="-457200" algn="just">
              <a:spcBef>
                <a:spcPts val="600"/>
              </a:spcBef>
              <a:spcAft>
                <a:spcPts val="600"/>
              </a:spcAft>
              <a:buFont typeface="Arial" panose="020B0604020202020204" pitchFamily="34" charset="0"/>
              <a:buChar char="•"/>
            </a:pPr>
            <a:r>
              <a:rPr lang="pt-BR" sz="2400" b="1" dirty="0" smtClean="0"/>
              <a:t>GRÁFICO DE BARRAS</a:t>
            </a:r>
            <a:endParaRPr lang="pt-BR" sz="2400" b="1" dirty="0"/>
          </a:p>
          <a:p>
            <a:pPr marL="914400" lvl="1" indent="-457200" algn="just">
              <a:spcBef>
                <a:spcPts val="600"/>
              </a:spcBef>
              <a:spcAft>
                <a:spcPts val="600"/>
              </a:spcAft>
              <a:buFont typeface="Wingdings" panose="05000000000000000000" pitchFamily="2" charset="2"/>
              <a:buChar char="q"/>
            </a:pPr>
            <a:r>
              <a:rPr lang="pt-BR" sz="2400" dirty="0"/>
              <a:t>XXXXXXXXXXXXXXXXXXXXXXXXXXXXXXXXXXXXXXXXXX</a:t>
            </a:r>
          </a:p>
          <a:p>
            <a:pPr marL="914400" lvl="1" indent="-457200" algn="just">
              <a:spcBef>
                <a:spcPts val="600"/>
              </a:spcBef>
              <a:spcAft>
                <a:spcPts val="600"/>
              </a:spcAft>
              <a:buFont typeface="Wingdings" panose="05000000000000000000" pitchFamily="2" charset="2"/>
              <a:buChar char="q"/>
            </a:pPr>
            <a:r>
              <a:rPr lang="pt-BR" sz="2400" dirty="0"/>
              <a:t>XXXXXXXXXXXXXXXXXXXXXXXXXXXXXXXXXXXXXXXXXX</a:t>
            </a:r>
          </a:p>
          <a:p>
            <a:pPr marL="457200" indent="-457200" algn="just">
              <a:spcBef>
                <a:spcPts val="600"/>
              </a:spcBef>
              <a:spcAft>
                <a:spcPts val="600"/>
              </a:spcAft>
              <a:buFont typeface="Arial" panose="020B0604020202020204" pitchFamily="34" charset="0"/>
              <a:buChar char="•"/>
            </a:pPr>
            <a:r>
              <a:rPr lang="pt-BR" sz="2400" b="1" dirty="0" smtClean="0"/>
              <a:t>GRÁFICO DE LINHAS</a:t>
            </a:r>
            <a:endParaRPr lang="pt-BR" sz="2400" b="1" dirty="0"/>
          </a:p>
          <a:p>
            <a:pPr marL="914400" lvl="1" indent="-457200" algn="just">
              <a:spcBef>
                <a:spcPts val="600"/>
              </a:spcBef>
              <a:spcAft>
                <a:spcPts val="600"/>
              </a:spcAft>
              <a:buFont typeface="Wingdings" panose="05000000000000000000" pitchFamily="2" charset="2"/>
              <a:buChar char="q"/>
            </a:pPr>
            <a:r>
              <a:rPr lang="pt-BR" sz="2400" dirty="0"/>
              <a:t>XXXXXXXXXXXXXXXXXXXXXXXXXXXXXXXXXXXXXXXXXX</a:t>
            </a:r>
          </a:p>
          <a:p>
            <a:pPr marL="914400" lvl="1" indent="-457200" algn="just">
              <a:spcBef>
                <a:spcPts val="600"/>
              </a:spcBef>
              <a:spcAft>
                <a:spcPts val="600"/>
              </a:spcAft>
              <a:buFont typeface="Wingdings" panose="05000000000000000000" pitchFamily="2" charset="2"/>
              <a:buChar char="q"/>
            </a:pPr>
            <a:r>
              <a:rPr lang="pt-BR" sz="2400" dirty="0" smtClean="0"/>
              <a:t>XXXXXXXXXXXXXXXXXXXXXXXXXXXXXXXXXXXXXXXXXX</a:t>
            </a:r>
            <a:endParaRPr lang="pt-BR" sz="2400" dirty="0"/>
          </a:p>
        </p:txBody>
      </p:sp>
    </p:spTree>
    <p:extLst>
      <p:ext uri="{BB962C8B-B14F-4D97-AF65-F5344CB8AC3E}">
        <p14:creationId xmlns:p14="http://schemas.microsoft.com/office/powerpoint/2010/main" val="15088997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BCAC9B8-2DF6-108D-265C-8770E9BB2139}"/>
              </a:ext>
            </a:extLst>
          </p:cNvPr>
          <p:cNvSpPr txBox="1"/>
          <p:nvPr/>
        </p:nvSpPr>
        <p:spPr>
          <a:xfrm>
            <a:off x="628261" y="587828"/>
            <a:ext cx="1909690" cy="584775"/>
          </a:xfrm>
          <a:prstGeom prst="rect">
            <a:avLst/>
          </a:prstGeom>
          <a:noFill/>
        </p:spPr>
        <p:txBody>
          <a:bodyPr wrap="none" rtlCol="0">
            <a:spAutoFit/>
          </a:bodyPr>
          <a:lstStyle/>
          <a:p>
            <a:r>
              <a:rPr lang="pt-BR" sz="3200" b="1" dirty="0" smtClean="0"/>
              <a:t>GRÁFICOS</a:t>
            </a:r>
            <a:endParaRPr lang="pt-BR" sz="3200" b="1" dirty="0"/>
          </a:p>
        </p:txBody>
      </p:sp>
      <p:sp>
        <p:nvSpPr>
          <p:cNvPr id="3" name="CaixaDeTexto 2">
            <a:extLst>
              <a:ext uri="{FF2B5EF4-FFF2-40B4-BE49-F238E27FC236}">
                <a16:creationId xmlns:a16="http://schemas.microsoft.com/office/drawing/2014/main" id="{15FB899A-0E15-88DC-DA05-5E546AC4A63E}"/>
              </a:ext>
            </a:extLst>
          </p:cNvPr>
          <p:cNvSpPr txBox="1"/>
          <p:nvPr/>
        </p:nvSpPr>
        <p:spPr>
          <a:xfrm>
            <a:off x="628262" y="1617730"/>
            <a:ext cx="10061510" cy="4647426"/>
          </a:xfrm>
          <a:prstGeom prst="rect">
            <a:avLst/>
          </a:prstGeom>
          <a:noFill/>
        </p:spPr>
        <p:txBody>
          <a:bodyPr wrap="square" rtlCol="0">
            <a:spAutoFit/>
          </a:bodyPr>
          <a:lstStyle/>
          <a:p>
            <a:pPr marL="457200" indent="-457200" algn="just">
              <a:spcBef>
                <a:spcPts val="600"/>
              </a:spcBef>
              <a:spcAft>
                <a:spcPts val="600"/>
              </a:spcAft>
              <a:buFont typeface="Arial" panose="020B0604020202020204" pitchFamily="34" charset="0"/>
              <a:buChar char="•"/>
            </a:pPr>
            <a:r>
              <a:rPr lang="pt-BR" sz="2400" b="1" dirty="0" smtClean="0"/>
              <a:t>GRÁFICO DE DISPERSÃO / SCATTERPLOT / PAIRPLOT</a:t>
            </a:r>
            <a:endParaRPr lang="pt-BR" sz="2400" b="1" dirty="0"/>
          </a:p>
          <a:p>
            <a:pPr marL="914400" lvl="1" indent="-457200" algn="just">
              <a:spcBef>
                <a:spcPts val="600"/>
              </a:spcBef>
              <a:spcAft>
                <a:spcPts val="600"/>
              </a:spcAft>
              <a:buFont typeface="Wingdings" panose="05000000000000000000" pitchFamily="2" charset="2"/>
              <a:buChar char="q"/>
            </a:pPr>
            <a:r>
              <a:rPr lang="pt-BR" sz="2400" dirty="0" smtClean="0"/>
              <a:t>XXXXXXXXXXXXXXXXXXXXXXXXXXXXXXXXXXXXXXXXXX</a:t>
            </a:r>
          </a:p>
          <a:p>
            <a:pPr marL="914400" lvl="1" indent="-457200" algn="just">
              <a:spcBef>
                <a:spcPts val="600"/>
              </a:spcBef>
              <a:spcAft>
                <a:spcPts val="600"/>
              </a:spcAft>
              <a:buFont typeface="Wingdings" panose="05000000000000000000" pitchFamily="2" charset="2"/>
              <a:buChar char="q"/>
            </a:pPr>
            <a:r>
              <a:rPr lang="pt-BR" sz="2400" dirty="0"/>
              <a:t>XXXXXXXXXXXXXXXXXXXXXXXXXXXXXXXXXXXXXXXXXX</a:t>
            </a:r>
          </a:p>
          <a:p>
            <a:pPr marL="457200" indent="-457200" algn="just">
              <a:spcBef>
                <a:spcPts val="600"/>
              </a:spcBef>
              <a:spcAft>
                <a:spcPts val="600"/>
              </a:spcAft>
              <a:buFont typeface="Arial" panose="020B0604020202020204" pitchFamily="34" charset="0"/>
              <a:buChar char="•"/>
            </a:pPr>
            <a:r>
              <a:rPr lang="pt-BR" sz="2400" b="1" dirty="0" smtClean="0"/>
              <a:t>GRÁFICO DE PIZZA</a:t>
            </a:r>
            <a:endParaRPr lang="pt-BR" sz="2400" b="1" dirty="0"/>
          </a:p>
          <a:p>
            <a:pPr marL="914400" lvl="1" indent="-457200" algn="just">
              <a:spcBef>
                <a:spcPts val="600"/>
              </a:spcBef>
              <a:spcAft>
                <a:spcPts val="600"/>
              </a:spcAft>
              <a:buFont typeface="Wingdings" panose="05000000000000000000" pitchFamily="2" charset="2"/>
              <a:buChar char="q"/>
            </a:pPr>
            <a:r>
              <a:rPr lang="pt-BR" sz="2400" dirty="0"/>
              <a:t>XXXXXXXXXXXXXXXXXXXXXXXXXXXXXXXXXXXXXXXXXX</a:t>
            </a:r>
          </a:p>
          <a:p>
            <a:pPr marL="914400" lvl="1" indent="-457200" algn="just">
              <a:spcBef>
                <a:spcPts val="600"/>
              </a:spcBef>
              <a:spcAft>
                <a:spcPts val="600"/>
              </a:spcAft>
              <a:buFont typeface="Wingdings" panose="05000000000000000000" pitchFamily="2" charset="2"/>
              <a:buChar char="q"/>
            </a:pPr>
            <a:r>
              <a:rPr lang="pt-BR" sz="2400" dirty="0"/>
              <a:t>XXXXXXXXXXXXXXXXXXXXXXXXXXXXXXXXXXXXXXXXXX</a:t>
            </a:r>
          </a:p>
          <a:p>
            <a:pPr marL="457200" indent="-457200" algn="just">
              <a:spcBef>
                <a:spcPts val="600"/>
              </a:spcBef>
              <a:spcAft>
                <a:spcPts val="600"/>
              </a:spcAft>
              <a:buFont typeface="Arial" panose="020B0604020202020204" pitchFamily="34" charset="0"/>
              <a:buChar char="•"/>
            </a:pPr>
            <a:r>
              <a:rPr lang="pt-BR" sz="2400" b="1" dirty="0" smtClean="0"/>
              <a:t>GRÁFICO DE CONTAGEM</a:t>
            </a:r>
            <a:endParaRPr lang="pt-BR" sz="2400" b="1" dirty="0"/>
          </a:p>
          <a:p>
            <a:pPr marL="914400" lvl="1" indent="-457200" algn="just">
              <a:spcBef>
                <a:spcPts val="600"/>
              </a:spcBef>
              <a:spcAft>
                <a:spcPts val="600"/>
              </a:spcAft>
              <a:buFont typeface="Wingdings" panose="05000000000000000000" pitchFamily="2" charset="2"/>
              <a:buChar char="q"/>
            </a:pPr>
            <a:r>
              <a:rPr lang="pt-BR" sz="2400" dirty="0"/>
              <a:t>XXXXXXXXXXXXXXXXXXXXXXXXXXXXXXXXXXXXXXXXXX</a:t>
            </a:r>
          </a:p>
          <a:p>
            <a:pPr marL="914400" lvl="1" indent="-457200" algn="just">
              <a:spcBef>
                <a:spcPts val="600"/>
              </a:spcBef>
              <a:spcAft>
                <a:spcPts val="600"/>
              </a:spcAft>
              <a:buFont typeface="Wingdings" panose="05000000000000000000" pitchFamily="2" charset="2"/>
              <a:buChar char="q"/>
            </a:pPr>
            <a:r>
              <a:rPr lang="pt-BR" sz="2400" dirty="0" smtClean="0"/>
              <a:t>XXXXXXXXXXXXXXXXXXXXXXXXXXXXXXXXXXXXXXXXXX</a:t>
            </a:r>
            <a:endParaRPr lang="pt-BR" sz="2400" dirty="0"/>
          </a:p>
        </p:txBody>
      </p:sp>
    </p:spTree>
    <p:extLst>
      <p:ext uri="{BB962C8B-B14F-4D97-AF65-F5344CB8AC3E}">
        <p14:creationId xmlns:p14="http://schemas.microsoft.com/office/powerpoint/2010/main" val="26969810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BCAC9B8-2DF6-108D-265C-8770E9BB2139}"/>
              </a:ext>
            </a:extLst>
          </p:cNvPr>
          <p:cNvSpPr txBox="1"/>
          <p:nvPr/>
        </p:nvSpPr>
        <p:spPr>
          <a:xfrm>
            <a:off x="628261" y="587828"/>
            <a:ext cx="1909690" cy="584775"/>
          </a:xfrm>
          <a:prstGeom prst="rect">
            <a:avLst/>
          </a:prstGeom>
          <a:noFill/>
        </p:spPr>
        <p:txBody>
          <a:bodyPr wrap="none" rtlCol="0">
            <a:spAutoFit/>
          </a:bodyPr>
          <a:lstStyle/>
          <a:p>
            <a:r>
              <a:rPr lang="pt-BR" sz="3200" b="1" dirty="0" smtClean="0"/>
              <a:t>GRÁFICOS</a:t>
            </a:r>
            <a:endParaRPr lang="pt-BR" sz="3200" b="1" dirty="0"/>
          </a:p>
        </p:txBody>
      </p:sp>
      <p:sp>
        <p:nvSpPr>
          <p:cNvPr id="3" name="CaixaDeTexto 2">
            <a:extLst>
              <a:ext uri="{FF2B5EF4-FFF2-40B4-BE49-F238E27FC236}">
                <a16:creationId xmlns:a16="http://schemas.microsoft.com/office/drawing/2014/main" id="{15FB899A-0E15-88DC-DA05-5E546AC4A63E}"/>
              </a:ext>
            </a:extLst>
          </p:cNvPr>
          <p:cNvSpPr txBox="1"/>
          <p:nvPr/>
        </p:nvSpPr>
        <p:spPr>
          <a:xfrm>
            <a:off x="628262" y="1617730"/>
            <a:ext cx="10061510" cy="4647426"/>
          </a:xfrm>
          <a:prstGeom prst="rect">
            <a:avLst/>
          </a:prstGeom>
          <a:noFill/>
        </p:spPr>
        <p:txBody>
          <a:bodyPr wrap="square" rtlCol="0">
            <a:spAutoFit/>
          </a:bodyPr>
          <a:lstStyle/>
          <a:p>
            <a:pPr marL="457200" indent="-457200" algn="just">
              <a:spcBef>
                <a:spcPts val="600"/>
              </a:spcBef>
              <a:spcAft>
                <a:spcPts val="600"/>
              </a:spcAft>
              <a:buFont typeface="Arial" panose="020B0604020202020204" pitchFamily="34" charset="0"/>
              <a:buChar char="•"/>
            </a:pPr>
            <a:r>
              <a:rPr lang="pt-BR" sz="2400" b="1" dirty="0"/>
              <a:t>BOXPLOT</a:t>
            </a:r>
          </a:p>
          <a:p>
            <a:pPr marL="914400" lvl="1" indent="-457200" algn="just">
              <a:spcBef>
                <a:spcPts val="600"/>
              </a:spcBef>
              <a:spcAft>
                <a:spcPts val="600"/>
              </a:spcAft>
              <a:buFont typeface="Wingdings" panose="05000000000000000000" pitchFamily="2" charset="2"/>
              <a:buChar char="q"/>
            </a:pPr>
            <a:r>
              <a:rPr lang="pt-BR" sz="2400" dirty="0"/>
              <a:t>XXXXXXXXXXXXXXXXXXXXXXXXXXXXXXXXXXXXXXXXXX</a:t>
            </a:r>
          </a:p>
          <a:p>
            <a:pPr marL="914400" lvl="1" indent="-457200" algn="just">
              <a:spcBef>
                <a:spcPts val="600"/>
              </a:spcBef>
              <a:spcAft>
                <a:spcPts val="600"/>
              </a:spcAft>
              <a:buFont typeface="Wingdings" panose="05000000000000000000" pitchFamily="2" charset="2"/>
              <a:buChar char="q"/>
            </a:pPr>
            <a:r>
              <a:rPr lang="pt-BR" sz="2400" dirty="0"/>
              <a:t>XXXXXXXXXXXXXXXXXXXXXXXXXXXXXXXXXXXXXXXXXX</a:t>
            </a:r>
          </a:p>
          <a:p>
            <a:pPr marL="457200" indent="-457200" algn="just">
              <a:spcBef>
                <a:spcPts val="600"/>
              </a:spcBef>
              <a:spcAft>
                <a:spcPts val="600"/>
              </a:spcAft>
              <a:buFont typeface="Arial" panose="020B0604020202020204" pitchFamily="34" charset="0"/>
              <a:buChar char="•"/>
            </a:pPr>
            <a:r>
              <a:rPr lang="pt-BR" sz="2400" b="1" dirty="0"/>
              <a:t>GRÁFICO DE VIOLINO</a:t>
            </a:r>
          </a:p>
          <a:p>
            <a:pPr marL="914400" lvl="1" indent="-457200" algn="just">
              <a:spcBef>
                <a:spcPts val="600"/>
              </a:spcBef>
              <a:spcAft>
                <a:spcPts val="600"/>
              </a:spcAft>
              <a:buFont typeface="Wingdings" panose="05000000000000000000" pitchFamily="2" charset="2"/>
              <a:buChar char="q"/>
            </a:pPr>
            <a:r>
              <a:rPr lang="pt-BR" sz="2400" dirty="0"/>
              <a:t>XXXXXXXXXXXXXXXXXXXXXXXXXXXXXXXXXXXXXXXXXX</a:t>
            </a:r>
          </a:p>
          <a:p>
            <a:pPr marL="914400" lvl="1" indent="-457200" algn="just">
              <a:spcBef>
                <a:spcPts val="600"/>
              </a:spcBef>
              <a:spcAft>
                <a:spcPts val="600"/>
              </a:spcAft>
              <a:buFont typeface="Wingdings" panose="05000000000000000000" pitchFamily="2" charset="2"/>
              <a:buChar char="q"/>
            </a:pPr>
            <a:r>
              <a:rPr lang="pt-BR" sz="2400" dirty="0"/>
              <a:t>XXXXXXXXXXXXXXXXXXXXXXXXXXXXXXXXXXXXXXXXXX</a:t>
            </a:r>
          </a:p>
          <a:p>
            <a:pPr marL="457200" indent="-457200" algn="just">
              <a:spcBef>
                <a:spcPts val="600"/>
              </a:spcBef>
              <a:spcAft>
                <a:spcPts val="600"/>
              </a:spcAft>
              <a:buFont typeface="Arial" panose="020B0604020202020204" pitchFamily="34" charset="0"/>
              <a:buChar char="•"/>
            </a:pPr>
            <a:r>
              <a:rPr lang="pt-BR" sz="2400" b="1" dirty="0" smtClean="0"/>
              <a:t>BOXENPLOT</a:t>
            </a:r>
            <a:endParaRPr lang="pt-BR" sz="2400" b="1" dirty="0"/>
          </a:p>
          <a:p>
            <a:pPr marL="914400" lvl="1" indent="-457200" algn="just">
              <a:spcBef>
                <a:spcPts val="600"/>
              </a:spcBef>
              <a:spcAft>
                <a:spcPts val="600"/>
              </a:spcAft>
              <a:buFont typeface="Wingdings" panose="05000000000000000000" pitchFamily="2" charset="2"/>
              <a:buChar char="q"/>
            </a:pPr>
            <a:r>
              <a:rPr lang="pt-BR" sz="2400" dirty="0" smtClean="0"/>
              <a:t>XXXXXXXXXXXXXXXXXXXXXXXXXXXXXXXXXXXXXXXXXX</a:t>
            </a:r>
          </a:p>
          <a:p>
            <a:pPr marL="914400" lvl="1" indent="-457200" algn="just">
              <a:spcBef>
                <a:spcPts val="600"/>
              </a:spcBef>
              <a:spcAft>
                <a:spcPts val="600"/>
              </a:spcAft>
              <a:buFont typeface="Wingdings" panose="05000000000000000000" pitchFamily="2" charset="2"/>
              <a:buChar char="q"/>
            </a:pPr>
            <a:r>
              <a:rPr lang="pt-BR" sz="2400" dirty="0" smtClean="0"/>
              <a:t>XXXXXXXXXXXXXXXXXXXXXXXXXXXXXXXXXXXXXXXXXX</a:t>
            </a:r>
            <a:endParaRPr lang="pt-BR" sz="2400" dirty="0"/>
          </a:p>
        </p:txBody>
      </p:sp>
    </p:spTree>
    <p:extLst>
      <p:ext uri="{BB962C8B-B14F-4D97-AF65-F5344CB8AC3E}">
        <p14:creationId xmlns:p14="http://schemas.microsoft.com/office/powerpoint/2010/main" val="28761846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BCAC9B8-2DF6-108D-265C-8770E9BB2139}"/>
              </a:ext>
            </a:extLst>
          </p:cNvPr>
          <p:cNvSpPr txBox="1"/>
          <p:nvPr/>
        </p:nvSpPr>
        <p:spPr>
          <a:xfrm>
            <a:off x="628261" y="587828"/>
            <a:ext cx="6470169" cy="584775"/>
          </a:xfrm>
          <a:prstGeom prst="rect">
            <a:avLst/>
          </a:prstGeom>
          <a:noFill/>
        </p:spPr>
        <p:txBody>
          <a:bodyPr wrap="none" rtlCol="0">
            <a:spAutoFit/>
          </a:bodyPr>
          <a:lstStyle/>
          <a:p>
            <a:r>
              <a:rPr lang="pt-BR" sz="3200" b="1" dirty="0" smtClean="0"/>
              <a:t>CARACTERÍSTICAS DOS DATAFRAMES</a:t>
            </a:r>
            <a:endParaRPr lang="pt-BR" sz="3200" b="1" dirty="0"/>
          </a:p>
        </p:txBody>
      </p:sp>
      <p:sp>
        <p:nvSpPr>
          <p:cNvPr id="3" name="CaixaDeTexto 2">
            <a:extLst>
              <a:ext uri="{FF2B5EF4-FFF2-40B4-BE49-F238E27FC236}">
                <a16:creationId xmlns:a16="http://schemas.microsoft.com/office/drawing/2014/main" id="{15FB899A-0E15-88DC-DA05-5E546AC4A63E}"/>
              </a:ext>
            </a:extLst>
          </p:cNvPr>
          <p:cNvSpPr txBox="1"/>
          <p:nvPr/>
        </p:nvSpPr>
        <p:spPr>
          <a:xfrm>
            <a:off x="628262" y="1617730"/>
            <a:ext cx="10061510" cy="4893647"/>
          </a:xfrm>
          <a:prstGeom prst="rect">
            <a:avLst/>
          </a:prstGeom>
          <a:noFill/>
        </p:spPr>
        <p:txBody>
          <a:bodyPr wrap="square" rtlCol="0">
            <a:spAutoFit/>
          </a:bodyPr>
          <a:lstStyle/>
          <a:p>
            <a:pPr marL="457200" indent="-457200" algn="just">
              <a:buFont typeface="Arial" panose="020B0604020202020204" pitchFamily="34" charset="0"/>
              <a:buChar char="•"/>
            </a:pPr>
            <a:r>
              <a:rPr lang="pt-BR" sz="2400" b="1" dirty="0" smtClean="0"/>
              <a:t>.</a:t>
            </a:r>
            <a:r>
              <a:rPr lang="pt-BR" sz="2400" b="1" dirty="0" err="1" smtClean="0"/>
              <a:t>head</a:t>
            </a:r>
            <a:r>
              <a:rPr lang="pt-BR" sz="2400" b="1" dirty="0" smtClean="0"/>
              <a:t>()</a:t>
            </a:r>
            <a:endParaRPr lang="pt-BR" sz="2400" b="1" dirty="0"/>
          </a:p>
          <a:p>
            <a:pPr marL="914400" lvl="1" indent="-457200" algn="just">
              <a:buFont typeface="Wingdings" panose="05000000000000000000" pitchFamily="2" charset="2"/>
              <a:buChar char="q"/>
            </a:pPr>
            <a:r>
              <a:rPr lang="pt-BR" sz="2400" dirty="0" smtClean="0"/>
              <a:t>É </a:t>
            </a:r>
            <a:r>
              <a:rPr lang="pt-BR" sz="2400" dirty="0"/>
              <a:t>usada para obter as primeiras N linhas de um </a:t>
            </a:r>
            <a:r>
              <a:rPr lang="pt-BR" sz="2400" dirty="0" err="1"/>
              <a:t>DataFrame</a:t>
            </a:r>
            <a:r>
              <a:rPr lang="pt-BR" sz="2400" dirty="0"/>
              <a:t>. Por padrão, ela retorna as primeiras 5 linhas. É uma maneira rápida de ter uma noção dos dados, incluindo o tipo de informação e os valores que você pode </a:t>
            </a:r>
            <a:r>
              <a:rPr lang="pt-BR" sz="2400" dirty="0" smtClean="0"/>
              <a:t>esperar;</a:t>
            </a:r>
          </a:p>
          <a:p>
            <a:pPr marL="457200" indent="-457200" algn="just">
              <a:buFont typeface="Arial" panose="020B0604020202020204" pitchFamily="34" charset="0"/>
              <a:buChar char="•"/>
            </a:pPr>
            <a:r>
              <a:rPr lang="pt-BR" sz="2400" b="1" dirty="0" smtClean="0"/>
              <a:t>.</a:t>
            </a:r>
            <a:r>
              <a:rPr lang="pt-BR" sz="2400" b="1" dirty="0" err="1" smtClean="0"/>
              <a:t>tail</a:t>
            </a:r>
            <a:r>
              <a:rPr lang="pt-BR" sz="2400" b="1" dirty="0" smtClean="0"/>
              <a:t>()</a:t>
            </a:r>
            <a:endParaRPr lang="pt-BR" sz="2400" b="1" dirty="0"/>
          </a:p>
          <a:p>
            <a:pPr marL="914400" lvl="1" indent="-457200" algn="just">
              <a:buFont typeface="Wingdings" panose="05000000000000000000" pitchFamily="2" charset="2"/>
              <a:buChar char="q"/>
            </a:pPr>
            <a:r>
              <a:rPr lang="pt-BR" sz="2400" dirty="0"/>
              <a:t>Similar à função .</a:t>
            </a:r>
            <a:r>
              <a:rPr lang="pt-BR" sz="2400" dirty="0" err="1"/>
              <a:t>head</a:t>
            </a:r>
            <a:r>
              <a:rPr lang="pt-BR" sz="2400" dirty="0"/>
              <a:t>(), mas para as últimas N linhas. Esta função é útil para verificar rapidamente os últimos dados inseridos ou para confirmar se os dados estão completos e não foram </a:t>
            </a:r>
            <a:r>
              <a:rPr lang="pt-BR" sz="2400" dirty="0" smtClean="0"/>
              <a:t>truncados</a:t>
            </a:r>
            <a:r>
              <a:rPr lang="pt-BR" sz="2400" dirty="0"/>
              <a:t>;</a:t>
            </a:r>
            <a:endParaRPr lang="pt-BR" sz="2400" dirty="0" smtClean="0"/>
          </a:p>
          <a:p>
            <a:pPr marL="457200" indent="-457200" algn="just">
              <a:buFont typeface="Arial" panose="020B0604020202020204" pitchFamily="34" charset="0"/>
              <a:buChar char="•"/>
            </a:pPr>
            <a:r>
              <a:rPr lang="pt-BR" sz="2400" b="1" dirty="0" smtClean="0"/>
              <a:t>.</a:t>
            </a:r>
            <a:r>
              <a:rPr lang="pt-BR" sz="2400" b="1" dirty="0" err="1" smtClean="0"/>
              <a:t>info</a:t>
            </a:r>
            <a:r>
              <a:rPr lang="pt-BR" sz="2400" b="1" dirty="0" smtClean="0"/>
              <a:t>()</a:t>
            </a:r>
            <a:endParaRPr lang="pt-BR" sz="2400" b="1" dirty="0"/>
          </a:p>
          <a:p>
            <a:pPr marL="914400" lvl="1" indent="-457200" algn="just">
              <a:buFont typeface="Wingdings" panose="05000000000000000000" pitchFamily="2" charset="2"/>
              <a:buChar char="q"/>
            </a:pPr>
            <a:r>
              <a:rPr lang="pt-BR" sz="2400" dirty="0"/>
              <a:t>Fornece um resumo conciso do </a:t>
            </a:r>
            <a:r>
              <a:rPr lang="pt-BR" sz="2400" dirty="0" err="1"/>
              <a:t>DataFrame</a:t>
            </a:r>
            <a:r>
              <a:rPr lang="pt-BR" sz="2400" dirty="0"/>
              <a:t>. Isso inclui o número de entradas, a quantidade de colunas, os tipos de dados de cada coluna, a quantidade de valores não nulos e o uso de memória.</a:t>
            </a:r>
          </a:p>
        </p:txBody>
      </p:sp>
    </p:spTree>
    <p:extLst>
      <p:ext uri="{BB962C8B-B14F-4D97-AF65-F5344CB8AC3E}">
        <p14:creationId xmlns:p14="http://schemas.microsoft.com/office/powerpoint/2010/main" val="21861652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BCAC9B8-2DF6-108D-265C-8770E9BB2139}"/>
              </a:ext>
            </a:extLst>
          </p:cNvPr>
          <p:cNvSpPr txBox="1"/>
          <p:nvPr/>
        </p:nvSpPr>
        <p:spPr>
          <a:xfrm>
            <a:off x="628261" y="587828"/>
            <a:ext cx="6470169" cy="584775"/>
          </a:xfrm>
          <a:prstGeom prst="rect">
            <a:avLst/>
          </a:prstGeom>
          <a:noFill/>
        </p:spPr>
        <p:txBody>
          <a:bodyPr wrap="none" rtlCol="0">
            <a:spAutoFit/>
          </a:bodyPr>
          <a:lstStyle/>
          <a:p>
            <a:r>
              <a:rPr lang="pt-BR" sz="3200" b="1" dirty="0"/>
              <a:t>CARACTERÍSTICAS DOS DATAFRAMES</a:t>
            </a:r>
          </a:p>
        </p:txBody>
      </p:sp>
      <p:sp>
        <p:nvSpPr>
          <p:cNvPr id="3" name="CaixaDeTexto 2">
            <a:extLst>
              <a:ext uri="{FF2B5EF4-FFF2-40B4-BE49-F238E27FC236}">
                <a16:creationId xmlns:a16="http://schemas.microsoft.com/office/drawing/2014/main" id="{15FB899A-0E15-88DC-DA05-5E546AC4A63E}"/>
              </a:ext>
            </a:extLst>
          </p:cNvPr>
          <p:cNvSpPr txBox="1"/>
          <p:nvPr/>
        </p:nvSpPr>
        <p:spPr>
          <a:xfrm>
            <a:off x="628262" y="1617730"/>
            <a:ext cx="10061510" cy="4893647"/>
          </a:xfrm>
          <a:prstGeom prst="rect">
            <a:avLst/>
          </a:prstGeom>
          <a:noFill/>
        </p:spPr>
        <p:txBody>
          <a:bodyPr wrap="square" rtlCol="0">
            <a:spAutoFit/>
          </a:bodyPr>
          <a:lstStyle/>
          <a:p>
            <a:pPr marL="457200" indent="-457200" algn="just">
              <a:buFont typeface="Arial" panose="020B0604020202020204" pitchFamily="34" charset="0"/>
              <a:buChar char="•"/>
            </a:pPr>
            <a:r>
              <a:rPr lang="pt-BR" sz="2400" b="1" dirty="0" smtClean="0"/>
              <a:t>.</a:t>
            </a:r>
            <a:r>
              <a:rPr lang="pt-BR" sz="2400" b="1" dirty="0" err="1" smtClean="0"/>
              <a:t>shape</a:t>
            </a:r>
            <a:endParaRPr lang="pt-BR" sz="2400" b="1" dirty="0"/>
          </a:p>
          <a:p>
            <a:pPr marL="914400" lvl="1" indent="-457200" algn="just">
              <a:buFont typeface="Wingdings" panose="05000000000000000000" pitchFamily="2" charset="2"/>
              <a:buChar char="q"/>
            </a:pPr>
            <a:r>
              <a:rPr lang="pt-BR" sz="2400" dirty="0"/>
              <a:t>Esta não é uma função, mas um atributo que retorna uma </a:t>
            </a:r>
            <a:r>
              <a:rPr lang="pt-BR" sz="2400" dirty="0" err="1"/>
              <a:t>tupla</a:t>
            </a:r>
            <a:r>
              <a:rPr lang="pt-BR" sz="2400" dirty="0"/>
              <a:t> representando a dimensionalidade do </a:t>
            </a:r>
            <a:r>
              <a:rPr lang="pt-BR" sz="2400" dirty="0" err="1"/>
              <a:t>DataFrame</a:t>
            </a:r>
            <a:r>
              <a:rPr lang="pt-BR" sz="2400" dirty="0"/>
              <a:t>, ou seja, o número de linhas e colunas. Isso é essencial para confirmar se a manipulação de dados, como merges ou </a:t>
            </a:r>
            <a:r>
              <a:rPr lang="pt-BR" sz="2400" dirty="0" err="1"/>
              <a:t>joins</a:t>
            </a:r>
            <a:r>
              <a:rPr lang="pt-BR" sz="2400" dirty="0"/>
              <a:t>, resultou no número esperado de linhas e </a:t>
            </a:r>
            <a:r>
              <a:rPr lang="pt-BR" sz="2400" dirty="0" smtClean="0"/>
              <a:t>colunas;</a:t>
            </a:r>
          </a:p>
          <a:p>
            <a:pPr marL="457200" indent="-457200" algn="just">
              <a:buFont typeface="Arial" panose="020B0604020202020204" pitchFamily="34" charset="0"/>
              <a:buChar char="•"/>
            </a:pPr>
            <a:r>
              <a:rPr lang="pt-BR" sz="2400" b="1" dirty="0" smtClean="0"/>
              <a:t>.</a:t>
            </a:r>
            <a:r>
              <a:rPr lang="pt-BR" sz="2400" b="1" dirty="0" err="1" smtClean="0"/>
              <a:t>describe</a:t>
            </a:r>
            <a:r>
              <a:rPr lang="pt-BR" sz="2400" b="1" dirty="0" smtClean="0"/>
              <a:t>()</a:t>
            </a:r>
            <a:endParaRPr lang="pt-BR" sz="2400" b="1" dirty="0"/>
          </a:p>
          <a:p>
            <a:pPr marL="914400" lvl="1" indent="-457200" algn="just">
              <a:buFont typeface="Wingdings" panose="05000000000000000000" pitchFamily="2" charset="2"/>
              <a:buChar char="q"/>
            </a:pPr>
            <a:r>
              <a:rPr lang="pt-BR" sz="2400" dirty="0"/>
              <a:t>Gera estatísticas descritivas que resumem a tendência central, dispersão e forma da distribuição de um </a:t>
            </a:r>
            <a:r>
              <a:rPr lang="pt-BR" sz="2400" dirty="0" err="1"/>
              <a:t>dataset</a:t>
            </a:r>
            <a:r>
              <a:rPr lang="pt-BR" sz="2400" dirty="0"/>
              <a:t>, excluindo valores </a:t>
            </a:r>
            <a:r>
              <a:rPr lang="pt-BR" sz="2400" dirty="0" err="1"/>
              <a:t>NaN</a:t>
            </a:r>
            <a:r>
              <a:rPr lang="pt-BR" sz="2400" dirty="0"/>
              <a:t>. Por padrão, fornece informações como contagem, média, desvio padrão, mínimo, quartis e máximo para colunas numéricas. É extremamente útil para uma análise exploratória inicial para entender melhor a distribuição dos dados numéricos</a:t>
            </a:r>
            <a:r>
              <a:rPr lang="pt-BR" sz="2400" dirty="0" smtClean="0"/>
              <a:t>. Pode ser transporta com um </a:t>
            </a:r>
            <a:r>
              <a:rPr lang="pt-BR" sz="2400" b="1" dirty="0" smtClean="0"/>
              <a:t>.T</a:t>
            </a:r>
            <a:r>
              <a:rPr lang="pt-BR" sz="2400" dirty="0" smtClean="0"/>
              <a:t>.</a:t>
            </a:r>
            <a:endParaRPr lang="pt-BR" sz="2400" dirty="0"/>
          </a:p>
        </p:txBody>
      </p:sp>
    </p:spTree>
    <p:extLst>
      <p:ext uri="{BB962C8B-B14F-4D97-AF65-F5344CB8AC3E}">
        <p14:creationId xmlns:p14="http://schemas.microsoft.com/office/powerpoint/2010/main" val="1733275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BCAC9B8-2DF6-108D-265C-8770E9BB2139}"/>
              </a:ext>
            </a:extLst>
          </p:cNvPr>
          <p:cNvSpPr txBox="1"/>
          <p:nvPr/>
        </p:nvSpPr>
        <p:spPr>
          <a:xfrm>
            <a:off x="628261" y="587828"/>
            <a:ext cx="5324663" cy="584775"/>
          </a:xfrm>
          <a:prstGeom prst="rect">
            <a:avLst/>
          </a:prstGeom>
          <a:noFill/>
        </p:spPr>
        <p:txBody>
          <a:bodyPr wrap="none" rtlCol="0">
            <a:spAutoFit/>
          </a:bodyPr>
          <a:lstStyle/>
          <a:p>
            <a:r>
              <a:rPr lang="pt-BR" sz="3200" b="1" dirty="0" smtClean="0"/>
              <a:t>ATRIBUTOS </a:t>
            </a:r>
            <a:r>
              <a:rPr lang="pt-BR" sz="3200" b="1" dirty="0"/>
              <a:t>DOS DATAFRAMES</a:t>
            </a:r>
          </a:p>
        </p:txBody>
      </p:sp>
      <p:sp>
        <p:nvSpPr>
          <p:cNvPr id="3" name="CaixaDeTexto 2">
            <a:extLst>
              <a:ext uri="{FF2B5EF4-FFF2-40B4-BE49-F238E27FC236}">
                <a16:creationId xmlns:a16="http://schemas.microsoft.com/office/drawing/2014/main" id="{15FB899A-0E15-88DC-DA05-5E546AC4A63E}"/>
              </a:ext>
            </a:extLst>
          </p:cNvPr>
          <p:cNvSpPr txBox="1"/>
          <p:nvPr/>
        </p:nvSpPr>
        <p:spPr>
          <a:xfrm>
            <a:off x="628262" y="1617730"/>
            <a:ext cx="10061510" cy="4385816"/>
          </a:xfrm>
          <a:prstGeom prst="rect">
            <a:avLst/>
          </a:prstGeom>
          <a:noFill/>
        </p:spPr>
        <p:txBody>
          <a:bodyPr wrap="square" rtlCol="0">
            <a:spAutoFit/>
          </a:bodyPr>
          <a:lstStyle/>
          <a:p>
            <a:pPr marL="457200" indent="-457200" algn="just">
              <a:spcAft>
                <a:spcPts val="600"/>
              </a:spcAft>
              <a:buFont typeface="Arial" panose="020B0604020202020204" pitchFamily="34" charset="0"/>
              <a:buChar char="•"/>
            </a:pPr>
            <a:r>
              <a:rPr lang="pt-BR" sz="2400" b="1" dirty="0" smtClean="0"/>
              <a:t>.</a:t>
            </a:r>
            <a:r>
              <a:rPr lang="pt-BR" sz="2400" b="1" dirty="0" err="1" smtClean="0"/>
              <a:t>values</a:t>
            </a:r>
            <a:endParaRPr lang="pt-BR" sz="2400" b="1" dirty="0"/>
          </a:p>
          <a:p>
            <a:pPr marL="914400" lvl="1" indent="-457200" algn="just">
              <a:spcAft>
                <a:spcPts val="600"/>
              </a:spcAft>
              <a:buFont typeface="Wingdings" panose="05000000000000000000" pitchFamily="2" charset="2"/>
              <a:buChar char="q"/>
            </a:pPr>
            <a:r>
              <a:rPr lang="pt-BR" sz="2400" dirty="0"/>
              <a:t>Este atributo contém os dados dentro do </a:t>
            </a:r>
            <a:r>
              <a:rPr lang="pt-BR" sz="2400" dirty="0" err="1"/>
              <a:t>DataFrame</a:t>
            </a:r>
            <a:r>
              <a:rPr lang="pt-BR" sz="2400" dirty="0"/>
              <a:t> como um </a:t>
            </a:r>
            <a:r>
              <a:rPr lang="pt-BR" sz="2400" dirty="0" err="1"/>
              <a:t>array</a:t>
            </a:r>
            <a:r>
              <a:rPr lang="pt-BR" sz="2400" dirty="0"/>
              <a:t> </a:t>
            </a:r>
            <a:r>
              <a:rPr lang="pt-BR" sz="2400" dirty="0" err="1"/>
              <a:t>NumPy</a:t>
            </a:r>
            <a:r>
              <a:rPr lang="pt-BR" sz="2400" dirty="0"/>
              <a:t>. É útil quando você precisa dos dados brutos para operações ou algoritmos que operam diretamente em </a:t>
            </a:r>
            <a:r>
              <a:rPr lang="pt-BR" sz="2400" dirty="0" err="1"/>
              <a:t>arrays</a:t>
            </a:r>
            <a:r>
              <a:rPr lang="pt-BR" sz="2400" dirty="0"/>
              <a:t> </a:t>
            </a:r>
            <a:r>
              <a:rPr lang="pt-BR" sz="2400" dirty="0" err="1"/>
              <a:t>NumPy</a:t>
            </a:r>
            <a:r>
              <a:rPr lang="pt-BR" sz="2400" dirty="0"/>
              <a:t>. Por exemplo, ao passar os dados para um modelo de </a:t>
            </a:r>
            <a:r>
              <a:rPr lang="pt-BR" sz="2400" dirty="0" err="1"/>
              <a:t>machine</a:t>
            </a:r>
            <a:r>
              <a:rPr lang="pt-BR" sz="2400" dirty="0"/>
              <a:t> </a:t>
            </a:r>
            <a:r>
              <a:rPr lang="pt-BR" sz="2400" dirty="0" err="1"/>
              <a:t>learning</a:t>
            </a:r>
            <a:r>
              <a:rPr lang="pt-BR" sz="2400" dirty="0"/>
              <a:t>, muitas vezes você utilizará o </a:t>
            </a:r>
            <a:r>
              <a:rPr lang="pt-BR" sz="2400" dirty="0" smtClean="0"/>
              <a:t>atributo;</a:t>
            </a:r>
          </a:p>
          <a:p>
            <a:pPr marL="457200" indent="-457200" algn="just">
              <a:spcAft>
                <a:spcPts val="600"/>
              </a:spcAft>
              <a:buFont typeface="Arial" panose="020B0604020202020204" pitchFamily="34" charset="0"/>
              <a:buChar char="•"/>
            </a:pPr>
            <a:r>
              <a:rPr lang="pt-BR" sz="2400" b="1" dirty="0" smtClean="0"/>
              <a:t>.</a:t>
            </a:r>
            <a:r>
              <a:rPr lang="pt-BR" sz="2400" b="1" dirty="0" err="1" smtClean="0"/>
              <a:t>columns</a:t>
            </a:r>
            <a:endParaRPr lang="pt-BR" sz="2400" b="1" dirty="0"/>
          </a:p>
          <a:p>
            <a:pPr marL="914400" lvl="1" indent="-457200" algn="just">
              <a:spcAft>
                <a:spcPts val="600"/>
              </a:spcAft>
              <a:buFont typeface="Wingdings" panose="05000000000000000000" pitchFamily="2" charset="2"/>
              <a:buChar char="q"/>
            </a:pPr>
            <a:r>
              <a:rPr lang="pt-BR" sz="2400" dirty="0"/>
              <a:t>Este atributo contém os rótulos das colunas do </a:t>
            </a:r>
            <a:r>
              <a:rPr lang="pt-BR" sz="2400" dirty="0" err="1"/>
              <a:t>DataFrame</a:t>
            </a:r>
            <a:r>
              <a:rPr lang="pt-BR" sz="2400" dirty="0"/>
              <a:t>. É essencial para entender as variáveis que você tem em seu conjunto de dados e para manipular colunas específicas. Por exemplo, você pode querer renomear colunas ou selecionar um subconjunto delas para análise</a:t>
            </a:r>
            <a:r>
              <a:rPr lang="pt-BR" sz="2400" dirty="0" smtClean="0"/>
              <a:t>.</a:t>
            </a:r>
            <a:endParaRPr lang="pt-BR" sz="2400" dirty="0"/>
          </a:p>
        </p:txBody>
      </p:sp>
    </p:spTree>
    <p:extLst>
      <p:ext uri="{BB962C8B-B14F-4D97-AF65-F5344CB8AC3E}">
        <p14:creationId xmlns:p14="http://schemas.microsoft.com/office/powerpoint/2010/main" val="11912426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BCAC9B8-2DF6-108D-265C-8770E9BB2139}"/>
              </a:ext>
            </a:extLst>
          </p:cNvPr>
          <p:cNvSpPr txBox="1"/>
          <p:nvPr/>
        </p:nvSpPr>
        <p:spPr>
          <a:xfrm>
            <a:off x="628261" y="587828"/>
            <a:ext cx="5324663" cy="584775"/>
          </a:xfrm>
          <a:prstGeom prst="rect">
            <a:avLst/>
          </a:prstGeom>
          <a:noFill/>
        </p:spPr>
        <p:txBody>
          <a:bodyPr wrap="none" rtlCol="0">
            <a:spAutoFit/>
          </a:bodyPr>
          <a:lstStyle/>
          <a:p>
            <a:r>
              <a:rPr lang="pt-BR" sz="3200" b="1" dirty="0"/>
              <a:t>ATRIBUTOS DOS DATAFRAMES</a:t>
            </a:r>
          </a:p>
        </p:txBody>
      </p:sp>
      <p:sp>
        <p:nvSpPr>
          <p:cNvPr id="3" name="CaixaDeTexto 2">
            <a:extLst>
              <a:ext uri="{FF2B5EF4-FFF2-40B4-BE49-F238E27FC236}">
                <a16:creationId xmlns:a16="http://schemas.microsoft.com/office/drawing/2014/main" id="{15FB899A-0E15-88DC-DA05-5E546AC4A63E}"/>
              </a:ext>
            </a:extLst>
          </p:cNvPr>
          <p:cNvSpPr txBox="1"/>
          <p:nvPr/>
        </p:nvSpPr>
        <p:spPr>
          <a:xfrm>
            <a:off x="628262" y="1617730"/>
            <a:ext cx="10061510" cy="2385268"/>
          </a:xfrm>
          <a:prstGeom prst="rect">
            <a:avLst/>
          </a:prstGeom>
          <a:noFill/>
        </p:spPr>
        <p:txBody>
          <a:bodyPr wrap="square" rtlCol="0">
            <a:spAutoFit/>
          </a:bodyPr>
          <a:lstStyle/>
          <a:p>
            <a:pPr marL="457200" indent="-457200" algn="just">
              <a:spcAft>
                <a:spcPts val="600"/>
              </a:spcAft>
              <a:buFont typeface="Arial" panose="020B0604020202020204" pitchFamily="34" charset="0"/>
              <a:buChar char="•"/>
            </a:pPr>
            <a:r>
              <a:rPr lang="pt-BR" sz="2400" b="1" dirty="0" smtClean="0"/>
              <a:t>.index</a:t>
            </a:r>
            <a:endParaRPr lang="pt-BR" sz="2400" b="1" dirty="0"/>
          </a:p>
          <a:p>
            <a:pPr marL="914400" lvl="1" indent="-457200" algn="just">
              <a:spcAft>
                <a:spcPts val="600"/>
              </a:spcAft>
              <a:buFont typeface="Wingdings" panose="05000000000000000000" pitchFamily="2" charset="2"/>
              <a:buChar char="q"/>
            </a:pPr>
            <a:r>
              <a:rPr lang="pt-BR" sz="2400" dirty="0"/>
              <a:t>Este atributo contém os rótulos das linhas. O índice pode ser uma simples sequência de números, mas também pode conter datas, </a:t>
            </a:r>
            <a:r>
              <a:rPr lang="pt-BR" sz="2400" dirty="0" err="1"/>
              <a:t>strings</a:t>
            </a:r>
            <a:r>
              <a:rPr lang="pt-BR" sz="2400" dirty="0"/>
              <a:t>, ou múltiplos níveis (em </a:t>
            </a:r>
            <a:r>
              <a:rPr lang="pt-BR" sz="2400" dirty="0" err="1"/>
              <a:t>DataFrames</a:t>
            </a:r>
            <a:r>
              <a:rPr lang="pt-BR" sz="2400" dirty="0"/>
              <a:t> hierárquicos). O índice é crítico para alinhar dados durante operações como junções, e também é útil para subconjunto de linhas baseadas em rótulos</a:t>
            </a:r>
            <a:r>
              <a:rPr lang="pt-BR" sz="2400" dirty="0" smtClean="0"/>
              <a:t>.</a:t>
            </a:r>
            <a:endParaRPr lang="pt-BR" sz="2400" dirty="0"/>
          </a:p>
        </p:txBody>
      </p:sp>
      <p:pic>
        <p:nvPicPr>
          <p:cNvPr id="5124" name="Picture 4" descr="What is panda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78691" y="4351465"/>
            <a:ext cx="3434618" cy="2027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9614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BCAC9B8-2DF6-108D-265C-8770E9BB2139}"/>
              </a:ext>
            </a:extLst>
          </p:cNvPr>
          <p:cNvSpPr txBox="1"/>
          <p:nvPr/>
        </p:nvSpPr>
        <p:spPr>
          <a:xfrm>
            <a:off x="628261" y="587828"/>
            <a:ext cx="2403991" cy="584775"/>
          </a:xfrm>
          <a:prstGeom prst="rect">
            <a:avLst/>
          </a:prstGeom>
          <a:noFill/>
        </p:spPr>
        <p:txBody>
          <a:bodyPr wrap="none" rtlCol="0">
            <a:spAutoFit/>
          </a:bodyPr>
          <a:lstStyle/>
          <a:p>
            <a:r>
              <a:rPr lang="pt-BR" sz="3200" b="1" dirty="0" smtClean="0"/>
              <a:t>ORDENAÇÃO</a:t>
            </a:r>
            <a:endParaRPr lang="pt-BR" sz="3200" b="1" dirty="0"/>
          </a:p>
        </p:txBody>
      </p:sp>
      <p:sp>
        <p:nvSpPr>
          <p:cNvPr id="3" name="CaixaDeTexto 2">
            <a:extLst>
              <a:ext uri="{FF2B5EF4-FFF2-40B4-BE49-F238E27FC236}">
                <a16:creationId xmlns:a16="http://schemas.microsoft.com/office/drawing/2014/main" id="{15FB899A-0E15-88DC-DA05-5E546AC4A63E}"/>
              </a:ext>
            </a:extLst>
          </p:cNvPr>
          <p:cNvSpPr txBox="1"/>
          <p:nvPr/>
        </p:nvSpPr>
        <p:spPr>
          <a:xfrm>
            <a:off x="628262" y="1617730"/>
            <a:ext cx="10061510" cy="3200876"/>
          </a:xfrm>
          <a:prstGeom prst="rect">
            <a:avLst/>
          </a:prstGeom>
          <a:noFill/>
        </p:spPr>
        <p:txBody>
          <a:bodyPr wrap="square" rtlCol="0">
            <a:spAutoFit/>
          </a:bodyPr>
          <a:lstStyle/>
          <a:p>
            <a:pPr marL="457200" indent="-457200" algn="just">
              <a:spcAft>
                <a:spcPts val="600"/>
              </a:spcAft>
              <a:buFont typeface="Arial" panose="020B0604020202020204" pitchFamily="34" charset="0"/>
              <a:buChar char="•"/>
            </a:pPr>
            <a:r>
              <a:rPr lang="pt-BR" sz="2400" b="1" dirty="0" smtClean="0"/>
              <a:t>.</a:t>
            </a:r>
            <a:r>
              <a:rPr lang="pt-BR" sz="2400" b="1" dirty="0" err="1" smtClean="0"/>
              <a:t>sort_values</a:t>
            </a:r>
            <a:r>
              <a:rPr lang="pt-BR" sz="2400" b="1" dirty="0" smtClean="0"/>
              <a:t>('</a:t>
            </a:r>
            <a:r>
              <a:rPr lang="pt-BR" sz="2400" b="1" dirty="0" err="1" smtClean="0"/>
              <a:t>col</a:t>
            </a:r>
            <a:r>
              <a:rPr lang="pt-BR" sz="2400" b="1" dirty="0" smtClean="0"/>
              <a:t>')</a:t>
            </a:r>
            <a:endParaRPr lang="pt-BR" sz="2400" b="1" dirty="0"/>
          </a:p>
          <a:p>
            <a:pPr marL="914400" lvl="1" indent="-457200" algn="just">
              <a:spcAft>
                <a:spcPts val="600"/>
              </a:spcAft>
              <a:buFont typeface="Wingdings" panose="05000000000000000000" pitchFamily="2" charset="2"/>
              <a:buChar char="q"/>
            </a:pPr>
            <a:r>
              <a:rPr lang="pt-BR" sz="2400" dirty="0" smtClean="0"/>
              <a:t>Permite </a:t>
            </a:r>
            <a:r>
              <a:rPr lang="pt-BR" sz="2400" dirty="0"/>
              <a:t>ordenar um </a:t>
            </a:r>
            <a:r>
              <a:rPr lang="pt-BR" sz="2400" dirty="0" err="1"/>
              <a:t>DataFrame</a:t>
            </a:r>
            <a:r>
              <a:rPr lang="pt-BR" sz="2400" dirty="0"/>
              <a:t> com base nos valores de uma ou mais colunas. </a:t>
            </a:r>
            <a:r>
              <a:rPr lang="pt-BR" sz="2400" dirty="0" smtClean="0"/>
              <a:t>A função ordenará </a:t>
            </a:r>
            <a:r>
              <a:rPr lang="pt-BR" sz="2400" dirty="0"/>
              <a:t>o </a:t>
            </a:r>
            <a:r>
              <a:rPr lang="pt-BR" sz="2400" dirty="0" err="1"/>
              <a:t>DataFrame</a:t>
            </a:r>
            <a:r>
              <a:rPr lang="pt-BR" sz="2400" dirty="0"/>
              <a:t> </a:t>
            </a:r>
            <a:r>
              <a:rPr lang="pt-BR" sz="2400" dirty="0" smtClean="0"/>
              <a:t>com </a:t>
            </a:r>
            <a:r>
              <a:rPr lang="pt-BR" sz="2400" dirty="0"/>
              <a:t>base nos valores da 'coluna' em ordem ascendente, que é o </a:t>
            </a:r>
            <a:r>
              <a:rPr lang="pt-BR" sz="2400" dirty="0" smtClean="0"/>
              <a:t>padrão;</a:t>
            </a:r>
          </a:p>
          <a:p>
            <a:pPr marL="914400" lvl="1" indent="-457200" algn="just">
              <a:spcAft>
                <a:spcPts val="600"/>
              </a:spcAft>
              <a:buFont typeface="Wingdings" panose="05000000000000000000" pitchFamily="2" charset="2"/>
              <a:buChar char="q"/>
            </a:pPr>
            <a:r>
              <a:rPr lang="pt-BR" sz="2400" dirty="0"/>
              <a:t>É possível ordenar por mais de uma coluna. Isso é feito passando uma lista de nomes de colunas para .</a:t>
            </a:r>
            <a:r>
              <a:rPr lang="pt-BR" sz="2400" dirty="0" err="1"/>
              <a:t>sort_values</a:t>
            </a:r>
            <a:r>
              <a:rPr lang="pt-BR" sz="2400" dirty="0"/>
              <a:t>(). Por exemplo, </a:t>
            </a:r>
            <a:r>
              <a:rPr lang="pt-BR" sz="2400" dirty="0" err="1"/>
              <a:t>df.sort_values</a:t>
            </a:r>
            <a:r>
              <a:rPr lang="pt-BR" sz="2400" dirty="0"/>
              <a:t>(['coluna1', 'coluna2']) ordenará primeiro pela 'coluna1' e depois pela 'coluna2</a:t>
            </a:r>
            <a:r>
              <a:rPr lang="pt-BR" sz="2400" dirty="0" smtClean="0"/>
              <a:t>'.</a:t>
            </a:r>
            <a:endParaRPr lang="pt-BR" sz="2400" dirty="0"/>
          </a:p>
        </p:txBody>
      </p:sp>
      <p:pic>
        <p:nvPicPr>
          <p:cNvPr id="5" name="Picture 2" descr="Sorting order - Free ui ic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0901" y="4984595"/>
            <a:ext cx="1490198" cy="1490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027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3990</TotalTime>
  <Words>4150</Words>
  <Application>Microsoft Office PowerPoint</Application>
  <PresentationFormat>Widescreen</PresentationFormat>
  <Paragraphs>357</Paragraphs>
  <Slides>47</Slides>
  <Notes>46</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47</vt:i4>
      </vt:variant>
    </vt:vector>
  </HeadingPairs>
  <TitlesOfParts>
    <vt:vector size="53" baseType="lpstr">
      <vt:lpstr>Arial</vt:lpstr>
      <vt:lpstr>Calibri</vt:lpstr>
      <vt:lpstr>Calibri (Corpo)</vt:lpstr>
      <vt:lpstr>Cambria Math</vt:lpstr>
      <vt:lpstr>Wingdings</vt:lpstr>
      <vt:lpstr>Tema do Office</vt:lpstr>
      <vt:lpstr>DATA SCIENCE &amp; STATISTICAL COMPUTING</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&amp; STATISTICAL COMPUTING</dc:title>
  <dc:creator>CARLOS</dc:creator>
  <cp:lastModifiedBy>CARLOS</cp:lastModifiedBy>
  <cp:revision>94</cp:revision>
  <dcterms:created xsi:type="dcterms:W3CDTF">2024-02-06T03:07:46Z</dcterms:created>
  <dcterms:modified xsi:type="dcterms:W3CDTF">2024-02-21T03:51:11Z</dcterms:modified>
</cp:coreProperties>
</file>