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14.png" ContentType="image/png"/>
  <Override PartName="/ppt/media/image5.png" ContentType="image/png"/>
  <Override PartName="/ppt/media/image15.png" ContentType="image/png"/>
  <Override PartName="/ppt/media/image6.png" ContentType="image/png"/>
  <Override PartName="/ppt/media/image10.png" ContentType="image/png"/>
  <Override PartName="/ppt/media/image1.png" ContentType="image/png"/>
  <Override PartName="/ppt/media/image16.png" ContentType="image/png"/>
  <Override PartName="/ppt/media/image7.png" ContentType="image/png"/>
  <Override PartName="/ppt/media/image11.png" ContentType="image/png"/>
  <Override PartName="/ppt/media/image2.png" ContentType="image/png"/>
  <Override PartName="/ppt/media/image17.png" ContentType="image/png"/>
  <Override PartName="/ppt/media/image8.png" ContentType="image/png"/>
  <Override PartName="/ppt/media/image12.png" ContentType="image/png"/>
  <Override PartName="/ppt/media/image3.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11.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0.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slide3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30.xml.rels" ContentType="application/vnd.openxmlformats-package.relationships+xml"/>
  <Override PartName="/ppt/notesSlides/_rels/notesSlide28.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47.xml.rels" ContentType="application/vnd.openxmlformats-package.relationships+xml"/>
  <Override PartName="/ppt/notesSlides/_rels/notesSlide10.xml.rels" ContentType="application/vnd.openxmlformats-package.relationships+xml"/>
  <Override PartName="/ppt/notesSlides/_rels/notesSlide12.xml.rels" ContentType="application/vnd.openxmlformats-package.relationships+xml"/>
  <Override PartName="/ppt/notesSlides/_rels/notesSlide3.xml.rels" ContentType="application/vnd.openxmlformats-package.relationships+xml"/>
  <Override PartName="/ppt/notesSlides/_rels/notesSlide13.xml.rels" ContentType="application/vnd.openxmlformats-package.relationships+xml"/>
  <Override PartName="/ppt/notesSlides/_rels/notesSlide4.xml.rels" ContentType="application/vnd.openxmlformats-package.relationships+xml"/>
  <Override PartName="/ppt/notesSlides/_rels/notesSlide20.xml.rels" ContentType="application/vnd.openxmlformats-package.relationships+xml"/>
  <Override PartName="/ppt/notesSlides/_rels/notesSlide14.xml.rels" ContentType="application/vnd.openxmlformats-package.relationships+xml"/>
  <Override PartName="/ppt/notesSlides/_rels/notesSlide5.xml.rels" ContentType="application/vnd.openxmlformats-package.relationships+xml"/>
  <Override PartName="/ppt/notesSlides/_rels/notesSlide18.xml.rels" ContentType="application/vnd.openxmlformats-package.relationships+xml"/>
  <Override PartName="/ppt/notesSlides/_rels/notesSlide9.xml.rels" ContentType="application/vnd.openxmlformats-package.relationships+xml"/>
  <Override PartName="/ppt/notesSlides/_rels/notesSlide24.xml.rels" ContentType="application/vnd.openxmlformats-package.relationships+xml"/>
  <Override PartName="/ppt/notesSlides/_rels/notesSlide19.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35.xml.rels" ContentType="application/vnd.openxmlformats-package.relationships+xml"/>
  <Override PartName="/ppt/notesSlides/_rels/notesSlide23.xml.rels" ContentType="application/vnd.openxmlformats-package.relationships+xml"/>
  <Override PartName="/ppt/notesSlides/_rels/notesSlide36.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40.xml.rels" ContentType="application/vnd.openxmlformats-package.relationships+xml"/>
  <Override PartName="/ppt/notesSlides/_rels/notesSlide39.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_rels/notesSlide44.xml.rels" ContentType="application/vnd.openxmlformats-package.relationships+xml"/>
  <Override PartName="/ppt/notesSlides/_rels/notesSlide45.xml.rels" ContentType="application/vnd.openxmlformats-package.relationships+xml"/>
  <Override PartName="/ppt/notesSlides/_rels/notesSlide34.xml.rels" ContentType="application/vnd.openxmlformats-package.relationships+xml"/>
  <Override PartName="/ppt/notesSlides/_rels/notesSlide46.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1.xml.rels" ContentType="application/vnd.openxmlformats-package.relationships+xml"/>
  <Override PartName="/ppt/notesSlides/_rels/notesSlide29.xml.rels" ContentType="application/vnd.openxmlformats-package.relationships+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9.xml" ContentType="application/vnd.openxmlformats-officedocument.presentationml.notesSlide+xml"/>
  <Override PartName="/ppt/notesSlides/notesSlide25.xml" ContentType="application/vnd.openxmlformats-officedocument.presentationml.notesSlide+xml"/>
  <Override PartName="/ppt/notesSlides/notesSlide8.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18.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34.xml" ContentType="application/vnd.openxmlformats-officedocument.presentationml.notesSlide+xml"/>
  <Override PartName="/ppt/notesSlides/notesSlide46.xml" ContentType="application/vnd.openxmlformats-officedocument.presentationml.notesSlide+xml"/>
  <Override PartName="/ppt/notesSlides/notesSlide11.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47.xml" ContentType="application/vnd.openxmlformats-officedocument.presentationml.notesSlide+xml"/>
  <Override PartName="/ppt/notesSlides/notesSlide2.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slide" Target="slides/slide39.xml"/><Relationship Id="rId53" Type="http://schemas.openxmlformats.org/officeDocument/2006/relationships/slide" Target="slides/slide40.xml"/><Relationship Id="rId54" Type="http://schemas.openxmlformats.org/officeDocument/2006/relationships/slide" Target="slides/slide41.xml"/><Relationship Id="rId55" Type="http://schemas.openxmlformats.org/officeDocument/2006/relationships/slide" Target="slides/slide42.xml"/><Relationship Id="rId56" Type="http://schemas.openxmlformats.org/officeDocument/2006/relationships/slide" Target="slides/slide43.xml"/><Relationship Id="rId57" Type="http://schemas.openxmlformats.org/officeDocument/2006/relationships/slide" Target="slides/slide44.xml"/><Relationship Id="rId58" Type="http://schemas.openxmlformats.org/officeDocument/2006/relationships/slide" Target="slides/slide45.xml"/><Relationship Id="rId59" Type="http://schemas.openxmlformats.org/officeDocument/2006/relationships/slide" Target="slides/slide46.xml"/><Relationship Id="rId60" Type="http://schemas.openxmlformats.org/officeDocument/2006/relationships/slide" Target="slides/slide47.xml"/><Relationship Id="rId6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pt-BR" sz="1800" spc="-1" strike="noStrike">
                <a:solidFill>
                  <a:schemeClr val="dk1"/>
                </a:solidFill>
                <a:latin typeface="Calibri"/>
              </a:rPr>
              <a:t>Click to move the slide</a:t>
            </a:r>
            <a:endParaRPr b="0" lang="pt-BR" sz="1800" spc="-1" strike="noStrike">
              <a:solidFill>
                <a:schemeClr val="dk1"/>
              </a:solidFill>
              <a:latin typeface="Calibri"/>
            </a:endParaRPr>
          </a:p>
        </p:txBody>
      </p:sp>
      <p:sp>
        <p:nvSpPr>
          <p:cNvPr id="7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pt-BR" sz="2000" spc="-1" strike="noStrike">
                <a:solidFill>
                  <a:srgbClr val="000000"/>
                </a:solidFill>
                <a:latin typeface="Arial"/>
              </a:rPr>
              <a:t>Click to edit the notes format</a:t>
            </a:r>
            <a:endParaRPr b="0" lang="pt-BR" sz="2000" spc="-1" strike="noStrike">
              <a:solidFill>
                <a:srgbClr val="000000"/>
              </a:solidFill>
              <a:latin typeface="Arial"/>
            </a:endParaRPr>
          </a:p>
        </p:txBody>
      </p:sp>
      <p:sp>
        <p:nvSpPr>
          <p:cNvPr id="7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pt-BR" sz="1400" spc="-1" strike="noStrike">
                <a:solidFill>
                  <a:srgbClr val="000000"/>
                </a:solidFill>
                <a:latin typeface="Times New Roman"/>
              </a:rPr>
              <a:t>&lt;header&gt;</a:t>
            </a:r>
            <a:endParaRPr b="0" lang="pt-BR" sz="1400" spc="-1" strike="noStrike">
              <a:solidFill>
                <a:srgbClr val="000000"/>
              </a:solidFill>
              <a:latin typeface="Times New Roman"/>
            </a:endParaRPr>
          </a:p>
        </p:txBody>
      </p:sp>
      <p:sp>
        <p:nvSpPr>
          <p:cNvPr id="80"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pt-BR" sz="1400" spc="-1" strike="noStrike">
                <a:solidFill>
                  <a:srgbClr val="000000"/>
                </a:solidFill>
                <a:latin typeface="Times New Roman"/>
              </a:defRPr>
            </a:lvl1pPr>
          </a:lstStyle>
          <a:p>
            <a:pPr indent="0" algn="r">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
        <p:nvSpPr>
          <p:cNvPr id="81"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82"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pt-BR" sz="1400" spc="-1" strike="noStrike">
                <a:solidFill>
                  <a:srgbClr val="000000"/>
                </a:solidFill>
                <a:latin typeface="Times New Roman"/>
              </a:defRPr>
            </a:lvl1pPr>
          </a:lstStyle>
          <a:p>
            <a:pPr indent="0" algn="r">
              <a:buNone/>
            </a:pPr>
            <a:fld id="{8150C96E-277A-49B9-BC1E-2A8020A93597}" type="slidenum">
              <a:rPr b="0" lang="pt-BR" sz="1400" spc="-1" strike="noStrike">
                <a:solidFill>
                  <a:srgbClr val="000000"/>
                </a:solidFill>
                <a:latin typeface="Times New Roman"/>
              </a:rPr>
              <a:t>&lt;number&gt;</a:t>
            </a:fld>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685800" y="1143000"/>
            <a:ext cx="5486040" cy="3085920"/>
          </a:xfrm>
          <a:prstGeom prst="rect">
            <a:avLst/>
          </a:prstGeom>
          <a:ln w="0">
            <a:noFill/>
          </a:ln>
        </p:spPr>
      </p:sp>
      <p:sp>
        <p:nvSpPr>
          <p:cNvPr id="22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21" name="PlaceHolder 3"/>
          <p:cNvSpPr>
            <a:spLocks noGrp="1"/>
          </p:cNvSpPr>
          <p:nvPr>
            <p:ph type="sldNum" idx="4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64769E0F-B95C-48C1-95A4-E898EB7693D3}"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685800" y="1143000"/>
            <a:ext cx="5486040" cy="3085920"/>
          </a:xfrm>
          <a:prstGeom prst="rect">
            <a:avLst/>
          </a:prstGeom>
          <a:ln w="0">
            <a:noFill/>
          </a:ln>
        </p:spPr>
      </p:sp>
      <p:sp>
        <p:nvSpPr>
          <p:cNvPr id="22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24" name="PlaceHolder 3"/>
          <p:cNvSpPr>
            <a:spLocks noGrp="1"/>
          </p:cNvSpPr>
          <p:nvPr>
            <p:ph type="sldNum" idx="4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4F7FC070-2314-46BD-BC3F-9C5D1C782845}"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685800" y="1143000"/>
            <a:ext cx="5486040" cy="3085920"/>
          </a:xfrm>
          <a:prstGeom prst="rect">
            <a:avLst/>
          </a:prstGeom>
          <a:ln w="0">
            <a:noFill/>
          </a:ln>
        </p:spPr>
      </p:sp>
      <p:sp>
        <p:nvSpPr>
          <p:cNvPr id="22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27" name="PlaceHolder 3"/>
          <p:cNvSpPr>
            <a:spLocks noGrp="1"/>
          </p:cNvSpPr>
          <p:nvPr>
            <p:ph type="sldNum" idx="4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38212717-E369-4602-8CCE-E92336205A75}"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685800" y="1143000"/>
            <a:ext cx="5486040" cy="3085920"/>
          </a:xfrm>
          <a:prstGeom prst="rect">
            <a:avLst/>
          </a:prstGeom>
          <a:ln w="0">
            <a:noFill/>
          </a:ln>
        </p:spPr>
      </p:sp>
      <p:sp>
        <p:nvSpPr>
          <p:cNvPr id="22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30" name="PlaceHolder 3"/>
          <p:cNvSpPr>
            <a:spLocks noGrp="1"/>
          </p:cNvSpPr>
          <p:nvPr>
            <p:ph type="sldNum" idx="4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B990B6B0-742C-4075-A740-BFFCA80DEB29}"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685800" y="1143000"/>
            <a:ext cx="5486040" cy="3085920"/>
          </a:xfrm>
          <a:prstGeom prst="rect">
            <a:avLst/>
          </a:prstGeom>
          <a:ln w="0">
            <a:noFill/>
          </a:ln>
        </p:spPr>
      </p:sp>
      <p:sp>
        <p:nvSpPr>
          <p:cNvPr id="23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33" name="PlaceHolder 3"/>
          <p:cNvSpPr>
            <a:spLocks noGrp="1"/>
          </p:cNvSpPr>
          <p:nvPr>
            <p:ph type="sldNum" idx="4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CB472452-C36B-47F6-BE32-E4C638F2694A}"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685800" y="1143000"/>
            <a:ext cx="5486040" cy="3085920"/>
          </a:xfrm>
          <a:prstGeom prst="rect">
            <a:avLst/>
          </a:prstGeom>
          <a:ln w="0">
            <a:noFill/>
          </a:ln>
        </p:spPr>
      </p:sp>
      <p:sp>
        <p:nvSpPr>
          <p:cNvPr id="23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36" name="PlaceHolder 3"/>
          <p:cNvSpPr>
            <a:spLocks noGrp="1"/>
          </p:cNvSpPr>
          <p:nvPr>
            <p:ph type="sldNum" idx="5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9B3C27F3-95C0-4C20-9FC6-B7BCE54B45AA}"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685800" y="1143000"/>
            <a:ext cx="5486040" cy="3085920"/>
          </a:xfrm>
          <a:prstGeom prst="rect">
            <a:avLst/>
          </a:prstGeom>
          <a:ln w="0">
            <a:noFill/>
          </a:ln>
        </p:spPr>
      </p:sp>
      <p:sp>
        <p:nvSpPr>
          <p:cNvPr id="23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39" name="PlaceHolder 3"/>
          <p:cNvSpPr>
            <a:spLocks noGrp="1"/>
          </p:cNvSpPr>
          <p:nvPr>
            <p:ph type="sldNum" idx="5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D31783F2-3C0D-4841-8564-4AA68B619131}"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685800" y="1143000"/>
            <a:ext cx="5486040" cy="3085920"/>
          </a:xfrm>
          <a:prstGeom prst="rect">
            <a:avLst/>
          </a:prstGeom>
          <a:ln w="0">
            <a:noFill/>
          </a:ln>
        </p:spPr>
      </p:sp>
      <p:sp>
        <p:nvSpPr>
          <p:cNvPr id="24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42" name="PlaceHolder 3"/>
          <p:cNvSpPr>
            <a:spLocks noGrp="1"/>
          </p:cNvSpPr>
          <p:nvPr>
            <p:ph type="sldNum" idx="5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330C66EA-D833-4761-BC23-B9F75034AFC1}"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685800" y="1143000"/>
            <a:ext cx="5486040" cy="3085920"/>
          </a:xfrm>
          <a:prstGeom prst="rect">
            <a:avLst/>
          </a:prstGeom>
          <a:ln w="0">
            <a:noFill/>
          </a:ln>
        </p:spPr>
      </p:sp>
      <p:sp>
        <p:nvSpPr>
          <p:cNvPr id="24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45" name="PlaceHolder 3"/>
          <p:cNvSpPr>
            <a:spLocks noGrp="1"/>
          </p:cNvSpPr>
          <p:nvPr>
            <p:ph type="sldNum" idx="53"/>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2F9DE3E7-F941-4504-9EFC-3DF7B6C0D1EA}"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685800" y="1143000"/>
            <a:ext cx="5486040" cy="3085920"/>
          </a:xfrm>
          <a:prstGeom prst="rect">
            <a:avLst/>
          </a:prstGeom>
          <a:ln w="0">
            <a:noFill/>
          </a:ln>
        </p:spPr>
      </p:sp>
      <p:sp>
        <p:nvSpPr>
          <p:cNvPr id="24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48" name="PlaceHolder 3"/>
          <p:cNvSpPr>
            <a:spLocks noGrp="1"/>
          </p:cNvSpPr>
          <p:nvPr>
            <p:ph type="sldNum" idx="5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2319C678-78B0-444C-8FFD-26B7B79423B4}"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685800" y="1143000"/>
            <a:ext cx="5486040" cy="3085920"/>
          </a:xfrm>
          <a:prstGeom prst="rect">
            <a:avLst/>
          </a:prstGeom>
          <a:ln w="0">
            <a:noFill/>
          </a:ln>
        </p:spPr>
      </p:sp>
      <p:sp>
        <p:nvSpPr>
          <p:cNvPr id="19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pt-BR" sz="2000" spc="-1" strike="noStrike">
                <a:solidFill>
                  <a:srgbClr val="000000"/>
                </a:solidFill>
                <a:latin typeface="Arial"/>
              </a:rPr>
              <a:t>Introdução: "Começamos explorando o Pandas, uma ferramenta essencial no kit de ferramentas de qualquer cientista de dados. O que torna o Pandas tão valioso é sua capacidade de manipular e analisar dados com eficiência."</a:t>
            </a:r>
            <a:endParaRPr b="0" lang="pt-BR" sz="2000" spc="-1" strike="noStrike">
              <a:solidFill>
                <a:srgbClr val="000000"/>
              </a:solidFill>
              <a:latin typeface="Arial"/>
            </a:endParaRPr>
          </a:p>
          <a:p>
            <a:pPr marL="216000" indent="0">
              <a:lnSpc>
                <a:spcPct val="100000"/>
              </a:lnSpc>
              <a:buNone/>
            </a:pPr>
            <a:endParaRPr b="0" lang="pt-BR" sz="2000" spc="-1" strike="noStrike">
              <a:solidFill>
                <a:srgbClr val="000000"/>
              </a:solidFill>
              <a:latin typeface="Arial"/>
            </a:endParaRPr>
          </a:p>
          <a:p>
            <a:pPr marL="216000" indent="0">
              <a:lnSpc>
                <a:spcPct val="100000"/>
              </a:lnSpc>
              <a:buNone/>
            </a:pPr>
            <a:r>
              <a:rPr b="0" lang="pt-BR" sz="2000" spc="-1" strike="noStrike">
                <a:solidFill>
                  <a:srgbClr val="000000"/>
                </a:solidFill>
                <a:latin typeface="Arial"/>
              </a:rPr>
              <a:t>Definição de Pandas: "O Pandas é mais do que uma biblioteca; é um meio poderoso para lidar com dados de maneira que seja tanto intuitiva quanto rica em recursos. Isso se deve às suas estruturas de dados otimizadas."</a:t>
            </a:r>
            <a:endParaRPr b="0" lang="pt-BR" sz="2000" spc="-1" strike="noStrike">
              <a:solidFill>
                <a:srgbClr val="000000"/>
              </a:solidFill>
              <a:latin typeface="Arial"/>
            </a:endParaRPr>
          </a:p>
          <a:p>
            <a:pPr marL="216000" indent="0">
              <a:lnSpc>
                <a:spcPct val="100000"/>
              </a:lnSpc>
              <a:buNone/>
            </a:pPr>
            <a:endParaRPr b="0" lang="pt-BR" sz="2000" spc="-1" strike="noStrike">
              <a:solidFill>
                <a:srgbClr val="000000"/>
              </a:solidFill>
              <a:latin typeface="Arial"/>
            </a:endParaRPr>
          </a:p>
          <a:p>
            <a:pPr marL="216000" indent="0">
              <a:lnSpc>
                <a:spcPct val="100000"/>
              </a:lnSpc>
              <a:buNone/>
            </a:pPr>
            <a:r>
              <a:rPr b="0" lang="pt-BR" sz="2000" spc="-1" strike="noStrike">
                <a:solidFill>
                  <a:srgbClr val="000000"/>
                </a:solidFill>
                <a:latin typeface="Arial"/>
              </a:rPr>
              <a:t>Benefícios do Pandas: "Com o Pandas, você não só consegue realizar operações complexas com poucas linhas de código, mas também mantém seus dados organizados e acessíveis."</a:t>
            </a:r>
            <a:endParaRPr b="0" lang="pt-BR" sz="2000" spc="-1" strike="noStrike">
              <a:solidFill>
                <a:srgbClr val="000000"/>
              </a:solidFill>
              <a:latin typeface="Arial"/>
            </a:endParaRPr>
          </a:p>
        </p:txBody>
      </p:sp>
      <p:sp>
        <p:nvSpPr>
          <p:cNvPr id="197"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0DFF890E-7A69-4AB3-AB0D-B738BC45E6FD}"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685800" y="1143000"/>
            <a:ext cx="5486040" cy="3085920"/>
          </a:xfrm>
          <a:prstGeom prst="rect">
            <a:avLst/>
          </a:prstGeom>
          <a:ln w="0">
            <a:noFill/>
          </a:ln>
        </p:spPr>
      </p:sp>
      <p:sp>
        <p:nvSpPr>
          <p:cNvPr id="25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51" name="PlaceHolder 3"/>
          <p:cNvSpPr>
            <a:spLocks noGrp="1"/>
          </p:cNvSpPr>
          <p:nvPr>
            <p:ph type="sldNum" idx="5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910491B4-5D29-4EA9-9E91-75CE21D31888}"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685800" y="1143000"/>
            <a:ext cx="5486040" cy="3085920"/>
          </a:xfrm>
          <a:prstGeom prst="rect">
            <a:avLst/>
          </a:prstGeom>
          <a:ln w="0">
            <a:noFill/>
          </a:ln>
        </p:spPr>
      </p:sp>
      <p:sp>
        <p:nvSpPr>
          <p:cNvPr id="25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54" name="PlaceHolder 3"/>
          <p:cNvSpPr>
            <a:spLocks noGrp="1"/>
          </p:cNvSpPr>
          <p:nvPr>
            <p:ph type="sldNum" idx="5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1A3A634C-4A25-41C3-BB89-F65FC2430C48}"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685800" y="1143000"/>
            <a:ext cx="5486040" cy="3085920"/>
          </a:xfrm>
          <a:prstGeom prst="rect">
            <a:avLst/>
          </a:prstGeom>
          <a:ln w="0">
            <a:noFill/>
          </a:ln>
        </p:spPr>
      </p:sp>
      <p:sp>
        <p:nvSpPr>
          <p:cNvPr id="25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57" name="PlaceHolder 3"/>
          <p:cNvSpPr>
            <a:spLocks noGrp="1"/>
          </p:cNvSpPr>
          <p:nvPr>
            <p:ph type="sldNum" idx="5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6D65752E-8ECB-45F7-B609-AC7409486D02}"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685800" y="1143000"/>
            <a:ext cx="5486040" cy="3085920"/>
          </a:xfrm>
          <a:prstGeom prst="rect">
            <a:avLst/>
          </a:prstGeom>
          <a:ln w="0">
            <a:noFill/>
          </a:ln>
        </p:spPr>
      </p:sp>
      <p:sp>
        <p:nvSpPr>
          <p:cNvPr id="25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60" name="PlaceHolder 3"/>
          <p:cNvSpPr>
            <a:spLocks noGrp="1"/>
          </p:cNvSpPr>
          <p:nvPr>
            <p:ph type="sldNum" idx="5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4B8EA515-5201-4253-B84C-EC7535EA3384}"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685800" y="1143000"/>
            <a:ext cx="5486040" cy="3085920"/>
          </a:xfrm>
          <a:prstGeom prst="rect">
            <a:avLst/>
          </a:prstGeom>
          <a:ln w="0">
            <a:noFill/>
          </a:ln>
        </p:spPr>
      </p:sp>
      <p:sp>
        <p:nvSpPr>
          <p:cNvPr id="26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63" name="PlaceHolder 3"/>
          <p:cNvSpPr>
            <a:spLocks noGrp="1"/>
          </p:cNvSpPr>
          <p:nvPr>
            <p:ph type="sldNum" idx="5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42B95762-89B1-4630-B082-8066F6365314}"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685800" y="1143000"/>
            <a:ext cx="5486040" cy="3085920"/>
          </a:xfrm>
          <a:prstGeom prst="rect">
            <a:avLst/>
          </a:prstGeom>
          <a:ln w="0">
            <a:noFill/>
          </a:ln>
        </p:spPr>
      </p:sp>
      <p:sp>
        <p:nvSpPr>
          <p:cNvPr id="26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66" name="PlaceHolder 3"/>
          <p:cNvSpPr>
            <a:spLocks noGrp="1"/>
          </p:cNvSpPr>
          <p:nvPr>
            <p:ph type="sldNum" idx="6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3001722B-14FA-4B1D-BBD9-7479B4FE4DB0}"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685800" y="1143000"/>
            <a:ext cx="5486040" cy="3085920"/>
          </a:xfrm>
          <a:prstGeom prst="rect">
            <a:avLst/>
          </a:prstGeom>
          <a:ln w="0">
            <a:noFill/>
          </a:ln>
        </p:spPr>
      </p:sp>
      <p:sp>
        <p:nvSpPr>
          <p:cNvPr id="26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69" name="PlaceHolder 3"/>
          <p:cNvSpPr>
            <a:spLocks noGrp="1"/>
          </p:cNvSpPr>
          <p:nvPr>
            <p:ph type="sldNum" idx="6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59588557-86B8-4733-8A74-27B625008149}"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685800" y="1143000"/>
            <a:ext cx="5486040" cy="3085920"/>
          </a:xfrm>
          <a:prstGeom prst="rect">
            <a:avLst/>
          </a:prstGeom>
          <a:ln w="0">
            <a:noFill/>
          </a:ln>
        </p:spPr>
      </p:sp>
      <p:sp>
        <p:nvSpPr>
          <p:cNvPr id="27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72" name="PlaceHolder 3"/>
          <p:cNvSpPr>
            <a:spLocks noGrp="1"/>
          </p:cNvSpPr>
          <p:nvPr>
            <p:ph type="sldNum" idx="6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99CDEB6A-02A3-46F1-AE97-AF79B23B0648}"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685800" y="1143000"/>
            <a:ext cx="5486040" cy="3085920"/>
          </a:xfrm>
          <a:prstGeom prst="rect">
            <a:avLst/>
          </a:prstGeom>
          <a:ln w="0">
            <a:noFill/>
          </a:ln>
        </p:spPr>
      </p:sp>
      <p:sp>
        <p:nvSpPr>
          <p:cNvPr id="27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75" name="PlaceHolder 3"/>
          <p:cNvSpPr>
            <a:spLocks noGrp="1"/>
          </p:cNvSpPr>
          <p:nvPr>
            <p:ph type="sldNum" idx="63"/>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9055F32E-B491-4107-BDD4-163366BF1000}"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685800" y="1143000"/>
            <a:ext cx="5486040" cy="3085920"/>
          </a:xfrm>
          <a:prstGeom prst="rect">
            <a:avLst/>
          </a:prstGeom>
          <a:ln w="0">
            <a:noFill/>
          </a:ln>
        </p:spPr>
      </p:sp>
      <p:sp>
        <p:nvSpPr>
          <p:cNvPr id="27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78" name="PlaceHolder 3"/>
          <p:cNvSpPr>
            <a:spLocks noGrp="1"/>
          </p:cNvSpPr>
          <p:nvPr>
            <p:ph type="sldNum" idx="6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C72D4F91-C662-4263-9C4F-9860E2427F8B}"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685800" y="1143000"/>
            <a:ext cx="5486040" cy="3085920"/>
          </a:xfrm>
          <a:prstGeom prst="rect">
            <a:avLst/>
          </a:prstGeom>
          <a:ln w="0">
            <a:noFill/>
          </a:ln>
        </p:spPr>
      </p:sp>
      <p:sp>
        <p:nvSpPr>
          <p:cNvPr id="19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pt-BR" sz="2000" spc="-1" strike="noStrike">
                <a:solidFill>
                  <a:srgbClr val="000000"/>
                </a:solidFill>
                <a:latin typeface="Arial"/>
              </a:rPr>
              <a:t>Facilidade de Uso: "Pandas é uma ferramenta projetada para simplificar a vida. Seja na limpeza ou transformação de dados, ele fornece métodos simples que economizam tempo e esforço."</a:t>
            </a:r>
            <a:endParaRPr b="0" lang="pt-BR" sz="2000" spc="-1" strike="noStrike">
              <a:solidFill>
                <a:srgbClr val="000000"/>
              </a:solidFill>
              <a:latin typeface="Arial"/>
            </a:endParaRPr>
          </a:p>
          <a:p>
            <a:pPr marL="216000" indent="0">
              <a:lnSpc>
                <a:spcPct val="100000"/>
              </a:lnSpc>
              <a:buNone/>
            </a:pPr>
            <a:endParaRPr b="0" lang="pt-BR" sz="2000" spc="-1" strike="noStrike">
              <a:solidFill>
                <a:srgbClr val="000000"/>
              </a:solidFill>
              <a:latin typeface="Arial"/>
            </a:endParaRPr>
          </a:p>
          <a:p>
            <a:pPr marL="216000" indent="0">
              <a:lnSpc>
                <a:spcPct val="100000"/>
              </a:lnSpc>
              <a:buNone/>
            </a:pPr>
            <a:r>
              <a:rPr b="0" lang="pt-BR" sz="2000" spc="-1" strike="noStrike">
                <a:solidFill>
                  <a:srgbClr val="000000"/>
                </a:solidFill>
                <a:latin typeface="Arial"/>
              </a:rPr>
              <a:t>Integração com Outras Bibliotecas: "Pandas não trabalha isoladamente. Ele se integra harmoniosamente com outras bibliotecas essenciais, como NumPy e Matplotlib, criando um ecossistema robusto para análise de dados."</a:t>
            </a:r>
            <a:endParaRPr b="0" lang="pt-BR" sz="2000" spc="-1" strike="noStrike">
              <a:solidFill>
                <a:srgbClr val="000000"/>
              </a:solidFill>
              <a:latin typeface="Arial"/>
            </a:endParaRPr>
          </a:p>
          <a:p>
            <a:pPr marL="216000" indent="0">
              <a:lnSpc>
                <a:spcPct val="100000"/>
              </a:lnSpc>
              <a:buNone/>
            </a:pPr>
            <a:endParaRPr b="0" lang="pt-BR" sz="2000" spc="-1" strike="noStrike">
              <a:solidFill>
                <a:srgbClr val="000000"/>
              </a:solidFill>
              <a:latin typeface="Arial"/>
            </a:endParaRPr>
          </a:p>
          <a:p>
            <a:pPr marL="216000" indent="0">
              <a:lnSpc>
                <a:spcPct val="100000"/>
              </a:lnSpc>
              <a:buNone/>
            </a:pPr>
            <a:r>
              <a:rPr b="0" lang="pt-BR" sz="2000" spc="-1" strike="noStrike">
                <a:solidFill>
                  <a:srgbClr val="000000"/>
                </a:solidFill>
                <a:latin typeface="Arial"/>
              </a:rPr>
              <a:t>Aplicações: "Esta biblioteca não se limita à ciência de dados. Ela é vital para qualquer domínio que exija análise de dados detalhada, como finanças e saúde."</a:t>
            </a:r>
            <a:endParaRPr b="0" lang="pt-BR" sz="2000" spc="-1" strike="noStrike">
              <a:solidFill>
                <a:srgbClr val="000000"/>
              </a:solidFill>
              <a:latin typeface="Arial"/>
            </a:endParaRPr>
          </a:p>
          <a:p>
            <a:pPr marL="216000" indent="0">
              <a:lnSpc>
                <a:spcPct val="100000"/>
              </a:lnSpc>
              <a:buNone/>
            </a:pPr>
            <a:endParaRPr b="0" lang="pt-BR" sz="2000" spc="-1" strike="noStrike">
              <a:solidFill>
                <a:srgbClr val="000000"/>
              </a:solidFill>
              <a:latin typeface="Arial"/>
            </a:endParaRPr>
          </a:p>
          <a:p>
            <a:pPr marL="216000" indent="0">
              <a:lnSpc>
                <a:spcPct val="100000"/>
              </a:lnSpc>
              <a:buNone/>
            </a:pPr>
            <a:r>
              <a:rPr b="0" lang="pt-BR" sz="2000" spc="-1" strike="noStrike">
                <a:solidFill>
                  <a:srgbClr val="000000"/>
                </a:solidFill>
                <a:latin typeface="Arial"/>
              </a:rPr>
              <a:t>Recursos Poderosos: "Os DataFrames e Series são verdadeiros cavalos de batalha no Pandas, oferecendo estruturas de dados que podem ser manipuladas de várias maneiras. E com a capacidade de ler e escrever dados em diferentes formatos, o Pandas assegura que você esteja sempre em controle dos seus dados."</a:t>
            </a:r>
            <a:endParaRPr b="0" lang="pt-BR" sz="2000" spc="-1" strike="noStrike">
              <a:solidFill>
                <a:srgbClr val="000000"/>
              </a:solidFill>
              <a:latin typeface="Arial"/>
            </a:endParaRPr>
          </a:p>
        </p:txBody>
      </p:sp>
      <p:sp>
        <p:nvSpPr>
          <p:cNvPr id="200" name="PlaceHolder 3"/>
          <p:cNvSpPr>
            <a:spLocks noGrp="1"/>
          </p:cNvSpPr>
          <p:nvPr>
            <p:ph type="sldNum" idx="3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2A7B8A7D-1EB6-401D-9229-DBE73564E859}"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685800" y="1143000"/>
            <a:ext cx="5486040" cy="3085920"/>
          </a:xfrm>
          <a:prstGeom prst="rect">
            <a:avLst/>
          </a:prstGeom>
          <a:ln w="0">
            <a:noFill/>
          </a:ln>
        </p:spPr>
      </p:sp>
      <p:sp>
        <p:nvSpPr>
          <p:cNvPr id="28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81" name="PlaceHolder 3"/>
          <p:cNvSpPr>
            <a:spLocks noGrp="1"/>
          </p:cNvSpPr>
          <p:nvPr>
            <p:ph type="sldNum" idx="6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D5E1FCBF-A711-4615-AEC3-123243B7ED36}"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685800" y="1143000"/>
            <a:ext cx="5486040" cy="3085920"/>
          </a:xfrm>
          <a:prstGeom prst="rect">
            <a:avLst/>
          </a:prstGeom>
          <a:ln w="0">
            <a:noFill/>
          </a:ln>
        </p:spPr>
      </p:sp>
      <p:sp>
        <p:nvSpPr>
          <p:cNvPr id="28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84" name="PlaceHolder 3"/>
          <p:cNvSpPr>
            <a:spLocks noGrp="1"/>
          </p:cNvSpPr>
          <p:nvPr>
            <p:ph type="sldNum" idx="6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3CBC736B-0083-4026-AAD6-2B2FB01513AC}"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685800" y="1143000"/>
            <a:ext cx="5486040" cy="3085920"/>
          </a:xfrm>
          <a:prstGeom prst="rect">
            <a:avLst/>
          </a:prstGeom>
          <a:ln w="0">
            <a:noFill/>
          </a:ln>
        </p:spPr>
      </p:sp>
      <p:sp>
        <p:nvSpPr>
          <p:cNvPr id="28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87" name="PlaceHolder 3"/>
          <p:cNvSpPr>
            <a:spLocks noGrp="1"/>
          </p:cNvSpPr>
          <p:nvPr>
            <p:ph type="sldNum" idx="6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4A2684B4-8D3F-45D5-A7B4-6842FD78710F}"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685800" y="1143000"/>
            <a:ext cx="5486040" cy="3085920"/>
          </a:xfrm>
          <a:prstGeom prst="rect">
            <a:avLst/>
          </a:prstGeom>
          <a:ln w="0">
            <a:noFill/>
          </a:ln>
        </p:spPr>
      </p:sp>
      <p:sp>
        <p:nvSpPr>
          <p:cNvPr id="28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90" name="PlaceHolder 3"/>
          <p:cNvSpPr>
            <a:spLocks noGrp="1"/>
          </p:cNvSpPr>
          <p:nvPr>
            <p:ph type="sldNum" idx="6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8BA8264B-F027-4A83-B43E-84862E25AC11}"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685800" y="1143000"/>
            <a:ext cx="5486040" cy="3085920"/>
          </a:xfrm>
          <a:prstGeom prst="rect">
            <a:avLst/>
          </a:prstGeom>
          <a:ln w="0">
            <a:noFill/>
          </a:ln>
        </p:spPr>
      </p:sp>
      <p:sp>
        <p:nvSpPr>
          <p:cNvPr id="29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93" name="PlaceHolder 3"/>
          <p:cNvSpPr>
            <a:spLocks noGrp="1"/>
          </p:cNvSpPr>
          <p:nvPr>
            <p:ph type="sldNum" idx="6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914E0B29-3249-4582-9E8A-696189F2AC57}"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685800" y="1143000"/>
            <a:ext cx="5486040" cy="3085920"/>
          </a:xfrm>
          <a:prstGeom prst="rect">
            <a:avLst/>
          </a:prstGeom>
          <a:ln w="0">
            <a:noFill/>
          </a:ln>
        </p:spPr>
      </p:sp>
      <p:sp>
        <p:nvSpPr>
          <p:cNvPr id="29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96" name="PlaceHolder 3"/>
          <p:cNvSpPr>
            <a:spLocks noGrp="1"/>
          </p:cNvSpPr>
          <p:nvPr>
            <p:ph type="sldNum" idx="7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D9465846-65CE-4935-9153-4A98D5616C90}"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685800" y="1143000"/>
            <a:ext cx="5486040" cy="3085920"/>
          </a:xfrm>
          <a:prstGeom prst="rect">
            <a:avLst/>
          </a:prstGeom>
          <a:ln w="0">
            <a:noFill/>
          </a:ln>
        </p:spPr>
      </p:sp>
      <p:sp>
        <p:nvSpPr>
          <p:cNvPr id="29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99" name="PlaceHolder 3"/>
          <p:cNvSpPr>
            <a:spLocks noGrp="1"/>
          </p:cNvSpPr>
          <p:nvPr>
            <p:ph type="sldNum" idx="7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5B27590E-365B-4EED-AABA-982C8BB21F37}"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685800" y="1143000"/>
            <a:ext cx="5486040" cy="3085920"/>
          </a:xfrm>
          <a:prstGeom prst="rect">
            <a:avLst/>
          </a:prstGeom>
          <a:ln w="0">
            <a:noFill/>
          </a:ln>
        </p:spPr>
      </p:sp>
      <p:sp>
        <p:nvSpPr>
          <p:cNvPr id="30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302" name="PlaceHolder 3"/>
          <p:cNvSpPr>
            <a:spLocks noGrp="1"/>
          </p:cNvSpPr>
          <p:nvPr>
            <p:ph type="sldNum" idx="7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4B4B6F8D-B578-4532-8B89-BD98E2F243DC}"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Img"/>
          </p:nvPr>
        </p:nvSpPr>
        <p:spPr>
          <a:xfrm>
            <a:off x="685800" y="1143000"/>
            <a:ext cx="5486040" cy="3085920"/>
          </a:xfrm>
          <a:prstGeom prst="rect">
            <a:avLst/>
          </a:prstGeom>
          <a:ln w="0">
            <a:noFill/>
          </a:ln>
        </p:spPr>
      </p:sp>
      <p:sp>
        <p:nvSpPr>
          <p:cNvPr id="30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305" name="PlaceHolder 3"/>
          <p:cNvSpPr>
            <a:spLocks noGrp="1"/>
          </p:cNvSpPr>
          <p:nvPr>
            <p:ph type="sldNum" idx="73"/>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81AAE86D-6581-488F-A31F-BB57B72DB02C}"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685800" y="1143000"/>
            <a:ext cx="5486040" cy="3085920"/>
          </a:xfrm>
          <a:prstGeom prst="rect">
            <a:avLst/>
          </a:prstGeom>
          <a:ln w="0">
            <a:noFill/>
          </a:ln>
        </p:spPr>
      </p:sp>
      <p:sp>
        <p:nvSpPr>
          <p:cNvPr id="30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308" name="PlaceHolder 3"/>
          <p:cNvSpPr>
            <a:spLocks noGrp="1"/>
          </p:cNvSpPr>
          <p:nvPr>
            <p:ph type="sldNum" idx="7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17EFC919-33AB-4164-94EC-A5E7B6EA995D}"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685800" y="1143000"/>
            <a:ext cx="5486040" cy="3085920"/>
          </a:xfrm>
          <a:prstGeom prst="rect">
            <a:avLst/>
          </a:prstGeom>
          <a:ln w="0">
            <a:noFill/>
          </a:ln>
        </p:spPr>
      </p:sp>
      <p:sp>
        <p:nvSpPr>
          <p:cNvPr id="20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03" name="PlaceHolder 3"/>
          <p:cNvSpPr>
            <a:spLocks noGrp="1"/>
          </p:cNvSpPr>
          <p:nvPr>
            <p:ph type="sldNum" idx="3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04A588A3-565F-4B0B-B5F2-7223E9EE7706}"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685800" y="1143000"/>
            <a:ext cx="5486040" cy="3085920"/>
          </a:xfrm>
          <a:prstGeom prst="rect">
            <a:avLst/>
          </a:prstGeom>
          <a:ln w="0">
            <a:noFill/>
          </a:ln>
        </p:spPr>
      </p:sp>
      <p:sp>
        <p:nvSpPr>
          <p:cNvPr id="31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311" name="PlaceHolder 3"/>
          <p:cNvSpPr>
            <a:spLocks noGrp="1"/>
          </p:cNvSpPr>
          <p:nvPr>
            <p:ph type="sldNum" idx="7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63CE557A-80D3-4CB8-84B2-6F348510B830}"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685800" y="1143000"/>
            <a:ext cx="5486040" cy="3085920"/>
          </a:xfrm>
          <a:prstGeom prst="rect">
            <a:avLst/>
          </a:prstGeom>
          <a:ln w="0">
            <a:noFill/>
          </a:ln>
        </p:spPr>
      </p:sp>
      <p:sp>
        <p:nvSpPr>
          <p:cNvPr id="31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314" name="PlaceHolder 3"/>
          <p:cNvSpPr>
            <a:spLocks noGrp="1"/>
          </p:cNvSpPr>
          <p:nvPr>
            <p:ph type="sldNum" idx="7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A2EDCBA6-FC4D-46FE-ACDF-C0174254E889}"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685800" y="1143000"/>
            <a:ext cx="5486040" cy="3085920"/>
          </a:xfrm>
          <a:prstGeom prst="rect">
            <a:avLst/>
          </a:prstGeom>
          <a:ln w="0">
            <a:noFill/>
          </a:ln>
        </p:spPr>
      </p:sp>
      <p:sp>
        <p:nvSpPr>
          <p:cNvPr id="31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317" name="PlaceHolder 3"/>
          <p:cNvSpPr>
            <a:spLocks noGrp="1"/>
          </p:cNvSpPr>
          <p:nvPr>
            <p:ph type="sldNum" idx="7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2A45F18E-AC77-4E72-A47F-43AECE8BC14C}"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685800" y="1143000"/>
            <a:ext cx="5486040" cy="3085920"/>
          </a:xfrm>
          <a:prstGeom prst="rect">
            <a:avLst/>
          </a:prstGeom>
          <a:ln w="0">
            <a:noFill/>
          </a:ln>
        </p:spPr>
      </p:sp>
      <p:sp>
        <p:nvSpPr>
          <p:cNvPr id="31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320" name="PlaceHolder 3"/>
          <p:cNvSpPr>
            <a:spLocks noGrp="1"/>
          </p:cNvSpPr>
          <p:nvPr>
            <p:ph type="sldNum" idx="7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E269B5E6-3FB4-4864-8B24-B2F97F9D8BFF}"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685800" y="1143000"/>
            <a:ext cx="5486040" cy="3085920"/>
          </a:xfrm>
          <a:prstGeom prst="rect">
            <a:avLst/>
          </a:prstGeom>
          <a:ln w="0">
            <a:noFill/>
          </a:ln>
        </p:spPr>
      </p:sp>
      <p:sp>
        <p:nvSpPr>
          <p:cNvPr id="32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323" name="PlaceHolder 3"/>
          <p:cNvSpPr>
            <a:spLocks noGrp="1"/>
          </p:cNvSpPr>
          <p:nvPr>
            <p:ph type="sldNum" idx="7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9A64200E-D0C5-4245-B8E0-E4E2A39180EB}"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685800" y="1143000"/>
            <a:ext cx="5486040" cy="3085920"/>
          </a:xfrm>
          <a:prstGeom prst="rect">
            <a:avLst/>
          </a:prstGeom>
          <a:ln w="0">
            <a:noFill/>
          </a:ln>
        </p:spPr>
      </p:sp>
      <p:sp>
        <p:nvSpPr>
          <p:cNvPr id="32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326" name="PlaceHolder 3"/>
          <p:cNvSpPr>
            <a:spLocks noGrp="1"/>
          </p:cNvSpPr>
          <p:nvPr>
            <p:ph type="sldNum" idx="8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830DF7B4-F15A-4A7A-AB43-C135AFD03C55}"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685800" y="1143000"/>
            <a:ext cx="5486040" cy="3085920"/>
          </a:xfrm>
          <a:prstGeom prst="rect">
            <a:avLst/>
          </a:prstGeom>
          <a:ln w="0">
            <a:noFill/>
          </a:ln>
        </p:spPr>
      </p:sp>
      <p:sp>
        <p:nvSpPr>
          <p:cNvPr id="32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329" name="PlaceHolder 3"/>
          <p:cNvSpPr>
            <a:spLocks noGrp="1"/>
          </p:cNvSpPr>
          <p:nvPr>
            <p:ph type="sldNum" idx="8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0EC5991B-25AF-4214-B728-785A3782852B}"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685800" y="1143000"/>
            <a:ext cx="5486040" cy="3085920"/>
          </a:xfrm>
          <a:prstGeom prst="rect">
            <a:avLst/>
          </a:prstGeom>
          <a:ln w="0">
            <a:noFill/>
          </a:ln>
        </p:spPr>
      </p:sp>
      <p:sp>
        <p:nvSpPr>
          <p:cNvPr id="33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332" name="PlaceHolder 3"/>
          <p:cNvSpPr>
            <a:spLocks noGrp="1"/>
          </p:cNvSpPr>
          <p:nvPr>
            <p:ph type="sldNum" idx="8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5CEFBA01-EAB4-4DDE-A4C7-9D936125C704}"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685800" y="1143000"/>
            <a:ext cx="5486040" cy="3085920"/>
          </a:xfrm>
          <a:prstGeom prst="rect">
            <a:avLst/>
          </a:prstGeom>
          <a:ln w="0">
            <a:noFill/>
          </a:ln>
        </p:spPr>
      </p:sp>
      <p:sp>
        <p:nvSpPr>
          <p:cNvPr id="20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06" name="PlaceHolder 3"/>
          <p:cNvSpPr>
            <a:spLocks noGrp="1"/>
          </p:cNvSpPr>
          <p:nvPr>
            <p:ph type="sldNum" idx="4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B576CD31-8597-4CA4-A553-EA134E3311AD}"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685800" y="1143000"/>
            <a:ext cx="5486040" cy="3085920"/>
          </a:xfrm>
          <a:prstGeom prst="rect">
            <a:avLst/>
          </a:prstGeom>
          <a:ln w="0">
            <a:noFill/>
          </a:ln>
        </p:spPr>
      </p:sp>
      <p:sp>
        <p:nvSpPr>
          <p:cNvPr id="20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09" name="PlaceHolder 3"/>
          <p:cNvSpPr>
            <a:spLocks noGrp="1"/>
          </p:cNvSpPr>
          <p:nvPr>
            <p:ph type="sldNum" idx="4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B8648792-8A75-47CE-AB5F-E7F17EA3BA28}"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685800" y="1143000"/>
            <a:ext cx="5486040" cy="3085920"/>
          </a:xfrm>
          <a:prstGeom prst="rect">
            <a:avLst/>
          </a:prstGeom>
          <a:ln w="0">
            <a:noFill/>
          </a:ln>
        </p:spPr>
      </p:sp>
      <p:sp>
        <p:nvSpPr>
          <p:cNvPr id="21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12" name="PlaceHolder 3"/>
          <p:cNvSpPr>
            <a:spLocks noGrp="1"/>
          </p:cNvSpPr>
          <p:nvPr>
            <p:ph type="sldNum" idx="4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8F64622B-6995-47E1-8966-C122169F0AB7}"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685800" y="1143000"/>
            <a:ext cx="5486040" cy="3085920"/>
          </a:xfrm>
          <a:prstGeom prst="rect">
            <a:avLst/>
          </a:prstGeom>
          <a:ln w="0">
            <a:noFill/>
          </a:ln>
        </p:spPr>
      </p:sp>
      <p:sp>
        <p:nvSpPr>
          <p:cNvPr id="21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15" name="PlaceHolder 3"/>
          <p:cNvSpPr>
            <a:spLocks noGrp="1"/>
          </p:cNvSpPr>
          <p:nvPr>
            <p:ph type="sldNum" idx="43"/>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A393F05B-B249-40BF-A4AA-CAE403F51AD4}"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685800" y="1143000"/>
            <a:ext cx="5486040" cy="3085920"/>
          </a:xfrm>
          <a:prstGeom prst="rect">
            <a:avLst/>
          </a:prstGeom>
          <a:ln w="0">
            <a:noFill/>
          </a:ln>
        </p:spPr>
      </p:sp>
      <p:sp>
        <p:nvSpPr>
          <p:cNvPr id="21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218" name="PlaceHolder 3"/>
          <p:cNvSpPr>
            <a:spLocks noGrp="1"/>
          </p:cNvSpPr>
          <p:nvPr>
            <p:ph type="sldNum" idx="4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pt-BR" sz="1200" spc="-1" strike="noStrike">
                <a:solidFill>
                  <a:schemeClr val="dk1"/>
                </a:solidFill>
                <a:latin typeface="+mn-lt"/>
                <a:ea typeface="+mn-ea"/>
              </a:defRPr>
            </a:lvl1pPr>
          </a:lstStyle>
          <a:p>
            <a:pPr indent="0" algn="r" defTabSz="914400">
              <a:lnSpc>
                <a:spcPct val="100000"/>
              </a:lnSpc>
              <a:buNone/>
            </a:pPr>
            <a:fld id="{D2C52B2F-907B-4A69-8C97-1242F33CC7C8}" type="slidenum">
              <a:rPr b="0" lang="pt-BR" sz="1200" spc="-1" strike="noStrike">
                <a:solidFill>
                  <a:schemeClr val="dk1"/>
                </a:solidFill>
                <a:latin typeface="+mn-lt"/>
                <a:ea typeface="+mn-ea"/>
              </a:rPr>
              <a:t>1</a:t>
            </a:fld>
            <a:endParaRPr b="0" lang="pt-BR"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lide de Título">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pt-BR" sz="1800" spc="-1" strike="noStrike">
              <a:solidFill>
                <a:schemeClr val="dk1"/>
              </a:solidFill>
              <a:latin typeface="Calibri"/>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9230D19-8FB9-464B-B1B5-B8C6C728931E}"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údo com Legenda">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4E46022B-62DA-403E-88DE-D37D25A41765}" type="slidenum">
              <a:t>&lt;#&gt;</a:t>
            </a:fld>
          </a:p>
        </p:txBody>
      </p:sp>
      <p:sp>
        <p:nvSpPr>
          <p:cNvPr id="4" name="PlaceHolder 3"/>
          <p:cNvSpPr>
            <a:spLocks noGrp="1"/>
          </p:cNvSpPr>
          <p:nvPr>
            <p:ph type="dt" idx="28"/>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m com Legenda">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03461828-383A-4CA2-ADE0-F1D12061486A}" type="slidenum">
              <a:t>&lt;#&gt;</a:t>
            </a:fld>
          </a:p>
        </p:txBody>
      </p:sp>
      <p:sp>
        <p:nvSpPr>
          <p:cNvPr id="4" name="PlaceHolder 3"/>
          <p:cNvSpPr>
            <a:spLocks noGrp="1"/>
          </p:cNvSpPr>
          <p:nvPr>
            <p:ph type="dt" idx="31"/>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e Texto Vertical">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9FE08DB-F20C-4169-8958-EFC5D5752BE6}" type="slidenum">
              <a:t>&lt;#&gt;</a:t>
            </a:fld>
          </a:p>
        </p:txBody>
      </p:sp>
      <p:sp>
        <p:nvSpPr>
          <p:cNvPr id="4" name="PlaceHolder 3"/>
          <p:cNvSpPr>
            <a:spLocks noGrp="1"/>
          </p:cNvSpPr>
          <p:nvPr>
            <p:ph type="dt" idx="4"/>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exto e Título Vertical">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2D5ABD1-556E-44A3-9706-91A897E0B173}" type="slidenum">
              <a:t>&lt;#&gt;</a:t>
            </a:fld>
          </a:p>
        </p:txBody>
      </p:sp>
      <p:sp>
        <p:nvSpPr>
          <p:cNvPr id="4" name="PlaceHolder 3"/>
          <p:cNvSpPr>
            <a:spLocks noGrp="1"/>
          </p:cNvSpPr>
          <p:nvPr>
            <p:ph type="dt" idx="7"/>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e Conteúdo">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pt-BR" sz="1800" spc="-1" strike="noStrike">
              <a:solidFill>
                <a:schemeClr val="dk1"/>
              </a:solidFill>
              <a:latin typeface="Calibri"/>
            </a:endParaRPr>
          </a:p>
        </p:txBody>
      </p:sp>
      <p:sp>
        <p:nvSpPr>
          <p:cNvPr id="2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pt-BR" sz="28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AC8A142-83DF-40C7-9FE0-9106730C3559}" type="slidenum">
              <a:t>&lt;#&gt;</a:t>
            </a:fld>
          </a:p>
        </p:txBody>
      </p:sp>
      <p:sp>
        <p:nvSpPr>
          <p:cNvPr id="6" name="PlaceHolder 5"/>
          <p:cNvSpPr>
            <a:spLocks noGrp="1"/>
          </p:cNvSpPr>
          <p:nvPr>
            <p:ph type="dt" idx="10"/>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beçalho da Seção">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D14CF4D2-E072-4E9D-9C08-F41FF459FFCE}" type="slidenum">
              <a:t>&lt;#&gt;</a:t>
            </a:fld>
          </a:p>
        </p:txBody>
      </p:sp>
      <p:sp>
        <p:nvSpPr>
          <p:cNvPr id="4" name="PlaceHolder 3"/>
          <p:cNvSpPr>
            <a:spLocks noGrp="1"/>
          </p:cNvSpPr>
          <p:nvPr>
            <p:ph type="dt" idx="13"/>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uas Partes de Conteúdo">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pt-BR" sz="1800" spc="-1" strike="noStrike">
              <a:solidFill>
                <a:schemeClr val="dk1"/>
              </a:solidFill>
              <a:latin typeface="Calibri"/>
            </a:endParaRPr>
          </a:p>
        </p:txBody>
      </p:sp>
      <p:sp>
        <p:nvSpPr>
          <p:cNvPr id="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pt-BR" sz="2800" spc="-1" strike="noStrike">
              <a:solidFill>
                <a:schemeClr val="dk1"/>
              </a:solidFill>
              <a:latin typeface="Calibri"/>
            </a:endParaRPr>
          </a:p>
        </p:txBody>
      </p:sp>
      <p:sp>
        <p:nvSpPr>
          <p:cNvPr id="4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pt-BR" sz="28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804C38C9-B9B2-40FA-86E3-0CA930BC81EC}" type="slidenum">
              <a:t>&lt;#&gt;</a:t>
            </a:fld>
          </a:p>
        </p:txBody>
      </p:sp>
      <p:sp>
        <p:nvSpPr>
          <p:cNvPr id="7" name="PlaceHolder 6"/>
          <p:cNvSpPr>
            <a:spLocks noGrp="1"/>
          </p:cNvSpPr>
          <p:nvPr>
            <p:ph type="dt" idx="16"/>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ção">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787E54C8-C75B-4FB8-A391-4322CBCF9BD0}" type="slidenum">
              <a:t>&lt;#&gt;</a:t>
            </a:fld>
          </a:p>
        </p:txBody>
      </p:sp>
      <p:sp>
        <p:nvSpPr>
          <p:cNvPr id="4" name="PlaceHolder 3"/>
          <p:cNvSpPr>
            <a:spLocks noGrp="1"/>
          </p:cNvSpPr>
          <p:nvPr>
            <p:ph type="dt" idx="19"/>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mente Título">
    <p:spTree>
      <p:nvGrpSpPr>
        <p:cNvPr id="1" name=""/>
        <p:cNvGrpSpPr/>
        <p:nvPr/>
      </p:nvGrpSpPr>
      <p:grpSpPr>
        <a:xfrm>
          <a:off x="0" y="0"/>
          <a:ext cx="0" cy="0"/>
          <a:chOff x="0" y="0"/>
          <a:chExt cx="0" cy="0"/>
        </a:xfrm>
      </p:grpSpPr>
      <p:sp>
        <p:nvSpPr>
          <p:cNvPr id="5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pt-BR"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6A40E314-BB18-4274-91A8-6B560D7DC052}" type="slidenum">
              <a:t>&lt;#&gt;</a:t>
            </a:fld>
          </a:p>
        </p:txBody>
      </p:sp>
      <p:sp>
        <p:nvSpPr>
          <p:cNvPr id="5" name="PlaceHolder 4"/>
          <p:cNvSpPr>
            <a:spLocks noGrp="1"/>
          </p:cNvSpPr>
          <p:nvPr>
            <p:ph type="dt" idx="22"/>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m branco">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CFD85391-9705-402C-B8C2-CB1F48D4FC09}" type="slidenum">
              <a:t>&lt;#&gt;</a:t>
            </a:fld>
          </a:p>
        </p:txBody>
      </p:sp>
      <p:sp>
        <p:nvSpPr>
          <p:cNvPr id="4" name="PlaceHolder 3"/>
          <p:cNvSpPr>
            <a:spLocks noGrp="1"/>
          </p:cNvSpPr>
          <p:nvPr>
            <p:ph type="dt" idx="25"/>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0" name="Google Shape;230;p1" descr=""/>
          <p:cNvPicPr/>
          <p:nvPr/>
        </p:nvPicPr>
        <p:blipFill>
          <a:blip r:embed="rId2"/>
          <a:stretch/>
        </p:blipFill>
        <p:spPr>
          <a:xfrm>
            <a:off x="10842480" y="490680"/>
            <a:ext cx="1022400" cy="306720"/>
          </a:xfrm>
          <a:prstGeom prst="rect">
            <a:avLst/>
          </a:prstGeom>
          <a:ln w="0">
            <a:noFill/>
          </a:ln>
        </p:spPr>
      </p:pic>
      <p:sp>
        <p:nvSpPr>
          <p:cNvPr id="1"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pt-BR" sz="6000" spc="-1" strike="noStrike">
                <a:solidFill>
                  <a:schemeClr val="dk1"/>
                </a:solidFill>
                <a:latin typeface="Calibri"/>
              </a:rPr>
              <a:t>Cliqu</a:t>
            </a:r>
            <a:r>
              <a:rPr b="0" lang="pt-BR" sz="6000" spc="-1" strike="noStrike">
                <a:solidFill>
                  <a:schemeClr val="dk1"/>
                </a:solidFill>
                <a:latin typeface="Calibri"/>
              </a:rPr>
              <a:t>e </a:t>
            </a:r>
            <a:r>
              <a:rPr b="0" lang="pt-BR" sz="6000" spc="-1" strike="noStrike">
                <a:solidFill>
                  <a:schemeClr val="dk1"/>
                </a:solidFill>
                <a:latin typeface="Calibri"/>
              </a:rPr>
              <a:t>para </a:t>
            </a:r>
            <a:r>
              <a:rPr b="0" lang="pt-BR" sz="6000" spc="-1" strike="noStrike">
                <a:solidFill>
                  <a:schemeClr val="dk1"/>
                </a:solidFill>
                <a:latin typeface="Calibri"/>
              </a:rPr>
              <a:t>editar </a:t>
            </a:r>
            <a:r>
              <a:rPr b="0" lang="pt-BR" sz="6000" spc="-1" strike="noStrike">
                <a:solidFill>
                  <a:schemeClr val="dk1"/>
                </a:solidFill>
                <a:latin typeface="Calibri"/>
              </a:rPr>
              <a:t>o </a:t>
            </a:r>
            <a:r>
              <a:rPr b="0" lang="pt-BR" sz="6000" spc="-1" strike="noStrike">
                <a:solidFill>
                  <a:schemeClr val="dk1"/>
                </a:solidFill>
                <a:latin typeface="Calibri"/>
              </a:rPr>
              <a:t>título </a:t>
            </a:r>
            <a:r>
              <a:rPr b="0" lang="pt-BR" sz="6000" spc="-1" strike="noStrike">
                <a:solidFill>
                  <a:schemeClr val="dk1"/>
                </a:solidFill>
                <a:latin typeface="Calibri"/>
              </a:rPr>
              <a:t>mestr</a:t>
            </a:r>
            <a:r>
              <a:rPr b="0" lang="pt-BR" sz="6000" spc="-1" strike="noStrike">
                <a:solidFill>
                  <a:schemeClr val="dk1"/>
                </a:solidFill>
                <a:latin typeface="Calibri"/>
              </a:rPr>
              <a:t>e</a:t>
            </a:r>
            <a:endParaRPr b="0" lang="pt-BR" sz="6000" spc="-1" strike="noStrike">
              <a:solidFill>
                <a:schemeClr val="dk1"/>
              </a:solidFill>
              <a:latin typeface="Calibri"/>
            </a:endParaRPr>
          </a:p>
        </p:txBody>
      </p:sp>
      <p:sp>
        <p:nvSpPr>
          <p:cNvPr id="2"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pt-BR" sz="1200" spc="-1" strike="noStrike">
              <a:solidFill>
                <a:srgbClr val="000000"/>
              </a:solidFill>
              <a:latin typeface="Times New Roman"/>
            </a:endParaRPr>
          </a:p>
        </p:txBody>
      </p:sp>
      <p:sp>
        <p:nvSpPr>
          <p:cNvPr id="3"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4"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336D7921-A5BC-49B1-A58A-D3DE3A5610B2}"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Click to edit the outline text format</a:t>
            </a:r>
            <a:endParaRPr b="0" lang="pt-BR"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pt-BR" sz="2000" spc="-1" strike="noStrike">
                <a:solidFill>
                  <a:schemeClr val="dk1"/>
                </a:solidFill>
                <a:latin typeface="Calibri"/>
              </a:rPr>
              <a:t>Second Outline Level</a:t>
            </a:r>
            <a:endParaRPr b="0" lang="pt-BR"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pt-BR" sz="1800" spc="-1" strike="noStrike">
                <a:solidFill>
                  <a:schemeClr val="dk1"/>
                </a:solidFill>
                <a:latin typeface="Calibri"/>
              </a:rPr>
              <a:t>Third Outline Level</a:t>
            </a:r>
            <a:endParaRPr b="0" lang="pt-BR"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pt-BR" sz="1800" spc="-1" strike="noStrike">
                <a:solidFill>
                  <a:schemeClr val="dk1"/>
                </a:solidFill>
                <a:latin typeface="Calibri"/>
              </a:rPr>
              <a:t>Fourth Outline Level</a:t>
            </a:r>
            <a:endParaRPr b="0" lang="pt-BR"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pt-BR" sz="2000" spc="-1" strike="noStrike">
                <a:solidFill>
                  <a:schemeClr val="dk1"/>
                </a:solidFill>
                <a:latin typeface="Calibri"/>
              </a:rPr>
              <a:t>Fifth Outline Level</a:t>
            </a:r>
            <a:endParaRPr b="0" lang="pt-BR"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pt-BR" sz="2000" spc="-1" strike="noStrike">
                <a:solidFill>
                  <a:schemeClr val="dk1"/>
                </a:solidFill>
                <a:latin typeface="Calibri"/>
              </a:rPr>
              <a:t>Sixth Outline Level</a:t>
            </a:r>
            <a:endParaRPr b="0" lang="pt-BR"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pt-BR" sz="2000" spc="-1" strike="noStrike">
                <a:solidFill>
                  <a:schemeClr val="dk1"/>
                </a:solidFill>
                <a:latin typeface="Calibri"/>
              </a:rPr>
              <a:t>Seventh Outline Level</a:t>
            </a:r>
            <a:endParaRPr b="0" lang="pt-B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3" name="Google Shape;230;p1" descr=""/>
          <p:cNvPicPr/>
          <p:nvPr/>
        </p:nvPicPr>
        <p:blipFill>
          <a:blip r:embed="rId2"/>
          <a:stretch/>
        </p:blipFill>
        <p:spPr>
          <a:xfrm>
            <a:off x="10842480" y="490680"/>
            <a:ext cx="1022400" cy="306720"/>
          </a:xfrm>
          <a:prstGeom prst="rect">
            <a:avLst/>
          </a:prstGeom>
          <a:ln w="0">
            <a:noFill/>
          </a:ln>
        </p:spPr>
      </p:pic>
      <p:sp>
        <p:nvSpPr>
          <p:cNvPr id="6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pt-BR" sz="3200" spc="-1" strike="noStrike">
                <a:solidFill>
                  <a:schemeClr val="dk1"/>
                </a:solidFill>
                <a:latin typeface="Calibri (Corpo)"/>
              </a:rPr>
              <a:t>Clique para editar o título mestre</a:t>
            </a:r>
            <a:endParaRPr b="0" lang="pt-BR" sz="3200" spc="-1" strike="noStrike">
              <a:solidFill>
                <a:schemeClr val="dk1"/>
              </a:solidFill>
              <a:latin typeface="Calibri"/>
            </a:endParaRPr>
          </a:p>
        </p:txBody>
      </p:sp>
      <p:sp>
        <p:nvSpPr>
          <p:cNvPr id="65"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pt-BR" sz="3200" spc="-1" strike="noStrike">
                <a:solidFill>
                  <a:schemeClr val="dk1"/>
                </a:solidFill>
                <a:latin typeface="Calibri (Corpo)"/>
              </a:rPr>
              <a:t>Editar estilos de texto Mestre</a:t>
            </a:r>
            <a:endParaRPr b="0" lang="pt-BR"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pt-BR" sz="2800" spc="-1" strike="noStrike">
                <a:solidFill>
                  <a:schemeClr val="dk1"/>
                </a:solidFill>
                <a:latin typeface="Calibri (Corpo)"/>
              </a:rPr>
              <a:t>Segundo nível</a:t>
            </a:r>
            <a:endParaRPr b="0" lang="pt-BR"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pt-BR" sz="2400" spc="-1" strike="noStrike">
                <a:solidFill>
                  <a:schemeClr val="dk1"/>
                </a:solidFill>
                <a:latin typeface="Calibri (Corpo)"/>
              </a:rPr>
              <a:t>Terceiro nível</a:t>
            </a:r>
            <a:endParaRPr b="0" lang="pt-BR"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pt-BR" sz="2000" spc="-1" strike="noStrike">
                <a:solidFill>
                  <a:schemeClr val="dk1"/>
                </a:solidFill>
                <a:latin typeface="Calibri (Corpo)"/>
              </a:rPr>
              <a:t>Quarto nível</a:t>
            </a:r>
            <a:endParaRPr b="0" lang="pt-BR"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pt-BR" sz="2000" spc="-1" strike="noStrike">
                <a:solidFill>
                  <a:schemeClr val="dk1"/>
                </a:solidFill>
                <a:latin typeface="Calibri (Corpo)"/>
              </a:rPr>
              <a:t>Quinto nível</a:t>
            </a:r>
            <a:endParaRPr b="0" lang="pt-BR" sz="2000" spc="-1" strike="noStrike">
              <a:solidFill>
                <a:schemeClr val="dk1"/>
              </a:solidFill>
              <a:latin typeface="Calibri"/>
            </a:endParaRPr>
          </a:p>
        </p:txBody>
      </p:sp>
      <p:sp>
        <p:nvSpPr>
          <p:cNvPr id="6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pt-BR" sz="1600" spc="-1" strike="noStrike">
                <a:solidFill>
                  <a:schemeClr val="dk1"/>
                </a:solidFill>
                <a:latin typeface="Calibri (Corpo)"/>
              </a:rPr>
              <a:t>Editar estilos de texto Mestre</a:t>
            </a:r>
            <a:endParaRPr b="0" lang="pt-BR" sz="1600" spc="-1" strike="noStrike">
              <a:solidFill>
                <a:schemeClr val="dk1"/>
              </a:solidFill>
              <a:latin typeface="Calibri"/>
            </a:endParaRPr>
          </a:p>
        </p:txBody>
      </p:sp>
      <p:sp>
        <p:nvSpPr>
          <p:cNvPr id="67"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pt-BR" sz="1200" spc="-1" strike="noStrike">
              <a:solidFill>
                <a:srgbClr val="000000"/>
              </a:solidFill>
              <a:latin typeface="Times New Roman"/>
            </a:endParaRPr>
          </a:p>
        </p:txBody>
      </p:sp>
      <p:sp>
        <p:nvSpPr>
          <p:cNvPr id="68"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69"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EF220016-0B0E-4CB3-8726-9C6857DA2282}"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70" name="Google Shape;230;p1" descr=""/>
          <p:cNvPicPr/>
          <p:nvPr/>
        </p:nvPicPr>
        <p:blipFill>
          <a:blip r:embed="rId2"/>
          <a:stretch/>
        </p:blipFill>
        <p:spPr>
          <a:xfrm>
            <a:off x="10842480" y="490680"/>
            <a:ext cx="1022400" cy="306720"/>
          </a:xfrm>
          <a:prstGeom prst="rect">
            <a:avLst/>
          </a:prstGeom>
          <a:ln w="0">
            <a:noFill/>
          </a:ln>
        </p:spPr>
      </p:pic>
      <p:sp>
        <p:nvSpPr>
          <p:cNvPr id="71"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pt-BR" sz="3200" spc="-1" strike="noStrike">
                <a:solidFill>
                  <a:schemeClr val="dk1"/>
                </a:solidFill>
                <a:latin typeface="Calibri (Corpo)"/>
              </a:rPr>
              <a:t>Clique para </a:t>
            </a:r>
            <a:r>
              <a:rPr b="0" lang="pt-BR" sz="3200" spc="-1" strike="noStrike">
                <a:solidFill>
                  <a:schemeClr val="dk1"/>
                </a:solidFill>
                <a:latin typeface="Calibri (Corpo)"/>
              </a:rPr>
              <a:t>editar o </a:t>
            </a:r>
            <a:r>
              <a:rPr b="0" lang="pt-BR" sz="3200" spc="-1" strike="noStrike">
                <a:solidFill>
                  <a:schemeClr val="dk1"/>
                </a:solidFill>
                <a:latin typeface="Calibri (Corpo)"/>
              </a:rPr>
              <a:t>título </a:t>
            </a:r>
            <a:r>
              <a:rPr b="0" lang="pt-BR" sz="3200" spc="-1" strike="noStrike">
                <a:solidFill>
                  <a:schemeClr val="dk1"/>
                </a:solidFill>
                <a:latin typeface="Calibri (Corpo)"/>
              </a:rPr>
              <a:t>mestre</a:t>
            </a:r>
            <a:endParaRPr b="0" lang="pt-BR" sz="3200" spc="-1" strike="noStrike">
              <a:solidFill>
                <a:schemeClr val="dk1"/>
              </a:solidFill>
              <a:latin typeface="Calibri"/>
            </a:endParaRPr>
          </a:p>
        </p:txBody>
      </p:sp>
      <p:sp>
        <p:nvSpPr>
          <p:cNvPr id="72"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pt-BR" sz="3200" spc="-1" strike="noStrike">
                <a:solidFill>
                  <a:schemeClr val="dk1"/>
                </a:solidFill>
                <a:latin typeface="Calibri"/>
              </a:rPr>
              <a:t>Click to edit the outline text format</a:t>
            </a:r>
            <a:endParaRPr b="0" lang="pt-BR" sz="3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pt-BR" sz="3200" spc="-1" strike="noStrike">
                <a:solidFill>
                  <a:schemeClr val="dk1"/>
                </a:solidFill>
                <a:latin typeface="Calibri"/>
              </a:rPr>
              <a:t>Second Outline Level</a:t>
            </a:r>
            <a:endParaRPr b="0" lang="pt-BR" sz="32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pt-BR" sz="3200" spc="-1" strike="noStrike">
                <a:solidFill>
                  <a:schemeClr val="dk1"/>
                </a:solidFill>
                <a:latin typeface="Calibri"/>
              </a:rPr>
              <a:t>Third Outline Level</a:t>
            </a:r>
            <a:endParaRPr b="0" lang="pt-BR" sz="32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pt-BR" sz="3200" spc="-1" strike="noStrike">
                <a:solidFill>
                  <a:schemeClr val="dk1"/>
                </a:solidFill>
                <a:latin typeface="Calibri"/>
              </a:rPr>
              <a:t>Fourth Outline Level</a:t>
            </a:r>
            <a:endParaRPr b="0" lang="pt-BR" sz="32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pt-BR" sz="3200" spc="-1" strike="noStrike">
                <a:solidFill>
                  <a:schemeClr val="dk1"/>
                </a:solidFill>
                <a:latin typeface="Calibri"/>
              </a:rPr>
              <a:t>Fifth Outline Level</a:t>
            </a:r>
            <a:endParaRPr b="0" lang="pt-BR" sz="32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pt-BR" sz="3200" spc="-1" strike="noStrike">
                <a:solidFill>
                  <a:schemeClr val="dk1"/>
                </a:solidFill>
                <a:latin typeface="Calibri"/>
              </a:rPr>
              <a:t>Sixth Outline Level</a:t>
            </a:r>
            <a:endParaRPr b="0" lang="pt-BR" sz="32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pt-BR" sz="3200" spc="-1" strike="noStrike">
                <a:solidFill>
                  <a:schemeClr val="dk1"/>
                </a:solidFill>
                <a:latin typeface="Calibri"/>
              </a:rPr>
              <a:t>Seventh Outline Level</a:t>
            </a:r>
            <a:endParaRPr b="0" lang="pt-BR" sz="3200" spc="-1" strike="noStrike">
              <a:solidFill>
                <a:schemeClr val="dk1"/>
              </a:solidFill>
              <a:latin typeface="Calibri"/>
            </a:endParaRPr>
          </a:p>
        </p:txBody>
      </p:sp>
      <p:sp>
        <p:nvSpPr>
          <p:cNvPr id="73"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pt-BR" sz="1600" spc="-1" strike="noStrike">
                <a:solidFill>
                  <a:schemeClr val="dk1"/>
                </a:solidFill>
                <a:latin typeface="Calibri (Corpo)"/>
              </a:rPr>
              <a:t>Editar estilos de texto Mestre</a:t>
            </a:r>
            <a:endParaRPr b="0" lang="pt-BR" sz="1600" spc="-1" strike="noStrike">
              <a:solidFill>
                <a:schemeClr val="dk1"/>
              </a:solidFill>
              <a:latin typeface="Calibri"/>
            </a:endParaRPr>
          </a:p>
        </p:txBody>
      </p:sp>
      <p:sp>
        <p:nvSpPr>
          <p:cNvPr id="74"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pt-BR" sz="1200" spc="-1" strike="noStrike">
              <a:solidFill>
                <a:srgbClr val="000000"/>
              </a:solidFill>
              <a:latin typeface="Times New Roman"/>
            </a:endParaRPr>
          </a:p>
        </p:txBody>
      </p:sp>
      <p:sp>
        <p:nvSpPr>
          <p:cNvPr id="75"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76"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6EDC4A63-8074-487A-A6BD-F66ADC62F9BA}"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8" name="Google Shape;230;p1" descr=""/>
          <p:cNvPicPr/>
          <p:nvPr/>
        </p:nvPicPr>
        <p:blipFill>
          <a:blip r:embed="rId2"/>
          <a:stretch/>
        </p:blipFill>
        <p:spPr>
          <a:xfrm>
            <a:off x="10842480" y="490680"/>
            <a:ext cx="1022400" cy="306720"/>
          </a:xfrm>
          <a:prstGeom prst="rect">
            <a:avLst/>
          </a:prstGeom>
          <a:ln w="0">
            <a:noFill/>
          </a:ln>
        </p:spPr>
      </p:pic>
      <p:sp>
        <p:nvSpPr>
          <p:cNvPr id="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pt-BR" sz="4400" spc="-1" strike="noStrike">
                <a:solidFill>
                  <a:schemeClr val="dk1"/>
                </a:solidFill>
                <a:latin typeface="Calibri (Corpo)"/>
              </a:rPr>
              <a:t>Clique </a:t>
            </a:r>
            <a:r>
              <a:rPr b="0" lang="pt-BR" sz="4400" spc="-1" strike="noStrike">
                <a:solidFill>
                  <a:schemeClr val="dk1"/>
                </a:solidFill>
                <a:latin typeface="Calibri (Corpo)"/>
              </a:rPr>
              <a:t>para </a:t>
            </a:r>
            <a:r>
              <a:rPr b="0" lang="pt-BR" sz="4400" spc="-1" strike="noStrike">
                <a:solidFill>
                  <a:schemeClr val="dk1"/>
                </a:solidFill>
                <a:latin typeface="Calibri (Corpo)"/>
              </a:rPr>
              <a:t>editar o </a:t>
            </a:r>
            <a:r>
              <a:rPr b="0" lang="pt-BR" sz="4400" spc="-1" strike="noStrike">
                <a:solidFill>
                  <a:schemeClr val="dk1"/>
                </a:solidFill>
                <a:latin typeface="Calibri (Corpo)"/>
              </a:rPr>
              <a:t>título </a:t>
            </a:r>
            <a:r>
              <a:rPr b="0" lang="pt-BR" sz="4400" spc="-1" strike="noStrike">
                <a:solidFill>
                  <a:schemeClr val="dk1"/>
                </a:solidFill>
                <a:latin typeface="Calibri (Corpo)"/>
              </a:rPr>
              <a:t>mestre</a:t>
            </a:r>
            <a:endParaRPr b="0" lang="pt-BR" sz="4400" spc="-1" strike="noStrike">
              <a:solidFill>
                <a:schemeClr val="dk1"/>
              </a:solidFill>
              <a:latin typeface="Calibri"/>
            </a:endParaRPr>
          </a:p>
        </p:txBody>
      </p:sp>
      <p:sp>
        <p:nvSpPr>
          <p:cNvPr id="10"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pt-BR" sz="2800" spc="-1" strike="noStrike">
                <a:solidFill>
                  <a:schemeClr val="dk1"/>
                </a:solidFill>
                <a:latin typeface="Calibri (Corpo)"/>
              </a:rPr>
              <a:t>Editar estilos de texto Mestre</a:t>
            </a:r>
            <a:endParaRPr b="0" lang="pt-B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pt-BR" sz="2400" spc="-1" strike="noStrike">
                <a:solidFill>
                  <a:schemeClr val="dk1"/>
                </a:solidFill>
                <a:latin typeface="Calibri (Corpo)"/>
              </a:rPr>
              <a:t>Segundo nível</a:t>
            </a:r>
            <a:endParaRPr b="0" lang="pt-B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pt-BR" sz="2000" spc="-1" strike="noStrike">
                <a:solidFill>
                  <a:schemeClr val="dk1"/>
                </a:solidFill>
                <a:latin typeface="Calibri (Corpo)"/>
              </a:rPr>
              <a:t>Terceiro nível</a:t>
            </a:r>
            <a:endParaRPr b="0" lang="pt-B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pt-BR" sz="1800" spc="-1" strike="noStrike">
                <a:solidFill>
                  <a:schemeClr val="dk1"/>
                </a:solidFill>
                <a:latin typeface="Calibri (Corpo)"/>
              </a:rPr>
              <a:t>Quarto nível</a:t>
            </a:r>
            <a:endParaRPr b="0" lang="pt-B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pt-BR" sz="1800" spc="-1" strike="noStrike">
                <a:solidFill>
                  <a:schemeClr val="dk1"/>
                </a:solidFill>
                <a:latin typeface="Calibri (Corpo)"/>
              </a:rPr>
              <a:t>Quinto nível</a:t>
            </a:r>
            <a:endParaRPr b="0" lang="pt-BR" sz="1800" spc="-1" strike="noStrike">
              <a:solidFill>
                <a:schemeClr val="dk1"/>
              </a:solidFill>
              <a:latin typeface="Calibri"/>
            </a:endParaRPr>
          </a:p>
        </p:txBody>
      </p:sp>
      <p:sp>
        <p:nvSpPr>
          <p:cNvPr id="11"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pt-BR" sz="1200" spc="-1" strike="noStrike">
              <a:solidFill>
                <a:srgbClr val="000000"/>
              </a:solidFill>
              <a:latin typeface="Times New Roman"/>
            </a:endParaRPr>
          </a:p>
        </p:txBody>
      </p:sp>
      <p:sp>
        <p:nvSpPr>
          <p:cNvPr id="12"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13"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21E1F4C5-AE7B-4F59-A541-A20F542D99D5}"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4" name="Google Shape;230;p1" descr=""/>
          <p:cNvPicPr/>
          <p:nvPr/>
        </p:nvPicPr>
        <p:blipFill>
          <a:blip r:embed="rId2"/>
          <a:stretch/>
        </p:blipFill>
        <p:spPr>
          <a:xfrm>
            <a:off x="10842480" y="490680"/>
            <a:ext cx="1022400" cy="306720"/>
          </a:xfrm>
          <a:prstGeom prst="rect">
            <a:avLst/>
          </a:prstGeom>
          <a:ln w="0">
            <a:noFill/>
          </a:ln>
        </p:spPr>
      </p:pic>
      <p:sp>
        <p:nvSpPr>
          <p:cNvPr id="15"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pt-BR" sz="4400" spc="-1" strike="noStrike">
                <a:solidFill>
                  <a:schemeClr val="dk1"/>
                </a:solidFill>
                <a:latin typeface="Calibri (Corpo)"/>
              </a:rPr>
              <a:t>C</a:t>
            </a:r>
            <a:r>
              <a:rPr b="0" lang="pt-BR" sz="4400" spc="-1" strike="noStrike">
                <a:solidFill>
                  <a:schemeClr val="dk1"/>
                </a:solidFill>
                <a:latin typeface="Calibri (Corpo)"/>
              </a:rPr>
              <a:t>li</a:t>
            </a:r>
            <a:r>
              <a:rPr b="0" lang="pt-BR" sz="4400" spc="-1" strike="noStrike">
                <a:solidFill>
                  <a:schemeClr val="dk1"/>
                </a:solidFill>
                <a:latin typeface="Calibri (Corpo)"/>
              </a:rPr>
              <a:t>q</a:t>
            </a:r>
            <a:r>
              <a:rPr b="0" lang="pt-BR" sz="4400" spc="-1" strike="noStrike">
                <a:solidFill>
                  <a:schemeClr val="dk1"/>
                </a:solidFill>
                <a:latin typeface="Calibri (Corpo)"/>
              </a:rPr>
              <a:t>u</a:t>
            </a:r>
            <a:r>
              <a:rPr b="0" lang="pt-BR" sz="4400" spc="-1" strike="noStrike">
                <a:solidFill>
                  <a:schemeClr val="dk1"/>
                </a:solidFill>
                <a:latin typeface="Calibri (Corpo)"/>
              </a:rPr>
              <a:t>e </a:t>
            </a:r>
            <a:r>
              <a:rPr b="0" lang="pt-BR" sz="4400" spc="-1" strike="noStrike">
                <a:solidFill>
                  <a:schemeClr val="dk1"/>
                </a:solidFill>
                <a:latin typeface="Calibri (Corpo)"/>
              </a:rPr>
              <a:t>p</a:t>
            </a:r>
            <a:r>
              <a:rPr b="0" lang="pt-BR" sz="4400" spc="-1" strike="noStrike">
                <a:solidFill>
                  <a:schemeClr val="dk1"/>
                </a:solidFill>
                <a:latin typeface="Calibri (Corpo)"/>
              </a:rPr>
              <a:t>a</a:t>
            </a:r>
            <a:r>
              <a:rPr b="0" lang="pt-BR" sz="4400" spc="-1" strike="noStrike">
                <a:solidFill>
                  <a:schemeClr val="dk1"/>
                </a:solidFill>
                <a:latin typeface="Calibri (Corpo)"/>
              </a:rPr>
              <a:t>r</a:t>
            </a:r>
            <a:r>
              <a:rPr b="0" lang="pt-BR" sz="4400" spc="-1" strike="noStrike">
                <a:solidFill>
                  <a:schemeClr val="dk1"/>
                </a:solidFill>
                <a:latin typeface="Calibri (Corpo)"/>
              </a:rPr>
              <a:t>a </a:t>
            </a:r>
            <a:r>
              <a:rPr b="0" lang="pt-BR" sz="4400" spc="-1" strike="noStrike">
                <a:solidFill>
                  <a:schemeClr val="dk1"/>
                </a:solidFill>
                <a:latin typeface="Calibri (Corpo)"/>
              </a:rPr>
              <a:t>e</a:t>
            </a:r>
            <a:r>
              <a:rPr b="0" lang="pt-BR" sz="4400" spc="-1" strike="noStrike">
                <a:solidFill>
                  <a:schemeClr val="dk1"/>
                </a:solidFill>
                <a:latin typeface="Calibri (Corpo)"/>
              </a:rPr>
              <a:t>d</a:t>
            </a:r>
            <a:r>
              <a:rPr b="0" lang="pt-BR" sz="4400" spc="-1" strike="noStrike">
                <a:solidFill>
                  <a:schemeClr val="dk1"/>
                </a:solidFill>
                <a:latin typeface="Calibri (Corpo)"/>
              </a:rPr>
              <a:t>i</a:t>
            </a:r>
            <a:r>
              <a:rPr b="0" lang="pt-BR" sz="4400" spc="-1" strike="noStrike">
                <a:solidFill>
                  <a:schemeClr val="dk1"/>
                </a:solidFill>
                <a:latin typeface="Calibri (Corpo)"/>
              </a:rPr>
              <a:t>t</a:t>
            </a:r>
            <a:r>
              <a:rPr b="0" lang="pt-BR" sz="4400" spc="-1" strike="noStrike">
                <a:solidFill>
                  <a:schemeClr val="dk1"/>
                </a:solidFill>
                <a:latin typeface="Calibri (Corpo)"/>
              </a:rPr>
              <a:t>a</a:t>
            </a:r>
            <a:r>
              <a:rPr b="0" lang="pt-BR" sz="4400" spc="-1" strike="noStrike">
                <a:solidFill>
                  <a:schemeClr val="dk1"/>
                </a:solidFill>
                <a:latin typeface="Calibri (Corpo)"/>
              </a:rPr>
              <a:t>r </a:t>
            </a:r>
            <a:r>
              <a:rPr b="0" lang="pt-BR" sz="4400" spc="-1" strike="noStrike">
                <a:solidFill>
                  <a:schemeClr val="dk1"/>
                </a:solidFill>
                <a:latin typeface="Calibri (Corpo)"/>
              </a:rPr>
              <a:t>o </a:t>
            </a:r>
            <a:r>
              <a:rPr b="0" lang="pt-BR" sz="4400" spc="-1" strike="noStrike">
                <a:solidFill>
                  <a:schemeClr val="dk1"/>
                </a:solidFill>
                <a:latin typeface="Calibri (Corpo)"/>
              </a:rPr>
              <a:t>t</a:t>
            </a:r>
            <a:r>
              <a:rPr b="0" lang="pt-BR" sz="4400" spc="-1" strike="noStrike">
                <a:solidFill>
                  <a:schemeClr val="dk1"/>
                </a:solidFill>
                <a:latin typeface="Calibri (Corpo)"/>
              </a:rPr>
              <a:t>í</a:t>
            </a:r>
            <a:r>
              <a:rPr b="0" lang="pt-BR" sz="4400" spc="-1" strike="noStrike">
                <a:solidFill>
                  <a:schemeClr val="dk1"/>
                </a:solidFill>
                <a:latin typeface="Calibri (Corpo)"/>
              </a:rPr>
              <a:t>t</a:t>
            </a:r>
            <a:r>
              <a:rPr b="0" lang="pt-BR" sz="4400" spc="-1" strike="noStrike">
                <a:solidFill>
                  <a:schemeClr val="dk1"/>
                </a:solidFill>
                <a:latin typeface="Calibri (Corpo)"/>
              </a:rPr>
              <a:t>u</a:t>
            </a:r>
            <a:r>
              <a:rPr b="0" lang="pt-BR" sz="4400" spc="-1" strike="noStrike">
                <a:solidFill>
                  <a:schemeClr val="dk1"/>
                </a:solidFill>
                <a:latin typeface="Calibri (Corpo)"/>
              </a:rPr>
              <a:t>l</a:t>
            </a:r>
            <a:r>
              <a:rPr b="0" lang="pt-BR" sz="4400" spc="-1" strike="noStrike">
                <a:solidFill>
                  <a:schemeClr val="dk1"/>
                </a:solidFill>
                <a:latin typeface="Calibri (Corpo)"/>
              </a:rPr>
              <a:t>o </a:t>
            </a:r>
            <a:r>
              <a:rPr b="0" lang="pt-BR" sz="4400" spc="-1" strike="noStrike">
                <a:solidFill>
                  <a:schemeClr val="dk1"/>
                </a:solidFill>
                <a:latin typeface="Calibri (Corpo)"/>
              </a:rPr>
              <a:t>m</a:t>
            </a:r>
            <a:r>
              <a:rPr b="0" lang="pt-BR" sz="4400" spc="-1" strike="noStrike">
                <a:solidFill>
                  <a:schemeClr val="dk1"/>
                </a:solidFill>
                <a:latin typeface="Calibri (Corpo)"/>
              </a:rPr>
              <a:t>e</a:t>
            </a:r>
            <a:r>
              <a:rPr b="0" lang="pt-BR" sz="4400" spc="-1" strike="noStrike">
                <a:solidFill>
                  <a:schemeClr val="dk1"/>
                </a:solidFill>
                <a:latin typeface="Calibri (Corpo)"/>
              </a:rPr>
              <a:t>s</a:t>
            </a:r>
            <a:r>
              <a:rPr b="0" lang="pt-BR" sz="4400" spc="-1" strike="noStrike">
                <a:solidFill>
                  <a:schemeClr val="dk1"/>
                </a:solidFill>
                <a:latin typeface="Calibri (Corpo)"/>
              </a:rPr>
              <a:t>t</a:t>
            </a:r>
            <a:r>
              <a:rPr b="0" lang="pt-BR" sz="4400" spc="-1" strike="noStrike">
                <a:solidFill>
                  <a:schemeClr val="dk1"/>
                </a:solidFill>
                <a:latin typeface="Calibri (Corpo)"/>
              </a:rPr>
              <a:t>r</a:t>
            </a:r>
            <a:r>
              <a:rPr b="0" lang="pt-BR" sz="4400" spc="-1" strike="noStrike">
                <a:solidFill>
                  <a:schemeClr val="dk1"/>
                </a:solidFill>
                <a:latin typeface="Calibri (Corpo)"/>
              </a:rPr>
              <a:t>e</a:t>
            </a:r>
            <a:endParaRPr b="0" lang="pt-BR" sz="4400" spc="-1" strike="noStrike">
              <a:solidFill>
                <a:schemeClr val="dk1"/>
              </a:solidFill>
              <a:latin typeface="Calibri"/>
            </a:endParaRPr>
          </a:p>
        </p:txBody>
      </p:sp>
      <p:sp>
        <p:nvSpPr>
          <p:cNvPr id="16"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pt-BR" sz="2800" spc="-1" strike="noStrike">
                <a:solidFill>
                  <a:schemeClr val="dk1"/>
                </a:solidFill>
                <a:latin typeface="Calibri (Corpo)"/>
              </a:rPr>
              <a:t>Editar estilos de texto Mestre</a:t>
            </a:r>
            <a:endParaRPr b="0" lang="pt-B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pt-BR" sz="2400" spc="-1" strike="noStrike">
                <a:solidFill>
                  <a:schemeClr val="dk1"/>
                </a:solidFill>
                <a:latin typeface="Calibri (Corpo)"/>
              </a:rPr>
              <a:t>Segundo nível</a:t>
            </a:r>
            <a:endParaRPr b="0" lang="pt-B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pt-BR" sz="2000" spc="-1" strike="noStrike">
                <a:solidFill>
                  <a:schemeClr val="dk1"/>
                </a:solidFill>
                <a:latin typeface="Calibri (Corpo)"/>
              </a:rPr>
              <a:t>Terceiro nível</a:t>
            </a:r>
            <a:endParaRPr b="0" lang="pt-B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pt-BR" sz="1800" spc="-1" strike="noStrike">
                <a:solidFill>
                  <a:schemeClr val="dk1"/>
                </a:solidFill>
                <a:latin typeface="Calibri (Corpo)"/>
              </a:rPr>
              <a:t>Quarto nível</a:t>
            </a:r>
            <a:endParaRPr b="0" lang="pt-B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pt-BR" sz="1800" spc="-1" strike="noStrike">
                <a:solidFill>
                  <a:schemeClr val="dk1"/>
                </a:solidFill>
                <a:latin typeface="Calibri (Corpo)"/>
              </a:rPr>
              <a:t>Quinto nível</a:t>
            </a:r>
            <a:endParaRPr b="0" lang="pt-BR" sz="1800" spc="-1" strike="noStrike">
              <a:solidFill>
                <a:schemeClr val="dk1"/>
              </a:solidFill>
              <a:latin typeface="Calibri"/>
            </a:endParaRPr>
          </a:p>
        </p:txBody>
      </p:sp>
      <p:sp>
        <p:nvSpPr>
          <p:cNvPr id="17"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pt-BR" sz="1200" spc="-1" strike="noStrike">
              <a:solidFill>
                <a:srgbClr val="000000"/>
              </a:solidFill>
              <a:latin typeface="Times New Roman"/>
            </a:endParaRPr>
          </a:p>
        </p:txBody>
      </p:sp>
      <p:sp>
        <p:nvSpPr>
          <p:cNvPr id="18"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19"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CEBDFF53-67D2-42C2-B196-91037C26CFF6}"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0" name="Google Shape;230;p1" descr=""/>
          <p:cNvPicPr/>
          <p:nvPr/>
        </p:nvPicPr>
        <p:blipFill>
          <a:blip r:embed="rId2"/>
          <a:stretch/>
        </p:blipFill>
        <p:spPr>
          <a:xfrm>
            <a:off x="10842480" y="490680"/>
            <a:ext cx="1022400" cy="306720"/>
          </a:xfrm>
          <a:prstGeom prst="rect">
            <a:avLst/>
          </a:prstGeom>
          <a:ln w="0">
            <a:noFill/>
          </a:ln>
        </p:spPr>
      </p:pic>
      <p:sp>
        <p:nvSpPr>
          <p:cNvPr id="2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pt-BR" sz="4400" spc="-1" strike="noStrike">
                <a:solidFill>
                  <a:schemeClr val="dk1"/>
                </a:solidFill>
                <a:latin typeface="Calibri"/>
              </a:rPr>
              <a:t>Clique </a:t>
            </a:r>
            <a:r>
              <a:rPr b="0" lang="pt-BR" sz="4400" spc="-1" strike="noStrike">
                <a:solidFill>
                  <a:schemeClr val="dk1"/>
                </a:solidFill>
                <a:latin typeface="Calibri"/>
              </a:rPr>
              <a:t>para </a:t>
            </a:r>
            <a:r>
              <a:rPr b="0" lang="pt-BR" sz="4400" spc="-1" strike="noStrike">
                <a:solidFill>
                  <a:schemeClr val="dk1"/>
                </a:solidFill>
                <a:latin typeface="Calibri"/>
              </a:rPr>
              <a:t>editar o </a:t>
            </a:r>
            <a:r>
              <a:rPr b="0" lang="pt-BR" sz="4400" spc="-1" strike="noStrike">
                <a:solidFill>
                  <a:schemeClr val="dk1"/>
                </a:solidFill>
                <a:latin typeface="Calibri"/>
              </a:rPr>
              <a:t>título </a:t>
            </a:r>
            <a:r>
              <a:rPr b="0" lang="pt-BR" sz="4400" spc="-1" strike="noStrike">
                <a:solidFill>
                  <a:schemeClr val="dk1"/>
                </a:solidFill>
                <a:latin typeface="Calibri"/>
              </a:rPr>
              <a:t>mestre</a:t>
            </a:r>
            <a:endParaRPr b="0" lang="pt-BR" sz="4400" spc="-1" strike="noStrike">
              <a:solidFill>
                <a:schemeClr val="dk1"/>
              </a:solidFill>
              <a:latin typeface="Calibri"/>
            </a:endParaRPr>
          </a:p>
        </p:txBody>
      </p:sp>
      <p:sp>
        <p:nvSpPr>
          <p:cNvPr id="22"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pt-BR" sz="2800" spc="-1" strike="noStrike">
                <a:solidFill>
                  <a:schemeClr val="dk1"/>
                </a:solidFill>
                <a:latin typeface="Calibri"/>
              </a:rPr>
              <a:t>Editar estilos de texto Mestre</a:t>
            </a:r>
            <a:endParaRPr b="0" lang="pt-B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pt-BR" sz="2400" spc="-1" strike="noStrike">
                <a:solidFill>
                  <a:schemeClr val="dk1"/>
                </a:solidFill>
                <a:latin typeface="Calibri"/>
              </a:rPr>
              <a:t>Segundo nível</a:t>
            </a:r>
            <a:endParaRPr b="0" lang="pt-B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pt-BR" sz="2000" spc="-1" strike="noStrike">
                <a:solidFill>
                  <a:schemeClr val="dk1"/>
                </a:solidFill>
                <a:latin typeface="Calibri"/>
              </a:rPr>
              <a:t>Terceiro nível</a:t>
            </a:r>
            <a:endParaRPr b="0" lang="pt-B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pt-BR" sz="1800" spc="-1" strike="noStrike">
                <a:solidFill>
                  <a:schemeClr val="dk1"/>
                </a:solidFill>
                <a:latin typeface="Calibri"/>
              </a:rPr>
              <a:t>Quarto nível</a:t>
            </a:r>
            <a:endParaRPr b="0" lang="pt-B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pt-BR" sz="1800" spc="-1" strike="noStrike">
                <a:solidFill>
                  <a:schemeClr val="dk1"/>
                </a:solidFill>
                <a:latin typeface="Calibri"/>
              </a:rPr>
              <a:t>Quinto nível</a:t>
            </a:r>
            <a:endParaRPr b="0" lang="pt-BR" sz="1800" spc="-1" strike="noStrike">
              <a:solidFill>
                <a:schemeClr val="dk1"/>
              </a:solidFill>
              <a:latin typeface="Calibri"/>
            </a:endParaRPr>
          </a:p>
        </p:txBody>
      </p:sp>
      <p:sp>
        <p:nvSpPr>
          <p:cNvPr id="23"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pt-BR" sz="1200" spc="-1" strike="noStrike">
              <a:solidFill>
                <a:srgbClr val="000000"/>
              </a:solidFill>
              <a:latin typeface="Times New Roman"/>
            </a:endParaRPr>
          </a:p>
        </p:txBody>
      </p:sp>
      <p:sp>
        <p:nvSpPr>
          <p:cNvPr id="24"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25"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64A2CA26-A826-4A07-B920-B3533733C25E}"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8" name="Google Shape;230;p1" descr=""/>
          <p:cNvPicPr/>
          <p:nvPr/>
        </p:nvPicPr>
        <p:blipFill>
          <a:blip r:embed="rId2"/>
          <a:stretch/>
        </p:blipFill>
        <p:spPr>
          <a:xfrm>
            <a:off x="10842480" y="490680"/>
            <a:ext cx="1022400" cy="306720"/>
          </a:xfrm>
          <a:prstGeom prst="rect">
            <a:avLst/>
          </a:prstGeom>
          <a:ln w="0">
            <a:noFill/>
          </a:ln>
        </p:spPr>
      </p:pic>
      <p:sp>
        <p:nvSpPr>
          <p:cNvPr id="29"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pt-BR" sz="6000" spc="-1" strike="noStrike">
                <a:solidFill>
                  <a:schemeClr val="dk1"/>
                </a:solidFill>
                <a:latin typeface="Calibri (Corpo)"/>
              </a:rPr>
              <a:t>Cliqu</a:t>
            </a:r>
            <a:r>
              <a:rPr b="0" lang="pt-BR" sz="6000" spc="-1" strike="noStrike">
                <a:solidFill>
                  <a:schemeClr val="dk1"/>
                </a:solidFill>
                <a:latin typeface="Calibri (Corpo)"/>
              </a:rPr>
              <a:t>e </a:t>
            </a:r>
            <a:r>
              <a:rPr b="0" lang="pt-BR" sz="6000" spc="-1" strike="noStrike">
                <a:solidFill>
                  <a:schemeClr val="dk1"/>
                </a:solidFill>
                <a:latin typeface="Calibri (Corpo)"/>
              </a:rPr>
              <a:t>para </a:t>
            </a:r>
            <a:r>
              <a:rPr b="0" lang="pt-BR" sz="6000" spc="-1" strike="noStrike">
                <a:solidFill>
                  <a:schemeClr val="dk1"/>
                </a:solidFill>
                <a:latin typeface="Calibri (Corpo)"/>
              </a:rPr>
              <a:t>editar </a:t>
            </a:r>
            <a:r>
              <a:rPr b="0" lang="pt-BR" sz="6000" spc="-1" strike="noStrike">
                <a:solidFill>
                  <a:schemeClr val="dk1"/>
                </a:solidFill>
                <a:latin typeface="Calibri (Corpo)"/>
              </a:rPr>
              <a:t>o </a:t>
            </a:r>
            <a:r>
              <a:rPr b="0" lang="pt-BR" sz="6000" spc="-1" strike="noStrike">
                <a:solidFill>
                  <a:schemeClr val="dk1"/>
                </a:solidFill>
                <a:latin typeface="Calibri (Corpo)"/>
              </a:rPr>
              <a:t>título </a:t>
            </a:r>
            <a:r>
              <a:rPr b="0" lang="pt-BR" sz="6000" spc="-1" strike="noStrike">
                <a:solidFill>
                  <a:schemeClr val="dk1"/>
                </a:solidFill>
                <a:latin typeface="Calibri (Corpo)"/>
              </a:rPr>
              <a:t>mestr</a:t>
            </a:r>
            <a:r>
              <a:rPr b="0" lang="pt-BR" sz="6000" spc="-1" strike="noStrike">
                <a:solidFill>
                  <a:schemeClr val="dk1"/>
                </a:solidFill>
                <a:latin typeface="Calibri (Corpo)"/>
              </a:rPr>
              <a:t>e</a:t>
            </a:r>
            <a:endParaRPr b="0" lang="pt-BR" sz="6000" spc="-1" strike="noStrike">
              <a:solidFill>
                <a:schemeClr val="dk1"/>
              </a:solidFill>
              <a:latin typeface="Calibri"/>
            </a:endParaRPr>
          </a:p>
        </p:txBody>
      </p:sp>
      <p:sp>
        <p:nvSpPr>
          <p:cNvPr id="30"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pt-BR" sz="2400" spc="-1" strike="noStrike">
                <a:solidFill>
                  <a:schemeClr val="dk1">
                    <a:tint val="75000"/>
                  </a:schemeClr>
                </a:solidFill>
                <a:latin typeface="Calibri (Corpo)"/>
              </a:rPr>
              <a:t>Editar estilos de texto Mestre</a:t>
            </a:r>
            <a:endParaRPr b="0" lang="pt-BR" sz="2400" spc="-1" strike="noStrike">
              <a:solidFill>
                <a:schemeClr val="dk1"/>
              </a:solidFill>
              <a:latin typeface="Calibri"/>
            </a:endParaRPr>
          </a:p>
        </p:txBody>
      </p:sp>
      <p:sp>
        <p:nvSpPr>
          <p:cNvPr id="31"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pt-BR" sz="1200" spc="-1" strike="noStrike">
              <a:solidFill>
                <a:srgbClr val="000000"/>
              </a:solidFill>
              <a:latin typeface="Times New Roman"/>
            </a:endParaRPr>
          </a:p>
        </p:txBody>
      </p:sp>
      <p:sp>
        <p:nvSpPr>
          <p:cNvPr id="32"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33"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118B7546-D137-4D43-AD25-CB45DA305F19}"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34" name="Google Shape;230;p1" descr=""/>
          <p:cNvPicPr/>
          <p:nvPr/>
        </p:nvPicPr>
        <p:blipFill>
          <a:blip r:embed="rId2"/>
          <a:stretch/>
        </p:blipFill>
        <p:spPr>
          <a:xfrm>
            <a:off x="10842480" y="490680"/>
            <a:ext cx="1022400" cy="306720"/>
          </a:xfrm>
          <a:prstGeom prst="rect">
            <a:avLst/>
          </a:prstGeom>
          <a:ln w="0">
            <a:noFill/>
          </a:ln>
        </p:spPr>
      </p:pic>
      <p:sp>
        <p:nvSpPr>
          <p:cNvPr id="3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pt-BR" sz="4400" spc="-1" strike="noStrike">
                <a:solidFill>
                  <a:schemeClr val="dk1"/>
                </a:solidFill>
                <a:latin typeface="Calibri"/>
              </a:rPr>
              <a:t>Clique para editar o título mestre</a:t>
            </a:r>
            <a:endParaRPr b="0" lang="pt-BR" sz="4400" spc="-1" strike="noStrike">
              <a:solidFill>
                <a:schemeClr val="dk1"/>
              </a:solidFill>
              <a:latin typeface="Calibri"/>
            </a:endParaRPr>
          </a:p>
        </p:txBody>
      </p:sp>
      <p:sp>
        <p:nvSpPr>
          <p:cNvPr id="36"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pt-BR" sz="2800" spc="-1" strike="noStrike">
                <a:solidFill>
                  <a:schemeClr val="dk1"/>
                </a:solidFill>
                <a:latin typeface="Calibri"/>
              </a:rPr>
              <a:t>Editar estilos de texto Mestre</a:t>
            </a:r>
            <a:endParaRPr b="0" lang="pt-B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pt-BR" sz="2400" spc="-1" strike="noStrike">
                <a:solidFill>
                  <a:schemeClr val="dk1"/>
                </a:solidFill>
                <a:latin typeface="Calibri"/>
              </a:rPr>
              <a:t>Segundo nível</a:t>
            </a:r>
            <a:endParaRPr b="0" lang="pt-B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pt-BR" sz="2000" spc="-1" strike="noStrike">
                <a:solidFill>
                  <a:schemeClr val="dk1"/>
                </a:solidFill>
                <a:latin typeface="Calibri"/>
              </a:rPr>
              <a:t>Terceiro nível</a:t>
            </a:r>
            <a:endParaRPr b="0" lang="pt-B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pt-BR" sz="1800" spc="-1" strike="noStrike">
                <a:solidFill>
                  <a:schemeClr val="dk1"/>
                </a:solidFill>
                <a:latin typeface="Calibri"/>
              </a:rPr>
              <a:t>Quarto nível</a:t>
            </a:r>
            <a:endParaRPr b="0" lang="pt-B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pt-BR" sz="1800" spc="-1" strike="noStrike">
                <a:solidFill>
                  <a:schemeClr val="dk1"/>
                </a:solidFill>
                <a:latin typeface="Calibri"/>
              </a:rPr>
              <a:t>Quinto nível</a:t>
            </a:r>
            <a:endParaRPr b="0" lang="pt-BR" sz="1800" spc="-1" strike="noStrike">
              <a:solidFill>
                <a:schemeClr val="dk1"/>
              </a:solidFill>
              <a:latin typeface="Calibri"/>
            </a:endParaRPr>
          </a:p>
        </p:txBody>
      </p:sp>
      <p:sp>
        <p:nvSpPr>
          <p:cNvPr id="37"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pt-BR" sz="2800" spc="-1" strike="noStrike">
                <a:solidFill>
                  <a:schemeClr val="dk1"/>
                </a:solidFill>
                <a:latin typeface="Calibri"/>
              </a:rPr>
              <a:t>Editar estilos de texto Mestre</a:t>
            </a:r>
            <a:endParaRPr b="0" lang="pt-B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pt-BR" sz="2400" spc="-1" strike="noStrike">
                <a:solidFill>
                  <a:schemeClr val="dk1"/>
                </a:solidFill>
                <a:latin typeface="Calibri"/>
              </a:rPr>
              <a:t>Segundo nível</a:t>
            </a:r>
            <a:endParaRPr b="0" lang="pt-B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pt-BR" sz="2000" spc="-1" strike="noStrike">
                <a:solidFill>
                  <a:schemeClr val="dk1"/>
                </a:solidFill>
                <a:latin typeface="Calibri"/>
              </a:rPr>
              <a:t>Terceiro nível</a:t>
            </a:r>
            <a:endParaRPr b="0" lang="pt-B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pt-BR" sz="1800" spc="-1" strike="noStrike">
                <a:solidFill>
                  <a:schemeClr val="dk1"/>
                </a:solidFill>
                <a:latin typeface="Calibri"/>
              </a:rPr>
              <a:t>Quarto nível</a:t>
            </a:r>
            <a:endParaRPr b="0" lang="pt-B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pt-BR" sz="1800" spc="-1" strike="noStrike">
                <a:solidFill>
                  <a:schemeClr val="dk1"/>
                </a:solidFill>
                <a:latin typeface="Calibri"/>
              </a:rPr>
              <a:t>Quinto nível</a:t>
            </a:r>
            <a:endParaRPr b="0" lang="pt-BR" sz="1800" spc="-1" strike="noStrike">
              <a:solidFill>
                <a:schemeClr val="dk1"/>
              </a:solidFill>
              <a:latin typeface="Calibri"/>
            </a:endParaRPr>
          </a:p>
        </p:txBody>
      </p:sp>
      <p:sp>
        <p:nvSpPr>
          <p:cNvPr id="38"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pt-BR" sz="1200" spc="-1" strike="noStrike">
              <a:solidFill>
                <a:srgbClr val="000000"/>
              </a:solidFill>
              <a:latin typeface="Times New Roman"/>
            </a:endParaRPr>
          </a:p>
        </p:txBody>
      </p:sp>
      <p:sp>
        <p:nvSpPr>
          <p:cNvPr id="39"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40"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ADF732DE-FE80-4568-84D8-168CC73A97AC}"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44" name="Google Shape;230;p1" descr=""/>
          <p:cNvPicPr/>
          <p:nvPr/>
        </p:nvPicPr>
        <p:blipFill>
          <a:blip r:embed="rId2"/>
          <a:stretch/>
        </p:blipFill>
        <p:spPr>
          <a:xfrm>
            <a:off x="10842480" y="490680"/>
            <a:ext cx="1022400" cy="306720"/>
          </a:xfrm>
          <a:prstGeom prst="rect">
            <a:avLst/>
          </a:prstGeom>
          <a:ln w="0">
            <a:noFill/>
          </a:ln>
        </p:spPr>
      </p:pic>
      <p:sp>
        <p:nvSpPr>
          <p:cNvPr id="45"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pt-BR" sz="4400" spc="-1" strike="noStrike">
                <a:solidFill>
                  <a:schemeClr val="dk1"/>
                </a:solidFill>
                <a:latin typeface="Calibri (Corpo)"/>
              </a:rPr>
              <a:t>Clique para editar o título mestre</a:t>
            </a:r>
            <a:endParaRPr b="0" lang="pt-BR" sz="4400" spc="-1" strike="noStrike">
              <a:solidFill>
                <a:schemeClr val="dk1"/>
              </a:solidFill>
              <a:latin typeface="Calibri"/>
            </a:endParaRPr>
          </a:p>
        </p:txBody>
      </p:sp>
      <p:sp>
        <p:nvSpPr>
          <p:cNvPr id="46"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pt-BR" sz="2400" spc="-1" strike="noStrike">
                <a:solidFill>
                  <a:schemeClr val="dk1"/>
                </a:solidFill>
                <a:latin typeface="Calibri (Corpo)"/>
              </a:rPr>
              <a:t>Editar estilos de texto Mestre</a:t>
            </a:r>
            <a:endParaRPr b="0" lang="pt-BR" sz="2400" spc="-1" strike="noStrike">
              <a:solidFill>
                <a:schemeClr val="dk1"/>
              </a:solidFill>
              <a:latin typeface="Calibri"/>
            </a:endParaRPr>
          </a:p>
        </p:txBody>
      </p:sp>
      <p:sp>
        <p:nvSpPr>
          <p:cNvPr id="47"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pt-BR" sz="2800" spc="-1" strike="noStrike">
                <a:solidFill>
                  <a:schemeClr val="dk1"/>
                </a:solidFill>
                <a:latin typeface="Calibri (Corpo)"/>
              </a:rPr>
              <a:t>Editar estilos de texto Mestre</a:t>
            </a:r>
            <a:endParaRPr b="0" lang="pt-B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pt-BR" sz="2400" spc="-1" strike="noStrike">
                <a:solidFill>
                  <a:schemeClr val="dk1"/>
                </a:solidFill>
                <a:latin typeface="Calibri (Corpo)"/>
              </a:rPr>
              <a:t>Segundo nível</a:t>
            </a:r>
            <a:endParaRPr b="0" lang="pt-B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pt-BR" sz="2000" spc="-1" strike="noStrike">
                <a:solidFill>
                  <a:schemeClr val="dk1"/>
                </a:solidFill>
                <a:latin typeface="Calibri (Corpo)"/>
              </a:rPr>
              <a:t>Terceiro nível</a:t>
            </a:r>
            <a:endParaRPr b="0" lang="pt-B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pt-BR" sz="1800" spc="-1" strike="noStrike">
                <a:solidFill>
                  <a:schemeClr val="dk1"/>
                </a:solidFill>
                <a:latin typeface="Calibri (Corpo)"/>
              </a:rPr>
              <a:t>Quarto nível</a:t>
            </a:r>
            <a:endParaRPr b="0" lang="pt-B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pt-BR" sz="1800" spc="-1" strike="noStrike">
                <a:solidFill>
                  <a:schemeClr val="dk1"/>
                </a:solidFill>
                <a:latin typeface="Calibri (Corpo)"/>
              </a:rPr>
              <a:t>Quinto nível</a:t>
            </a:r>
            <a:endParaRPr b="0" lang="pt-BR" sz="1800" spc="-1" strike="noStrike">
              <a:solidFill>
                <a:schemeClr val="dk1"/>
              </a:solidFill>
              <a:latin typeface="Calibri"/>
            </a:endParaRPr>
          </a:p>
        </p:txBody>
      </p:sp>
      <p:sp>
        <p:nvSpPr>
          <p:cNvPr id="48"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pt-BR" sz="2400" spc="-1" strike="noStrike">
                <a:solidFill>
                  <a:schemeClr val="dk1"/>
                </a:solidFill>
                <a:latin typeface="Calibri (Corpo)"/>
              </a:rPr>
              <a:t>Editar estilos de texto Mestre</a:t>
            </a:r>
            <a:endParaRPr b="0" lang="pt-BR" sz="2400" spc="-1" strike="noStrike">
              <a:solidFill>
                <a:schemeClr val="dk1"/>
              </a:solidFill>
              <a:latin typeface="Calibri"/>
            </a:endParaRPr>
          </a:p>
        </p:txBody>
      </p:sp>
      <p:sp>
        <p:nvSpPr>
          <p:cNvPr id="49"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pt-BR" sz="2800" spc="-1" strike="noStrike">
                <a:solidFill>
                  <a:schemeClr val="dk1"/>
                </a:solidFill>
                <a:latin typeface="Calibri (Corpo)"/>
              </a:rPr>
              <a:t>Editar estilos de texto Mestre</a:t>
            </a:r>
            <a:endParaRPr b="0" lang="pt-B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pt-BR" sz="2400" spc="-1" strike="noStrike">
                <a:solidFill>
                  <a:schemeClr val="dk1"/>
                </a:solidFill>
                <a:latin typeface="Calibri (Corpo)"/>
              </a:rPr>
              <a:t>Segundo nível</a:t>
            </a:r>
            <a:endParaRPr b="0" lang="pt-B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pt-BR" sz="2000" spc="-1" strike="noStrike">
                <a:solidFill>
                  <a:schemeClr val="dk1"/>
                </a:solidFill>
                <a:latin typeface="Calibri (Corpo)"/>
              </a:rPr>
              <a:t>Terceiro nível</a:t>
            </a:r>
            <a:endParaRPr b="0" lang="pt-B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pt-BR" sz="1800" spc="-1" strike="noStrike">
                <a:solidFill>
                  <a:schemeClr val="dk1"/>
                </a:solidFill>
                <a:latin typeface="Calibri (Corpo)"/>
              </a:rPr>
              <a:t>Quarto nível</a:t>
            </a:r>
            <a:endParaRPr b="0" lang="pt-B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pt-BR" sz="1800" spc="-1" strike="noStrike">
                <a:solidFill>
                  <a:schemeClr val="dk1"/>
                </a:solidFill>
                <a:latin typeface="Calibri (Corpo)"/>
              </a:rPr>
              <a:t>Quinto nível</a:t>
            </a:r>
            <a:endParaRPr b="0" lang="pt-BR" sz="1800" spc="-1" strike="noStrike">
              <a:solidFill>
                <a:schemeClr val="dk1"/>
              </a:solidFill>
              <a:latin typeface="Calibri"/>
            </a:endParaRPr>
          </a:p>
        </p:txBody>
      </p:sp>
      <p:sp>
        <p:nvSpPr>
          <p:cNvPr id="50"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pt-BR" sz="1200" spc="-1" strike="noStrike">
              <a:solidFill>
                <a:srgbClr val="000000"/>
              </a:solidFill>
              <a:latin typeface="Times New Roman"/>
            </a:endParaRPr>
          </a:p>
        </p:txBody>
      </p:sp>
      <p:sp>
        <p:nvSpPr>
          <p:cNvPr id="51"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52"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BD43B5B4-B947-4074-95CE-4A6C58F41F45}"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3" name="Google Shape;230;p1" descr=""/>
          <p:cNvPicPr/>
          <p:nvPr/>
        </p:nvPicPr>
        <p:blipFill>
          <a:blip r:embed="rId2"/>
          <a:stretch/>
        </p:blipFill>
        <p:spPr>
          <a:xfrm>
            <a:off x="10842480" y="490680"/>
            <a:ext cx="1022400" cy="306720"/>
          </a:xfrm>
          <a:prstGeom prst="rect">
            <a:avLst/>
          </a:prstGeom>
          <a:ln w="0">
            <a:noFill/>
          </a:ln>
        </p:spPr>
      </p:pic>
      <p:sp>
        <p:nvSpPr>
          <p:cNvPr id="5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pt-BR" sz="4400" spc="-1" strike="noStrike">
                <a:solidFill>
                  <a:schemeClr val="dk1"/>
                </a:solidFill>
                <a:latin typeface="Calibri (Corpo)"/>
              </a:rPr>
              <a:t>Clique </a:t>
            </a:r>
            <a:r>
              <a:rPr b="0" lang="pt-BR" sz="4400" spc="-1" strike="noStrike">
                <a:solidFill>
                  <a:schemeClr val="dk1"/>
                </a:solidFill>
                <a:latin typeface="Calibri (Corpo)"/>
              </a:rPr>
              <a:t>para </a:t>
            </a:r>
            <a:r>
              <a:rPr b="0" lang="pt-BR" sz="4400" spc="-1" strike="noStrike">
                <a:solidFill>
                  <a:schemeClr val="dk1"/>
                </a:solidFill>
                <a:latin typeface="Calibri (Corpo)"/>
              </a:rPr>
              <a:t>editar o </a:t>
            </a:r>
            <a:r>
              <a:rPr b="0" lang="pt-BR" sz="4400" spc="-1" strike="noStrike">
                <a:solidFill>
                  <a:schemeClr val="dk1"/>
                </a:solidFill>
                <a:latin typeface="Calibri (Corpo)"/>
              </a:rPr>
              <a:t>título </a:t>
            </a:r>
            <a:r>
              <a:rPr b="0" lang="pt-BR" sz="4400" spc="-1" strike="noStrike">
                <a:solidFill>
                  <a:schemeClr val="dk1"/>
                </a:solidFill>
                <a:latin typeface="Calibri (Corpo)"/>
              </a:rPr>
              <a:t>mestre</a:t>
            </a:r>
            <a:endParaRPr b="0" lang="pt-BR" sz="4400" spc="-1" strike="noStrike">
              <a:solidFill>
                <a:schemeClr val="dk1"/>
              </a:solidFill>
              <a:latin typeface="Calibri"/>
            </a:endParaRPr>
          </a:p>
        </p:txBody>
      </p:sp>
      <p:sp>
        <p:nvSpPr>
          <p:cNvPr id="55"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pt-BR" sz="1200" spc="-1" strike="noStrike">
              <a:solidFill>
                <a:srgbClr val="000000"/>
              </a:solidFill>
              <a:latin typeface="Times New Roman"/>
            </a:endParaRPr>
          </a:p>
        </p:txBody>
      </p:sp>
      <p:sp>
        <p:nvSpPr>
          <p:cNvPr id="56"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57"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C578191E-390A-45BD-9E8D-EDE7567DE405}"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9" name="Google Shape;230;p1" descr=""/>
          <p:cNvPicPr/>
          <p:nvPr/>
        </p:nvPicPr>
        <p:blipFill>
          <a:blip r:embed="rId2"/>
          <a:stretch/>
        </p:blipFill>
        <p:spPr>
          <a:xfrm>
            <a:off x="10842480" y="490680"/>
            <a:ext cx="1022400" cy="306720"/>
          </a:xfrm>
          <a:prstGeom prst="rect">
            <a:avLst/>
          </a:prstGeom>
          <a:ln w="0">
            <a:noFill/>
          </a:ln>
        </p:spPr>
      </p:pic>
      <p:sp>
        <p:nvSpPr>
          <p:cNvPr id="6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pt-BR" sz="1200" spc="-1" strike="noStrike">
                <a:solidFill>
                  <a:schemeClr val="dk1">
                    <a:tint val="75000"/>
                  </a:schemeClr>
                </a:solidFill>
                <a:latin typeface="Calibri"/>
              </a:defRPr>
            </a:lvl1pPr>
          </a:lstStyle>
          <a:p>
            <a:pPr indent="0" defTabSz="914400">
              <a:lnSpc>
                <a:spcPct val="100000"/>
              </a:lnSpc>
              <a:buNone/>
            </a:pPr>
            <a:r>
              <a:rPr b="0" lang="pt-BR" sz="1200" spc="-1" strike="noStrike">
                <a:solidFill>
                  <a:schemeClr val="dk1">
                    <a:tint val="75000"/>
                  </a:schemeClr>
                </a:solidFill>
                <a:latin typeface="Calibri"/>
              </a:rPr>
              <a:t>&lt;date/time&gt;</a:t>
            </a:r>
            <a:endParaRPr b="0" lang="pt-BR" sz="1200" spc="-1" strike="noStrike">
              <a:solidFill>
                <a:srgbClr val="000000"/>
              </a:solidFill>
              <a:latin typeface="Times New Roman"/>
            </a:endParaRPr>
          </a:p>
        </p:txBody>
      </p:sp>
      <p:sp>
        <p:nvSpPr>
          <p:cNvPr id="6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6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pt-BR" sz="1200" spc="-1" strike="noStrike">
                <a:solidFill>
                  <a:schemeClr val="dk1">
                    <a:tint val="75000"/>
                  </a:schemeClr>
                </a:solidFill>
                <a:latin typeface="Calibri"/>
              </a:defRPr>
            </a:lvl1pPr>
          </a:lstStyle>
          <a:p>
            <a:pPr indent="0" algn="r" defTabSz="914400">
              <a:lnSpc>
                <a:spcPct val="100000"/>
              </a:lnSpc>
              <a:buNone/>
            </a:pPr>
            <a:fld id="{B7FAFFDE-0C51-47DD-A7B9-CCCDBE647B5E}"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0.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t">
            <a:noAutofit/>
          </a:bodyPr>
          <a:p>
            <a:pPr indent="0" algn="ctr" defTabSz="914400">
              <a:lnSpc>
                <a:spcPct val="90000"/>
              </a:lnSpc>
              <a:buNone/>
            </a:pPr>
            <a:r>
              <a:rPr b="1" lang="pt-BR" sz="6000" spc="-1" strike="noStrike">
                <a:solidFill>
                  <a:schemeClr val="dk1"/>
                </a:solidFill>
                <a:latin typeface="Calibri"/>
              </a:rPr>
              <a:t>DATA SCIENCE &amp; STATISTICAL COMPUTING</a:t>
            </a:r>
            <a:endParaRPr b="0" lang="pt-BR" sz="6000" spc="-1" strike="noStrike">
              <a:solidFill>
                <a:schemeClr val="dk1"/>
              </a:solidFill>
              <a:latin typeface="Calibri"/>
            </a:endParaRPr>
          </a:p>
        </p:txBody>
      </p:sp>
      <p:sp>
        <p:nvSpPr>
          <p:cNvPr id="84" name="PlaceHolder 2"/>
          <p:cNvSpPr>
            <a:spLocks noGrp="1"/>
          </p:cNvSpPr>
          <p:nvPr>
            <p:ph type="subTitle"/>
          </p:nvPr>
        </p:nvSpPr>
        <p:spPr>
          <a:xfrm>
            <a:off x="1523880" y="3510000"/>
            <a:ext cx="9143640" cy="1747440"/>
          </a:xfrm>
          <a:prstGeom prst="rect">
            <a:avLst/>
          </a:prstGeom>
          <a:noFill/>
          <a:ln w="0">
            <a:noFill/>
          </a:ln>
        </p:spPr>
        <p:txBody>
          <a:bodyPr lIns="91440" rIns="91440" tIns="45720" bIns="45720" anchor="b">
            <a:normAutofit fontScale="87465" lnSpcReduction="10000"/>
          </a:bodyPr>
          <a:p>
            <a:pPr indent="0" algn="ctr" defTabSz="914400">
              <a:lnSpc>
                <a:spcPct val="90000"/>
              </a:lnSpc>
              <a:spcBef>
                <a:spcPts val="1001"/>
              </a:spcBef>
              <a:buNone/>
              <a:tabLst>
                <a:tab algn="l" pos="0"/>
              </a:tabLst>
            </a:pPr>
            <a:r>
              <a:rPr b="1" lang="pt-BR" sz="3000" spc="-1" strike="noStrike">
                <a:solidFill>
                  <a:schemeClr val="dk1"/>
                </a:solidFill>
                <a:latin typeface="Calibri (Corpo)"/>
              </a:rPr>
              <a:t>ANÁLISE EXPLORATÓRIA E ESTATÍSTICA DESCRITIVA</a:t>
            </a:r>
            <a:endParaRPr b="0" lang="pt-BR" sz="3000" spc="-1" strike="noStrike">
              <a:solidFill>
                <a:srgbClr val="000000"/>
              </a:solidFill>
              <a:latin typeface="Arial"/>
            </a:endParaRPr>
          </a:p>
          <a:p>
            <a:pPr indent="0" algn="ctr" defTabSz="914400">
              <a:lnSpc>
                <a:spcPct val="90000"/>
              </a:lnSpc>
              <a:spcBef>
                <a:spcPts val="1001"/>
              </a:spcBef>
              <a:buNone/>
              <a:tabLst>
                <a:tab algn="l" pos="0"/>
              </a:tabLst>
            </a:pPr>
            <a:endParaRPr b="0" lang="pt-BR" sz="1900" spc="-1" strike="noStrike">
              <a:solidFill>
                <a:srgbClr val="000000"/>
              </a:solidFill>
              <a:latin typeface="Arial"/>
            </a:endParaRPr>
          </a:p>
          <a:p>
            <a:pPr indent="0" algn="ctr" defTabSz="914400">
              <a:lnSpc>
                <a:spcPct val="90000"/>
              </a:lnSpc>
              <a:spcBef>
                <a:spcPts val="1001"/>
              </a:spcBef>
              <a:buNone/>
              <a:tabLst>
                <a:tab algn="l" pos="0"/>
              </a:tabLst>
            </a:pPr>
            <a:r>
              <a:rPr b="0" lang="pt-BR" sz="1900" spc="-1" strike="noStrike">
                <a:solidFill>
                  <a:schemeClr val="dk1"/>
                </a:solidFill>
                <a:latin typeface="Calibri (Corpo)"/>
              </a:rPr>
              <a:t>Prof. Dr. Carlos André M. Vieira</a:t>
            </a:r>
            <a:endParaRPr b="0" lang="pt-BR" sz="1900" spc="-1" strike="noStrike">
              <a:solidFill>
                <a:srgbClr val="000000"/>
              </a:solidFill>
              <a:latin typeface="Arial"/>
            </a:endParaRPr>
          </a:p>
          <a:p>
            <a:pPr indent="0" algn="ctr" defTabSz="914400">
              <a:lnSpc>
                <a:spcPct val="90000"/>
              </a:lnSpc>
              <a:spcBef>
                <a:spcPts val="1001"/>
              </a:spcBef>
              <a:buNone/>
              <a:tabLst>
                <a:tab algn="l" pos="0"/>
              </a:tabLst>
            </a:pPr>
            <a:r>
              <a:rPr b="0" lang="pt-BR" sz="1900" spc="-1" strike="noStrike">
                <a:solidFill>
                  <a:schemeClr val="dk1"/>
                </a:solidFill>
                <a:latin typeface="Calibri (Corpo)"/>
              </a:rPr>
              <a:t>📧 </a:t>
            </a:r>
            <a:r>
              <a:rPr b="0" lang="pt-BR" sz="1900" spc="-1" strike="noStrike">
                <a:solidFill>
                  <a:schemeClr val="dk1"/>
                </a:solidFill>
                <a:latin typeface="Calibri (Corpo)"/>
              </a:rPr>
              <a:t>profcarlos.vieira@fiap.com.br</a:t>
            </a:r>
            <a:endParaRPr b="0" lang="pt-BR"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aixaDeTexto 1"/>
          <p:cNvSpPr/>
          <p:nvPr/>
        </p:nvSpPr>
        <p:spPr>
          <a:xfrm>
            <a:off x="720000" y="587880"/>
            <a:ext cx="307080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ORDENAÇÃO</a:t>
            </a:r>
            <a:endParaRPr b="0" lang="pt-BR" sz="3200" spc="-1" strike="noStrike">
              <a:solidFill>
                <a:srgbClr val="000000"/>
              </a:solidFill>
              <a:latin typeface="Arial"/>
            </a:endParaRPr>
          </a:p>
        </p:txBody>
      </p:sp>
      <p:sp>
        <p:nvSpPr>
          <p:cNvPr id="105" name="CaixaDeTexto 2"/>
          <p:cNvSpPr/>
          <p:nvPr/>
        </p:nvSpPr>
        <p:spPr>
          <a:xfrm>
            <a:off x="628200" y="1617840"/>
            <a:ext cx="10061280" cy="475272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.sort_values('col', ascending=False)</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Você pode ordenar os dados em ordem decrescente passando o argumento ascending=False;</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Ao ordenar por múltiplas colunas, você pode especificar uma ordem de classificação diferente para cada coluna usando uma lista de booleanos no argumento ascending. Por exemplo, df.sort_values(['coluna1', 'coluna2'], ascending=[True, False]) ordenará 'coluna1' em ordem ascendente e 'coluna2' em ordem decrescente.</a:t>
            </a:r>
            <a:endParaRPr b="0" lang="pt-BR" sz="22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.sort_values('col', inplace=True)</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Por padrão, .sort_values() retorna um novo DataFrame ordenado, mas você pode ordenar o DataFrame no local passando inplace=True.</a:t>
            </a: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aixaDeTexto 1"/>
          <p:cNvSpPr/>
          <p:nvPr/>
        </p:nvSpPr>
        <p:spPr>
          <a:xfrm>
            <a:off x="720000" y="587880"/>
            <a:ext cx="68014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SELEÇÃO DE SUBCONJUNTOS</a:t>
            </a:r>
            <a:endParaRPr b="0" lang="pt-BR" sz="3200" spc="-1" strike="noStrike">
              <a:solidFill>
                <a:srgbClr val="000000"/>
              </a:solidFill>
              <a:latin typeface="Arial"/>
            </a:endParaRPr>
          </a:p>
        </p:txBody>
      </p:sp>
      <p:sp>
        <p:nvSpPr>
          <p:cNvPr id="107" name="CaixaDeTexto 2"/>
          <p:cNvSpPr/>
          <p:nvPr/>
        </p:nvSpPr>
        <p:spPr>
          <a:xfrm>
            <a:off x="628200" y="1617840"/>
            <a:ext cx="10061280" cy="498168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df['col']</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Esta sintaxe é utilizada para selecionar uma coluna específica e retorna uma Series;</a:t>
            </a:r>
            <a:endParaRPr b="0" lang="pt-BR" sz="22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df[['col1', 'col2']]</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Esta sintaxe é utilizada para selecionar uma coluna específica e retorna um novo DataFrame;</a:t>
            </a:r>
            <a:endParaRPr b="0" lang="pt-BR" sz="22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df[df['col'] &gt; valor]</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Esta sintaxe é utilizada para selecionar linhas com base em uma condição e retorna um DataFrame com linhas que atendem à condição;</a:t>
            </a:r>
            <a:endParaRPr b="0" lang="pt-BR" sz="22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df[df['col'] == 'texto']</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Esta sintaxe é utilizada para filtrar linhas que tenham uma correspondência exata de texto em uma coluna.</a:t>
            </a: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aixaDeTexto 1"/>
          <p:cNvSpPr/>
          <p:nvPr/>
        </p:nvSpPr>
        <p:spPr>
          <a:xfrm>
            <a:off x="720000" y="587880"/>
            <a:ext cx="68014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SELEÇÃO DE SUBCONJUNTOS</a:t>
            </a:r>
            <a:endParaRPr b="0" lang="pt-BR" sz="3200" spc="-1" strike="noStrike">
              <a:solidFill>
                <a:srgbClr val="000000"/>
              </a:solidFill>
              <a:latin typeface="Arial"/>
            </a:endParaRPr>
          </a:p>
        </p:txBody>
      </p:sp>
      <p:sp>
        <p:nvSpPr>
          <p:cNvPr id="109" name="CaixaDeTexto 2"/>
          <p:cNvSpPr/>
          <p:nvPr/>
        </p:nvSpPr>
        <p:spPr>
          <a:xfrm>
            <a:off x="628200" y="1617840"/>
            <a:ext cx="10061280" cy="451044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df[df['data'] &lt; 'YYYY-MM-DD']</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Esta sintaxe é utilizada para filtrar linhas com base em datas, retornando linhas onde as datas são anteriores à data especificada;</a:t>
            </a:r>
            <a:endParaRPr b="0" lang="pt-BR" sz="24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df[(df['col1'] == valor1) &amp; (df['col2'] &lt; valor2)]</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A combinação de condições lógicas pode ser utilizada para filtrar linhas;</a:t>
            </a:r>
            <a:endParaRPr b="0" lang="pt-BR" sz="24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df['col1'].isin([valor1, valor2])</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Este método é útil para filtrar linhas onde a coluna contém um dos valores especificados na lista.</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aixaDeTexto 1"/>
          <p:cNvSpPr/>
          <p:nvPr/>
        </p:nvSpPr>
        <p:spPr>
          <a:xfrm>
            <a:off x="720000" y="587880"/>
            <a:ext cx="69994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CRIAÇÃO DE NOVAS COLUNAS</a:t>
            </a:r>
            <a:endParaRPr b="0" lang="pt-BR" sz="3200" spc="-1" strike="noStrike">
              <a:solidFill>
                <a:srgbClr val="000000"/>
              </a:solidFill>
              <a:latin typeface="Arial"/>
            </a:endParaRPr>
          </a:p>
        </p:txBody>
      </p:sp>
      <p:sp>
        <p:nvSpPr>
          <p:cNvPr id="111" name="CaixaDeTexto 2"/>
          <p:cNvSpPr/>
          <p:nvPr/>
        </p:nvSpPr>
        <p:spPr>
          <a:xfrm>
            <a:off x="628200" y="1617840"/>
            <a:ext cx="10061280" cy="48762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df['col1'] = df['col2'] - df['col3']</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Novas colunas podem ser criadas a partir de operações aritméticas com colunas existentes, como a soma, subtração, multiplicação, divisão e derivadas;</a:t>
            </a:r>
            <a:endParaRPr b="0" lang="pt-BR" sz="24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it-IT" sz="2400" spc="-1" strike="noStrike">
                <a:solidFill>
                  <a:schemeClr val="dk1"/>
                </a:solidFill>
                <a:latin typeface="Calibri"/>
              </a:rPr>
              <a:t>df['col1'] = df['col2'] * 1.60934</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Somar, subtrair, multiplicar, dividir ou realizar outra operação com uma coluna por uma constante pode criar uma nova coluna;</a:t>
            </a:r>
            <a:endParaRPr b="0" lang="pt-BR" sz="24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df['E'] = (df['B'] - df['B'].mean()) / df['B'].std()</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Também podemos aplicar funções para mudar a escala de uma coluna (normalização, padronização, etc.)</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aixaDeTexto 1"/>
          <p:cNvSpPr/>
          <p:nvPr/>
        </p:nvSpPr>
        <p:spPr>
          <a:xfrm>
            <a:off x="720000" y="587880"/>
            <a:ext cx="304164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a:t>
            </a:r>
            <a:endParaRPr b="0" lang="pt-BR" sz="3200" spc="-1" strike="noStrike">
              <a:solidFill>
                <a:srgbClr val="000000"/>
              </a:solidFill>
              <a:latin typeface="Arial"/>
            </a:endParaRPr>
          </a:p>
        </p:txBody>
      </p:sp>
      <p:sp>
        <p:nvSpPr>
          <p:cNvPr id="113" name="CaixaDeTexto 2"/>
          <p:cNvSpPr/>
          <p:nvPr/>
        </p:nvSpPr>
        <p:spPr>
          <a:xfrm>
            <a:off x="628200" y="1617840"/>
            <a:ext cx="10061280" cy="511776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buClr>
                <a:srgbClr val="000000"/>
              </a:buClr>
              <a:buFont typeface="Arial"/>
              <a:buChar char="•"/>
            </a:pPr>
            <a:r>
              <a:rPr b="1" lang="pt-BR" sz="2200" spc="-1" strike="noStrike">
                <a:solidFill>
                  <a:schemeClr val="dk1"/>
                </a:solidFill>
                <a:latin typeface="Calibri"/>
              </a:rPr>
              <a:t>Estatística:</a:t>
            </a:r>
            <a:endParaRPr b="0" lang="pt-BR" sz="22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0" lang="pt-BR" sz="2200" spc="-1" strike="noStrike">
                <a:solidFill>
                  <a:schemeClr val="dk1"/>
                </a:solidFill>
                <a:latin typeface="Calibri"/>
              </a:rPr>
              <a:t>O campo da estatística é a prática e o estudo de coletar e analisar dados. Ele se concentra em métodos para representar, resumir e interpretar variáveis e relações encontradas em conjuntos de dados;</a:t>
            </a:r>
            <a:endParaRPr b="0" lang="pt-BR" sz="2200" spc="-1" strike="noStrike">
              <a:solidFill>
                <a:srgbClr val="000000"/>
              </a:solidFill>
              <a:latin typeface="Arial"/>
            </a:endParaRPr>
          </a:p>
          <a:p>
            <a:pPr marL="457200" indent="-457200" algn="just" defTabSz="914400">
              <a:lnSpc>
                <a:spcPct val="100000"/>
              </a:lnSpc>
              <a:buClr>
                <a:srgbClr val="000000"/>
              </a:buClr>
              <a:buFont typeface="Arial"/>
              <a:buChar char="•"/>
            </a:pPr>
            <a:r>
              <a:rPr b="1" lang="it-IT" sz="2200" spc="-1" strike="noStrike">
                <a:solidFill>
                  <a:schemeClr val="dk1"/>
                </a:solidFill>
                <a:latin typeface="Calibri"/>
              </a:rPr>
              <a:t>Estatísticas Descritivas:</a:t>
            </a:r>
            <a:endParaRPr b="0" lang="pt-BR" sz="22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0" lang="pt-BR" sz="2200" spc="-1" strike="noStrike">
                <a:solidFill>
                  <a:schemeClr val="dk1"/>
                </a:solidFill>
                <a:latin typeface="Calibri"/>
              </a:rPr>
              <a:t>São um subconjunto do campo da estatística que se dedica a descrever e resumir dados. Fornecem informações que capturam a essência dos conjuntos de dados com métricas simples, como média, mediana, moda, variância e desvio padrão;</a:t>
            </a:r>
            <a:endParaRPr b="0" lang="pt-BR" sz="22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0" lang="pt-BR" sz="2200" spc="-1" strike="noStrike">
                <a:solidFill>
                  <a:schemeClr val="dk1"/>
                </a:solidFill>
                <a:latin typeface="Calibri"/>
              </a:rPr>
              <a:t>Ao contrário da estatística inferencial, que visa fazer previsões ou inferências sobre uma população a partir de uma amostra, a estatística descritiva foca apenas na descrição do que é observado nos dados coletados.</a:t>
            </a: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aixaDeTexto 1"/>
          <p:cNvSpPr/>
          <p:nvPr/>
        </p:nvSpPr>
        <p:spPr>
          <a:xfrm>
            <a:off x="720000" y="587880"/>
            <a:ext cx="304164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a:t>
            </a:r>
            <a:endParaRPr b="0" lang="pt-BR" sz="3200" spc="-1" strike="noStrike">
              <a:solidFill>
                <a:srgbClr val="000000"/>
              </a:solidFill>
              <a:latin typeface="Arial"/>
            </a:endParaRPr>
          </a:p>
        </p:txBody>
      </p:sp>
      <p:sp>
        <p:nvSpPr>
          <p:cNvPr id="115" name="CaixaDeTexto 2"/>
          <p:cNvSpPr/>
          <p:nvPr/>
        </p:nvSpPr>
        <p:spPr>
          <a:xfrm>
            <a:off x="628200" y="1617840"/>
            <a:ext cx="7500600" cy="456588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buClr>
                <a:srgbClr val="000000"/>
              </a:buClr>
              <a:buFont typeface="Arial"/>
              <a:buChar char="•"/>
            </a:pPr>
            <a:r>
              <a:rPr b="1" lang="pt-BR" sz="2100" spc="-1" strike="noStrike">
                <a:solidFill>
                  <a:schemeClr val="dk1"/>
                </a:solidFill>
                <a:latin typeface="Calibri"/>
              </a:rPr>
              <a:t>Usos da Estatística:</a:t>
            </a:r>
            <a:endParaRPr b="0" lang="pt-BR" sz="21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0" lang="pt-BR" sz="2100" spc="-1" strike="noStrike">
                <a:solidFill>
                  <a:schemeClr val="dk1"/>
                </a:solidFill>
                <a:latin typeface="Calibri"/>
              </a:rPr>
              <a:t>Qual a probabilidade de um cliente adquirir um serviço? Esse interesse aumenta se oferecermos métodos de pagamento alternativos?</a:t>
            </a:r>
            <a:endParaRPr b="0" lang="pt-BR" sz="21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0" lang="pt-BR" sz="2100" spc="-1" strike="noStrike">
                <a:solidFill>
                  <a:schemeClr val="dk1"/>
                </a:solidFill>
                <a:latin typeface="Calibri"/>
              </a:rPr>
              <a:t>Quantos hóspedes seu estabelecimento pode esperar? Como maximizar a taxa de ocupação?</a:t>
            </a:r>
            <a:endParaRPr b="0" lang="pt-BR" sz="21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0" lang="pt-BR" sz="2100" spc="-1" strike="noStrike">
                <a:solidFill>
                  <a:schemeClr val="dk1"/>
                </a:solidFill>
                <a:latin typeface="Calibri"/>
              </a:rPr>
              <a:t>Quantas variações de tamanhos de camisetas são necessárias para atender a 95% da população? É necessário produzir quantidades iguais de cada tamanho?</a:t>
            </a:r>
            <a:endParaRPr b="0" lang="pt-BR" sz="21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0" lang="pt-BR" sz="2100" spc="-1" strike="noStrike">
                <a:solidFill>
                  <a:schemeClr val="dk1"/>
                </a:solidFill>
                <a:latin typeface="Calibri"/>
              </a:rPr>
              <a:t>Comparação direta (Testes A/B): Entre duas campanhas publicitárias, qual é mais eficiente em incentivar a compra de um serviço?</a:t>
            </a:r>
            <a:endParaRPr b="0" lang="pt-BR" sz="2100" spc="-1" strike="noStrike">
              <a:solidFill>
                <a:srgbClr val="000000"/>
              </a:solidFill>
              <a:latin typeface="Arial"/>
            </a:endParaRPr>
          </a:p>
        </p:txBody>
      </p:sp>
      <p:pic>
        <p:nvPicPr>
          <p:cNvPr id="116" name="Picture 2" descr="Question Mark PNG Transparent Images Free Download - Pngfre"/>
          <p:cNvPicPr/>
          <p:nvPr/>
        </p:nvPicPr>
        <p:blipFill>
          <a:blip r:embed="rId1"/>
          <a:stretch/>
        </p:blipFill>
        <p:spPr>
          <a:xfrm>
            <a:off x="8467200" y="2102040"/>
            <a:ext cx="3451680" cy="39247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aixaDeTexto 1"/>
          <p:cNvSpPr/>
          <p:nvPr/>
        </p:nvSpPr>
        <p:spPr>
          <a:xfrm>
            <a:off x="720000" y="587880"/>
            <a:ext cx="304164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a:t>
            </a:r>
            <a:endParaRPr b="0" lang="pt-BR" sz="3200" spc="-1" strike="noStrike">
              <a:solidFill>
                <a:srgbClr val="000000"/>
              </a:solidFill>
              <a:latin typeface="Arial"/>
            </a:endParaRPr>
          </a:p>
        </p:txBody>
      </p:sp>
      <p:sp>
        <p:nvSpPr>
          <p:cNvPr id="118" name="CaixaDeTexto 2"/>
          <p:cNvSpPr/>
          <p:nvPr/>
        </p:nvSpPr>
        <p:spPr>
          <a:xfrm>
            <a:off x="628200" y="1617840"/>
            <a:ext cx="10061280" cy="454032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200" spc="-1" strike="noStrike">
                <a:solidFill>
                  <a:schemeClr val="dk1"/>
                </a:solidFill>
                <a:latin typeface="Calibri"/>
              </a:rPr>
              <a:t>Estatística Descritiva:</a:t>
            </a:r>
            <a:endParaRPr b="0" lang="pt-BR" sz="22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200" spc="-1" strike="noStrike">
                <a:solidFill>
                  <a:schemeClr val="dk1"/>
                </a:solidFill>
                <a:latin typeface="Calibri"/>
              </a:rPr>
              <a:t>São um conjunto de procedimentos que visam a descrição e a sumarização de um conjunto de dados. Elas não tentam fazer inferências ou previsões, mas sim fornecer uma visão clara e concisa dos dados coletados;</a:t>
            </a:r>
            <a:endParaRPr b="0" lang="pt-BR" sz="22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200" spc="-1" strike="noStrike">
                <a:solidFill>
                  <a:schemeClr val="dk1"/>
                </a:solidFill>
                <a:latin typeface="Calibri"/>
              </a:rPr>
              <a:t>Ex.: Média, mediana, moda, percentis, desvio-padrão, etc.</a:t>
            </a:r>
            <a:endParaRPr b="0" lang="pt-BR" sz="22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200" spc="-1" strike="noStrike">
                <a:solidFill>
                  <a:schemeClr val="dk1"/>
                </a:solidFill>
                <a:latin typeface="Calibri"/>
              </a:rPr>
              <a:t>Estatística Inferencial:</a:t>
            </a:r>
            <a:endParaRPr b="0" lang="pt-BR" sz="22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200" spc="-1" strike="noStrike">
                <a:solidFill>
                  <a:schemeClr val="dk1"/>
                </a:solidFill>
                <a:latin typeface="Calibri"/>
              </a:rPr>
              <a:t>Utilizam uma amostra de dados para fazer generalizações ou inferências sobre uma população maior. Elas são usadas para testar hipóteses ou fazer previsões com base em dados;</a:t>
            </a:r>
            <a:endParaRPr b="0" lang="pt-BR" sz="22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200" spc="-1" strike="noStrike">
                <a:solidFill>
                  <a:schemeClr val="dk1"/>
                </a:solidFill>
                <a:latin typeface="Calibri"/>
              </a:rPr>
              <a:t>Ex.: Testes de hipótese, intervalos de confiança, regressões.</a:t>
            </a: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aixaDeTexto 1"/>
          <p:cNvSpPr/>
          <p:nvPr/>
        </p:nvSpPr>
        <p:spPr>
          <a:xfrm>
            <a:off x="720000" y="587880"/>
            <a:ext cx="304164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a:t>
            </a:r>
            <a:endParaRPr b="0" lang="pt-BR" sz="3200" spc="-1" strike="noStrike">
              <a:solidFill>
                <a:srgbClr val="000000"/>
              </a:solidFill>
              <a:latin typeface="Arial"/>
            </a:endParaRPr>
          </a:p>
        </p:txBody>
      </p:sp>
      <p:sp>
        <p:nvSpPr>
          <p:cNvPr id="120" name="CaixaDeTexto 2"/>
          <p:cNvSpPr/>
          <p:nvPr/>
        </p:nvSpPr>
        <p:spPr>
          <a:xfrm>
            <a:off x="628200" y="1617840"/>
            <a:ext cx="10061280" cy="47358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2000" spc="-1" strike="noStrike">
                <a:solidFill>
                  <a:schemeClr val="dk1"/>
                </a:solidFill>
                <a:latin typeface="Calibri"/>
              </a:rPr>
              <a:t>Dados Numéricos:</a:t>
            </a:r>
            <a:r>
              <a:rPr b="0" lang="pt-BR" sz="2000" spc="-1" strike="noStrike">
                <a:solidFill>
                  <a:schemeClr val="dk1"/>
                </a:solidFill>
                <a:latin typeface="Calibri"/>
              </a:rPr>
              <a:t> São valores quantitativos que representam uma quantidade mensurável e podem ser manipulados matematicamente:</a:t>
            </a:r>
            <a:endParaRPr b="0" lang="pt-BR" sz="20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2000" spc="-1" strike="noStrike">
                <a:solidFill>
                  <a:schemeClr val="dk1"/>
                </a:solidFill>
                <a:latin typeface="Calibri"/>
              </a:rPr>
              <a:t>Contínuos: </a:t>
            </a:r>
            <a:r>
              <a:rPr b="0" lang="pt-BR" sz="2000" spc="-1" strike="noStrike">
                <a:solidFill>
                  <a:schemeClr val="dk1"/>
                </a:solidFill>
                <a:latin typeface="Calibri"/>
              </a:rPr>
              <a:t>Representam medidas e podem assumir qualquer valor dentro de um intervalo. Eles são muitas vezes o resultado de medições;</a:t>
            </a:r>
            <a:endParaRPr b="0" lang="pt-BR" sz="20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2000" spc="-1" strike="noStrike">
                <a:solidFill>
                  <a:schemeClr val="dk1"/>
                </a:solidFill>
                <a:latin typeface="Calibri"/>
              </a:rPr>
              <a:t>Discretos: </a:t>
            </a:r>
            <a:r>
              <a:rPr b="0" lang="pt-BR" sz="2000" spc="-1" strike="noStrike">
                <a:solidFill>
                  <a:schemeClr val="dk1"/>
                </a:solidFill>
                <a:latin typeface="Calibri"/>
              </a:rPr>
              <a:t>Representam contagens e só podem assumir valores específicos e separados.</a:t>
            </a:r>
            <a:endParaRPr b="0" lang="pt-BR" sz="20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pt-BR" sz="2000" spc="-1" strike="noStrike">
                <a:solidFill>
                  <a:schemeClr val="dk1"/>
                </a:solidFill>
                <a:latin typeface="Calibri"/>
              </a:rPr>
              <a:t>Dados Categóricos:</a:t>
            </a:r>
            <a:r>
              <a:rPr b="0" lang="pt-BR" sz="2000" spc="-1" strike="noStrike">
                <a:solidFill>
                  <a:schemeClr val="dk1"/>
                </a:solidFill>
                <a:latin typeface="Calibri"/>
              </a:rPr>
              <a:t> São valores qualitativos que representam características ou rótulos que não têm uma ordem matemática intrínseca:</a:t>
            </a:r>
            <a:endParaRPr b="0" lang="pt-BR" sz="20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2000" spc="-1" strike="noStrike">
                <a:solidFill>
                  <a:schemeClr val="dk1"/>
                </a:solidFill>
                <a:latin typeface="Calibri"/>
              </a:rPr>
              <a:t>Nominais:</a:t>
            </a:r>
            <a:r>
              <a:rPr b="0" lang="pt-BR" sz="2000" spc="-1" strike="noStrike">
                <a:solidFill>
                  <a:schemeClr val="dk1"/>
                </a:solidFill>
                <a:latin typeface="Calibri"/>
              </a:rPr>
              <a:t> São dados que incluem categorias sem qualquer ordem ou ranking natural;</a:t>
            </a:r>
            <a:endParaRPr b="0" lang="pt-BR" sz="20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2000" spc="-1" strike="noStrike">
                <a:solidFill>
                  <a:schemeClr val="dk1"/>
                </a:solidFill>
                <a:latin typeface="Calibri"/>
              </a:rPr>
              <a:t>Ordinais:</a:t>
            </a:r>
            <a:r>
              <a:rPr b="0" lang="pt-BR" sz="2000" spc="-1" strike="noStrike">
                <a:solidFill>
                  <a:schemeClr val="dk1"/>
                </a:solidFill>
                <a:latin typeface="Calibri"/>
              </a:rPr>
              <a:t> São categorias com uma ordem ou ranking natural, mas os intervalos entre as categorias não são necessariamente iguais.</a:t>
            </a: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aixaDeTexto 1"/>
          <p:cNvSpPr/>
          <p:nvPr/>
        </p:nvSpPr>
        <p:spPr>
          <a:xfrm>
            <a:off x="720000" y="587880"/>
            <a:ext cx="304164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a:t>
            </a:r>
            <a:endParaRPr b="0" lang="pt-BR" sz="3200" spc="-1" strike="noStrike">
              <a:solidFill>
                <a:srgbClr val="000000"/>
              </a:solidFill>
              <a:latin typeface="Arial"/>
            </a:endParaRPr>
          </a:p>
        </p:txBody>
      </p:sp>
      <p:sp>
        <p:nvSpPr>
          <p:cNvPr id="122" name="CaixaDeTexto 2"/>
          <p:cNvSpPr/>
          <p:nvPr/>
        </p:nvSpPr>
        <p:spPr>
          <a:xfrm>
            <a:off x="628200" y="1617840"/>
            <a:ext cx="10061280" cy="185796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Dados Categóricos:</a:t>
            </a:r>
            <a:r>
              <a:rPr b="0" lang="pt-BR" sz="2400" spc="-1" strike="noStrike">
                <a:solidFill>
                  <a:schemeClr val="dk1"/>
                </a:solidFill>
                <a:latin typeface="Calibri"/>
              </a:rPr>
              <a:t> Podem ser convertidos em números:</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1" lang="pt-BR" sz="2400" spc="-1" strike="noStrike">
                <a:solidFill>
                  <a:schemeClr val="dk1"/>
                </a:solidFill>
                <a:latin typeface="Calibri"/>
              </a:rPr>
              <a:t>Nominais:</a:t>
            </a:r>
            <a:r>
              <a:rPr b="0" lang="pt-BR" sz="2400" spc="-1" strike="noStrike">
                <a:solidFill>
                  <a:schemeClr val="dk1"/>
                </a:solidFill>
                <a:latin typeface="Calibri"/>
              </a:rPr>
              <a:t> Solteiro/Casado (1,0);</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1" lang="pt-BR" sz="2400" spc="-1" strike="noStrike">
                <a:solidFill>
                  <a:schemeClr val="dk1"/>
                </a:solidFill>
                <a:latin typeface="Calibri"/>
              </a:rPr>
              <a:t>Ordinais:</a:t>
            </a:r>
            <a:r>
              <a:rPr b="0" lang="pt-BR" sz="2400" spc="-1" strike="noStrike">
                <a:solidFill>
                  <a:schemeClr val="dk1"/>
                </a:solidFill>
                <a:latin typeface="Calibri"/>
              </a:rPr>
              <a:t> Concordo Fortemente (5), Concordo (4), Neutro (3), Discordo (2), Discordo Fortemente (1).</a:t>
            </a:r>
            <a:endParaRPr b="0" lang="pt-BR" sz="2400" spc="-1" strike="noStrike">
              <a:solidFill>
                <a:srgbClr val="000000"/>
              </a:solidFill>
              <a:latin typeface="Arial"/>
            </a:endParaRPr>
          </a:p>
        </p:txBody>
      </p:sp>
      <p:pic>
        <p:nvPicPr>
          <p:cNvPr id="123" name="Picture 2" descr="Pódio - ícones de esportes e competição grátis"/>
          <p:cNvPicPr/>
          <p:nvPr/>
        </p:nvPicPr>
        <p:blipFill>
          <a:blip r:embed="rId1"/>
          <a:stretch/>
        </p:blipFill>
        <p:spPr>
          <a:xfrm>
            <a:off x="7139160" y="3639600"/>
            <a:ext cx="2758680" cy="2758680"/>
          </a:xfrm>
          <a:prstGeom prst="rect">
            <a:avLst/>
          </a:prstGeom>
          <a:ln w="0">
            <a:noFill/>
          </a:ln>
        </p:spPr>
      </p:pic>
      <p:pic>
        <p:nvPicPr>
          <p:cNvPr id="124" name="Picture 4" descr="Group PNG, Group Transparent Background - FreeIconsPNG"/>
          <p:cNvPicPr/>
          <p:nvPr/>
        </p:nvPicPr>
        <p:blipFill>
          <a:blip r:embed="rId2"/>
          <a:stretch/>
        </p:blipFill>
        <p:spPr>
          <a:xfrm>
            <a:off x="2595960" y="3495240"/>
            <a:ext cx="3047760" cy="30477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26" name="CaixaDeTexto 2"/>
          <p:cNvSpPr/>
          <p:nvPr/>
        </p:nvSpPr>
        <p:spPr>
          <a:xfrm>
            <a:off x="628200" y="1617840"/>
            <a:ext cx="10061280" cy="457092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Medidas de Tendência Central:</a:t>
            </a:r>
            <a:r>
              <a:rPr b="0" lang="pt-BR" sz="2400" spc="-1" strike="noStrike">
                <a:solidFill>
                  <a:schemeClr val="dk1"/>
                </a:solidFill>
                <a:latin typeface="Calibri"/>
              </a:rPr>
              <a:t> As medidas de tendência central são estatísticas que resumem um conjunto de dados, apontando para o ponto central em torno do qual os dados estão agrupados. Elas são fundamentais para entender a distribuição dos dados e incluem a média, a mediana e a moda.</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1" lang="pt-BR" sz="2400" spc="-1" strike="noStrike">
                <a:solidFill>
                  <a:schemeClr val="dk1"/>
                </a:solidFill>
                <a:latin typeface="Calibri"/>
              </a:rPr>
              <a:t>Média: </a:t>
            </a:r>
            <a:r>
              <a:rPr b="0" lang="pt-BR" sz="2400" spc="-1" strike="noStrike">
                <a:solidFill>
                  <a:schemeClr val="dk1"/>
                </a:solidFill>
                <a:latin typeface="Calibri"/>
              </a:rPr>
              <a:t>Representa a soma de todos os valores dividida pelo número total de valores.</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É a medida de tendência central mais comum e dá uma noção geral do valor médio dos dados.</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Sensível a valores extremos (outliers).</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aixaDeTexto 1"/>
          <p:cNvSpPr/>
          <p:nvPr/>
        </p:nvSpPr>
        <p:spPr>
          <a:xfrm>
            <a:off x="720000" y="587880"/>
            <a:ext cx="928080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MANIPULAÇÃO DE DADOS COM PANDAS</a:t>
            </a:r>
            <a:endParaRPr b="0" lang="pt-BR" sz="3200" spc="-1" strike="noStrike">
              <a:solidFill>
                <a:srgbClr val="000000"/>
              </a:solidFill>
              <a:latin typeface="Arial"/>
            </a:endParaRPr>
          </a:p>
        </p:txBody>
      </p:sp>
      <p:sp>
        <p:nvSpPr>
          <p:cNvPr id="86" name="CaixaDeTexto 2"/>
          <p:cNvSpPr/>
          <p:nvPr/>
        </p:nvSpPr>
        <p:spPr>
          <a:xfrm>
            <a:off x="628200" y="1617840"/>
            <a:ext cx="10061280" cy="207108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2400" spc="-1" strike="noStrike">
                <a:solidFill>
                  <a:schemeClr val="dk1"/>
                </a:solidFill>
                <a:latin typeface="Calibri"/>
              </a:rPr>
              <a:t>O que é Pandas?</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400" spc="-1" strike="noStrike">
                <a:solidFill>
                  <a:schemeClr val="dk1"/>
                </a:solidFill>
                <a:latin typeface="Calibri"/>
              </a:rPr>
              <a:t>Uma biblioteca do Python projetada para manipulação e análise de dados;</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400" spc="-1" strike="noStrike">
                <a:solidFill>
                  <a:schemeClr val="dk1"/>
                </a:solidFill>
                <a:latin typeface="Calibri"/>
              </a:rPr>
              <a:t>Oferece estruturas de dados rápidas, flexíveis e expressivas para trabalhar com dados estruturados.</a:t>
            </a:r>
            <a:endParaRPr b="0" lang="pt-BR" sz="2400" spc="-1" strike="noStrike">
              <a:solidFill>
                <a:srgbClr val="000000"/>
              </a:solidFill>
              <a:latin typeface="Arial"/>
            </a:endParaRPr>
          </a:p>
        </p:txBody>
      </p:sp>
      <p:pic>
        <p:nvPicPr>
          <p:cNvPr id="87" name="Picture 2" descr="pandas (software) – Wikipédia, a enciclopédia livre"/>
          <p:cNvPicPr/>
          <p:nvPr/>
        </p:nvPicPr>
        <p:blipFill>
          <a:blip r:embed="rId1"/>
          <a:stretch/>
        </p:blipFill>
        <p:spPr>
          <a:xfrm>
            <a:off x="3810960" y="4375440"/>
            <a:ext cx="4569840" cy="184680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28" name="CaixaDeTexto 2"/>
          <p:cNvSpPr/>
          <p:nvPr/>
        </p:nvSpPr>
        <p:spPr>
          <a:xfrm>
            <a:off x="628200" y="1617840"/>
            <a:ext cx="10061280" cy="493668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Medidas de Tendência Central:</a:t>
            </a:r>
            <a:r>
              <a:rPr b="0" lang="pt-BR" sz="2400" spc="-1" strike="noStrike">
                <a:solidFill>
                  <a:schemeClr val="dk1"/>
                </a:solidFill>
                <a:latin typeface="Calibri"/>
              </a:rPr>
              <a:t> As medidas de tendência central são estatísticas que resumem um conjunto de dados, apontando para o ponto central em torno do qual os dados estão agrupados. Elas são fundamentais para entender a distribuição dos dados e incluem a média, a mediana e a moda.</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1" lang="pt-BR" sz="2400" spc="-1" strike="noStrike">
                <a:solidFill>
                  <a:schemeClr val="dk1"/>
                </a:solidFill>
                <a:latin typeface="Calibri"/>
              </a:rPr>
              <a:t>Mediana:</a:t>
            </a:r>
            <a:r>
              <a:rPr b="0" lang="pt-BR" sz="2400" spc="-1" strike="noStrike">
                <a:solidFill>
                  <a:schemeClr val="dk1"/>
                </a:solidFill>
                <a:latin typeface="Calibri"/>
              </a:rPr>
              <a:t> O valor central em um conjunto de dados ordenados.</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Divide os dados em duas partes iguais: 50% dos valores estão abaixo da mediana e 50% acima.</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Menos sensível a outliers do que a média, sendo preferível em distribuições assimétricas.</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30" name="CaixaDeTexto 2"/>
          <p:cNvSpPr/>
          <p:nvPr/>
        </p:nvSpPr>
        <p:spPr>
          <a:xfrm>
            <a:off x="628200" y="1617840"/>
            <a:ext cx="10061280" cy="493668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Medidas de Tendência Central:</a:t>
            </a:r>
            <a:r>
              <a:rPr b="0" lang="pt-BR" sz="2400" spc="-1" strike="noStrike">
                <a:solidFill>
                  <a:schemeClr val="dk1"/>
                </a:solidFill>
                <a:latin typeface="Calibri"/>
              </a:rPr>
              <a:t> As medidas de tendência central são estatísticas que resumem um conjunto de dados, apontando para o ponto central em torno do qual os dados estão agrupados. Elas são fundamentais para entender a distribuição dos dados e incluem a média, a mediana e a moda.</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1" lang="pt-BR" sz="2400" spc="-1" strike="noStrike">
                <a:solidFill>
                  <a:schemeClr val="dk1"/>
                </a:solidFill>
                <a:latin typeface="Calibri"/>
              </a:rPr>
              <a:t>Moda:</a:t>
            </a:r>
            <a:r>
              <a:rPr b="0" lang="pt-BR" sz="2400" spc="-1" strike="noStrike">
                <a:solidFill>
                  <a:schemeClr val="dk1"/>
                </a:solidFill>
                <a:latin typeface="Calibri"/>
              </a:rPr>
              <a:t>  Valor que aparece com mais frequência em um conjunto de dados.</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Pode haver mais de uma moda em um conjunto de dados (bimodal, trimodal, etc.).</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Útil para dados categóricos e para identificar categorias mais comuns.</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32" name="CaixaDeTexto 2"/>
          <p:cNvSpPr/>
          <p:nvPr/>
        </p:nvSpPr>
        <p:spPr>
          <a:xfrm>
            <a:off x="628200" y="1617840"/>
            <a:ext cx="10061280" cy="118692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Gráficos Associados:</a:t>
            </a:r>
            <a:r>
              <a:rPr b="0" lang="pt-BR" sz="2400" spc="-1" strike="noStrike">
                <a:solidFill>
                  <a:schemeClr val="dk1"/>
                </a:solidFill>
                <a:latin typeface="Calibri"/>
              </a:rPr>
              <a:t> Histogramas e gráficos de caixa (boxplots) são frequentemente usados para visualizar a tendência central e a dispersão dos dados.</a:t>
            </a:r>
            <a:endParaRPr b="0" lang="pt-BR" sz="2400" spc="-1" strike="noStrike">
              <a:solidFill>
                <a:srgbClr val="000000"/>
              </a:solidFill>
              <a:latin typeface="Arial"/>
            </a:endParaRPr>
          </a:p>
        </p:txBody>
      </p:sp>
      <p:pic>
        <p:nvPicPr>
          <p:cNvPr id="133" name="Picture 2" descr="Histogram - Free business and finance icons"/>
          <p:cNvPicPr/>
          <p:nvPr/>
        </p:nvPicPr>
        <p:blipFill>
          <a:blip r:embed="rId1"/>
          <a:stretch/>
        </p:blipFill>
        <p:spPr>
          <a:xfrm>
            <a:off x="628200" y="3345480"/>
            <a:ext cx="2894760" cy="2894760"/>
          </a:xfrm>
          <a:prstGeom prst="rect">
            <a:avLst/>
          </a:prstGeom>
          <a:ln w="0">
            <a:noFill/>
          </a:ln>
        </p:spPr>
      </p:pic>
      <p:pic>
        <p:nvPicPr>
          <p:cNvPr id="134" name="Picture 4" descr="Box plot Icons &amp; Symbols"/>
          <p:cNvPicPr/>
          <p:nvPr/>
        </p:nvPicPr>
        <p:blipFill>
          <a:blip r:embed="rId2"/>
          <a:stretch/>
        </p:blipFill>
        <p:spPr>
          <a:xfrm>
            <a:off x="3780720" y="3471480"/>
            <a:ext cx="2642400" cy="2642400"/>
          </a:xfrm>
          <a:prstGeom prst="rect">
            <a:avLst/>
          </a:prstGeom>
          <a:ln w="0">
            <a:noFill/>
          </a:ln>
        </p:spPr>
      </p:pic>
      <p:pic>
        <p:nvPicPr>
          <p:cNvPr id="135" name="Imagem 4" descr=""/>
          <p:cNvPicPr/>
          <p:nvPr/>
        </p:nvPicPr>
        <p:blipFill>
          <a:blip r:embed="rId3"/>
          <a:stretch/>
        </p:blipFill>
        <p:spPr>
          <a:xfrm>
            <a:off x="6222240" y="2903040"/>
            <a:ext cx="5878080" cy="35265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37" name="CaixaDeTexto 2"/>
          <p:cNvSpPr/>
          <p:nvPr/>
        </p:nvSpPr>
        <p:spPr>
          <a:xfrm>
            <a:off x="628200" y="1617840"/>
            <a:ext cx="10061280" cy="482904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.mean()</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Esta função calcula a média aritmética dos valores em uma coluna. A média é a soma de todos os valores dividida pelo número de valores;</a:t>
            </a:r>
            <a:endParaRPr b="0" lang="pt-BR" sz="22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it-IT" sz="2200" spc="-1" strike="noStrike">
                <a:solidFill>
                  <a:schemeClr val="dk1"/>
                </a:solidFill>
                <a:latin typeface="Calibri"/>
              </a:rPr>
              <a:t>.median()</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A mediana é o valor que separa a metade superior da metade inferior de um conjunto de dados. Se houver um número par de observações, a mediana é a média dos dois valores centrais;</a:t>
            </a:r>
            <a:endParaRPr b="0" lang="pt-BR" sz="22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.mode()</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A moda é o valor que aparece com maior frequência em um conjunto de dados. Um conjunto de dados pode ter uma única moda, várias modas ou nenhuma moda (se todos os valores aparecerem com a mesma frequência).</a:t>
            </a: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39" name="CaixaDeTexto 2"/>
          <p:cNvSpPr/>
          <p:nvPr/>
        </p:nvSpPr>
        <p:spPr>
          <a:xfrm>
            <a:off x="628200" y="1617840"/>
            <a:ext cx="10061280" cy="51642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.min()</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Esta função retorna o menor valor em uma coluna;</a:t>
            </a:r>
            <a:endParaRPr b="0" lang="pt-BR" sz="22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it-IT" sz="2200" spc="-1" strike="noStrike">
                <a:solidFill>
                  <a:schemeClr val="dk1"/>
                </a:solidFill>
                <a:latin typeface="Calibri"/>
              </a:rPr>
              <a:t>.max()</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Similarmente, .max() retorna o maior valor em uma coluna;</a:t>
            </a:r>
            <a:endParaRPr b="0" lang="pt-BR" sz="22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.quantile(x)</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A função .quantile() é usada para calcular quantis, que são pontos em uma distribuição que correspondem a certos percentis. Por exemplo, o quantil de 0.5 é a mediana (50º percentil), enquanto os quantis de 0.25 e 0.75 são, respectivamente, o primeiro e o terceiro quartis. Os quantis são úteis para entender a distribuição dos dados além da média e da mediana, particularmente em termos de variabilidade e caudas da distribuição. O </a:t>
            </a:r>
            <a:r>
              <a:rPr b="1" lang="pt-BR" sz="2200" spc="-1" strike="noStrike">
                <a:solidFill>
                  <a:schemeClr val="dk1"/>
                </a:solidFill>
                <a:latin typeface="Calibri"/>
              </a:rPr>
              <a:t>x</a:t>
            </a:r>
            <a:r>
              <a:rPr b="0" lang="pt-BR" sz="2200" spc="-1" strike="noStrike">
                <a:solidFill>
                  <a:schemeClr val="dk1"/>
                </a:solidFill>
                <a:latin typeface="Calibri"/>
              </a:rPr>
              <a:t> da função é o percentil em que os dados são divididos.</a:t>
            </a: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41" name="CaixaDeTexto 2"/>
          <p:cNvSpPr/>
          <p:nvPr/>
        </p:nvSpPr>
        <p:spPr>
          <a:xfrm>
            <a:off x="628200" y="1617840"/>
            <a:ext cx="10061280" cy="485676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100" spc="-1" strike="noStrike">
                <a:solidFill>
                  <a:schemeClr val="dk1"/>
                </a:solidFill>
                <a:latin typeface="Calibri"/>
              </a:rPr>
              <a:t>Outliers: </a:t>
            </a:r>
            <a:r>
              <a:rPr b="0" lang="pt-BR" sz="2100" spc="-1" strike="noStrike">
                <a:solidFill>
                  <a:schemeClr val="dk1"/>
                </a:solidFill>
                <a:latin typeface="Calibri"/>
              </a:rPr>
              <a:t>São pontos de dados que diferem significativamente do restante do conjunto de dados.</a:t>
            </a:r>
            <a:endParaRPr b="0" lang="pt-BR" sz="21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0" lang="pt-BR" sz="2100" spc="-1" strike="noStrike">
                <a:solidFill>
                  <a:schemeClr val="dk1"/>
                </a:solidFill>
                <a:latin typeface="Calibri"/>
              </a:rPr>
              <a:t>Eles podem indicar uma variação experimental, um erro de entrada de dados, ou uma distribuição de dados com caudas pesadas.</a:t>
            </a:r>
            <a:endParaRPr b="0" lang="pt-BR" sz="21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0" lang="pt-BR" sz="2100" spc="-1" strike="noStrike">
                <a:solidFill>
                  <a:schemeClr val="dk1"/>
                </a:solidFill>
                <a:latin typeface="Calibri"/>
              </a:rPr>
              <a:t>A identificação de outliers é uma parte crucial da análise de dados, pois podem distorcer resultados estatísticos, como médias e variâncias.</a:t>
            </a:r>
            <a:endParaRPr b="0" lang="pt-BR" sz="21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0" lang="pt-BR" sz="2100" spc="-1" strike="noStrike">
                <a:solidFill>
                  <a:schemeClr val="dk1"/>
                </a:solidFill>
                <a:latin typeface="Calibri"/>
              </a:rPr>
              <a:t>Um ponto de dado é considerado um outlier se estiver abaixo de Q1 - 1.5 × IQR ou acima de Q3 + 1.5 × IQR, onde Q1 (percentil 25º) e Q3 (percentil 75º) são o primeiro e terceiro quartil, e IQR é o intervalo interquartil.</a:t>
            </a:r>
            <a:endParaRPr b="0" lang="pt-BR" sz="21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100" spc="-1" strike="noStrike">
                <a:solidFill>
                  <a:schemeClr val="dk1"/>
                </a:solidFill>
                <a:latin typeface="Calibri"/>
              </a:rPr>
              <a:t>IQR:</a:t>
            </a:r>
            <a:r>
              <a:rPr b="0" lang="pt-BR" sz="2100" spc="-1" strike="noStrike">
                <a:solidFill>
                  <a:schemeClr val="dk1"/>
                </a:solidFill>
                <a:latin typeface="Calibri"/>
              </a:rPr>
              <a:t> Mede a variação dentro do meio 50% dos dados, subtraindo o primeiro quartil (percentil 25º) do terceiro quartil (percentil 75º)​​.</a:t>
            </a:r>
            <a:endParaRPr b="0" lang="pt-BR"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pic>
        <p:nvPicPr>
          <p:cNvPr id="143" name="Imagem 3" descr=""/>
          <p:cNvPicPr/>
          <p:nvPr/>
        </p:nvPicPr>
        <p:blipFill>
          <a:blip r:embed="rId1"/>
          <a:stretch/>
        </p:blipFill>
        <p:spPr>
          <a:xfrm>
            <a:off x="1456920" y="1172520"/>
            <a:ext cx="9143640" cy="54860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45" name="CaixaDeTexto 2"/>
          <p:cNvSpPr/>
          <p:nvPr/>
        </p:nvSpPr>
        <p:spPr>
          <a:xfrm>
            <a:off x="628200" y="1617840"/>
            <a:ext cx="10061280" cy="207108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Gráficos Associados:</a:t>
            </a:r>
            <a:r>
              <a:rPr b="0" lang="pt-BR" sz="2400" spc="-1" strike="noStrike">
                <a:solidFill>
                  <a:schemeClr val="dk1"/>
                </a:solidFill>
                <a:latin typeface="Calibri"/>
              </a:rPr>
              <a:t> Boxplots são uma ferramenta comum para visualizar outliers, onde pontos fora dos "bigodes" do gráfico são tipicamente considerados outliers.</a:t>
            </a:r>
            <a:endParaRPr b="0" lang="pt-BR" sz="24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0" lang="pt-BR" sz="2400" spc="-1" strike="noStrike">
                <a:solidFill>
                  <a:schemeClr val="dk1"/>
                </a:solidFill>
                <a:latin typeface="Calibri"/>
              </a:rPr>
              <a:t>Histogramas e scatter plots também podem ajudar a identificar valores atípicos.</a:t>
            </a:r>
            <a:endParaRPr b="0" lang="pt-BR" sz="2400" spc="-1" strike="noStrike">
              <a:solidFill>
                <a:srgbClr val="000000"/>
              </a:solidFill>
              <a:latin typeface="Arial"/>
            </a:endParaRPr>
          </a:p>
        </p:txBody>
      </p:sp>
      <p:pic>
        <p:nvPicPr>
          <p:cNvPr id="146" name="Picture 2" descr="11.6 Identification of outliers | Statistics | Siyavula"/>
          <p:cNvPicPr/>
          <p:nvPr/>
        </p:nvPicPr>
        <p:blipFill>
          <a:blip r:embed="rId1"/>
          <a:stretch/>
        </p:blipFill>
        <p:spPr>
          <a:xfrm>
            <a:off x="6393600" y="3913560"/>
            <a:ext cx="4495680" cy="2803320"/>
          </a:xfrm>
          <a:prstGeom prst="rect">
            <a:avLst/>
          </a:prstGeom>
          <a:ln w="0">
            <a:noFill/>
          </a:ln>
        </p:spPr>
      </p:pic>
      <p:pic>
        <p:nvPicPr>
          <p:cNvPr id="147" name="Imagem 8" descr=""/>
          <p:cNvPicPr/>
          <p:nvPr/>
        </p:nvPicPr>
        <p:blipFill>
          <a:blip r:embed="rId2"/>
          <a:stretch/>
        </p:blipFill>
        <p:spPr>
          <a:xfrm>
            <a:off x="743400" y="3710520"/>
            <a:ext cx="5010120" cy="300600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49" name="CaixaDeTexto 2"/>
          <p:cNvSpPr/>
          <p:nvPr/>
        </p:nvSpPr>
        <p:spPr>
          <a:xfrm>
            <a:off x="628200" y="1617840"/>
            <a:ext cx="10061280" cy="405252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Medidas de Dispersão:</a:t>
            </a:r>
            <a:r>
              <a:rPr b="0" lang="pt-BR" sz="2400" spc="-1" strike="noStrike">
                <a:solidFill>
                  <a:schemeClr val="dk1"/>
                </a:solidFill>
                <a:latin typeface="Calibri"/>
              </a:rPr>
              <a:t> Medidas de dispersão quantificam a extensão pela qual um conjunto de dados se espalha em torno de um centro ou valor médio. Essas medidas incluem variância, desvio padrão e amplitude interquartil (IQR).</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1" lang="pt-BR" sz="2400" spc="-1" strike="noStrike">
                <a:solidFill>
                  <a:schemeClr val="dk1"/>
                </a:solidFill>
                <a:latin typeface="Calibri"/>
              </a:rPr>
              <a:t>Variância: </a:t>
            </a:r>
            <a:r>
              <a:rPr b="0" lang="pt-BR" sz="2400" spc="-1" strike="noStrike">
                <a:solidFill>
                  <a:schemeClr val="dk1"/>
                </a:solidFill>
                <a:latin typeface="Calibri"/>
              </a:rPr>
              <a:t>Representa a média das distâncias quadradas de cada ponto de dados até a média do conjunto de dados;</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Calcula-se subtraindo a média de cada ponto de dados, elevando o resultado ao quadrado, e então calculando a média desses valores quadrados.</a:t>
            </a:r>
            <a:endParaRPr b="0" lang="pt-BR" sz="2400" spc="-1" strike="noStrike">
              <a:solidFill>
                <a:srgbClr val="000000"/>
              </a:solidFill>
              <a:latin typeface="Arial"/>
            </a:endParaRPr>
          </a:p>
        </p:txBody>
      </p:sp>
      <mc:AlternateContent>
        <mc:Choice xmlns:a14="http://schemas.microsoft.com/office/drawing/2010/main" Requires="a14">
          <p:sp>
            <p:nvSpPr>
              <p:cNvPr id="150" name="CaixaDeTexto 3"/>
              <p:cNvSpPr txBox="1"/>
              <p:nvPr/>
            </p:nvSpPr>
            <p:spPr>
              <a:xfrm>
                <a:off x="6778800" y="5578200"/>
                <a:ext cx="5058720" cy="967680"/>
              </a:xfrm>
              <a:prstGeom prst="rect">
                <a:avLst/>
              </a:prstGeom>
            </p:spPr>
            <p:txBody>
              <a:bodyPr/>
              <a:p>
                <a14:m>
                  <m:oMath xmlns:m="http://schemas.openxmlformats.org/officeDocument/2006/math">
                    <m:sSup>
                      <m:e>
                        <m:r>
                          <m:t xml:space="preserve">𝝈</m:t>
                        </m:r>
                      </m:e>
                      <m:sup>
                        <m:r>
                          <m:t xml:space="preserve">𝟐</m:t>
                        </m:r>
                      </m:sup>
                    </m:sSup>
                    <m:r>
                      <m:t xml:space="preserve">=</m:t>
                    </m:r>
                    <m:f>
                      <m:num>
                        <m:nary>
                          <m:naryPr>
                            <m:chr m:val="∑"/>
                          </m:naryPr>
                          <m:sub>
                            <m:r>
                              <m:t xml:space="preserve">𝒊</m:t>
                            </m:r>
                            <m:r>
                              <m:t xml:space="preserve">=</m:t>
                            </m:r>
                            <m:r>
                              <m:t xml:space="preserve">𝟏</m:t>
                            </m:r>
                          </m:sub>
                          <m:sup>
                            <m:r>
                              <m:t xml:space="preserve">𝒏</m:t>
                            </m:r>
                          </m:sup>
                          <m:e>
                            <m:sSup>
                              <m:e>
                                <m:d>
                                  <m:dPr>
                                    <m:begChr m:val="("/>
                                    <m:endChr m:val=")"/>
                                  </m:dPr>
                                  <m:e>
                                    <m:sSub>
                                      <m:e>
                                        <m:r>
                                          <m:t xml:space="preserve">𝒙</m:t>
                                        </m:r>
                                      </m:e>
                                      <m:sub>
                                        <m:r>
                                          <m:t xml:space="preserve">𝒊</m:t>
                                        </m:r>
                                      </m:sub>
                                    </m:sSub>
                                    <m:r>
                                      <m:t xml:space="preserve">−</m:t>
                                    </m:r>
                                    <m:bar>
                                      <m:barPr>
                                        <m:pos m:val="top"/>
                                      </m:barPr>
                                      <m:e>
                                        <m:r>
                                          <m:t xml:space="preserve">𝒙</m:t>
                                        </m:r>
                                      </m:e>
                                    </m:bar>
                                  </m:e>
                                </m:d>
                              </m:e>
                              <m:sup>
                                <m:r>
                                  <m:t xml:space="preserve">𝟐</m:t>
                                </m:r>
                              </m:sup>
                            </m:sSup>
                          </m:e>
                        </m:nary>
                      </m:num>
                      <m:den>
                        <m:r>
                          <m:t xml:space="preserve">𝒏</m:t>
                        </m:r>
                        <m:r>
                          <m:t xml:space="preserve">−</m:t>
                        </m:r>
                        <m:r>
                          <m:t xml:space="preserve">𝟏</m:t>
                        </m:r>
                      </m:den>
                    </m:f>
                  </m:oMath>
                </a14:m>
              </a:p>
            </p:txBody>
          </p:sp>
        </mc:Choice>
        <mc:Fallback/>
      </mc:AlternateContent>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additive="repl">
                                        <p:cTn id="7" dur="500" fill="hold"/>
                                        <p:tgtEl>
                                          <p:spTgt spid="150"/>
                                        </p:tgtEl>
                                        <p:attrNameLst>
                                          <p:attrName>ppt_x</p:attrName>
                                        </p:attrNameLst>
                                      </p:cBhvr>
                                      <p:tavLst>
                                        <p:tav tm="0">
                                          <p:val>
                                            <p:strVal val="#ppt_x"/>
                                          </p:val>
                                        </p:tav>
                                        <p:tav tm="100000">
                                          <p:val>
                                            <p:strVal val="#ppt_x"/>
                                          </p:val>
                                        </p:tav>
                                      </p:tavLst>
                                    </p:anim>
                                    <p:anim calcmode="lin" valueType="num">
                                      <p:cBhvr additive="repl">
                                        <p:cTn id="8"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52" name="CaixaDeTexto 2"/>
          <p:cNvSpPr/>
          <p:nvPr/>
        </p:nvSpPr>
        <p:spPr>
          <a:xfrm>
            <a:off x="628200" y="1617840"/>
            <a:ext cx="10061280" cy="368676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Medidas de Dispersão:</a:t>
            </a:r>
            <a:r>
              <a:rPr b="0" lang="pt-BR" sz="2400" spc="-1" strike="noStrike">
                <a:solidFill>
                  <a:schemeClr val="dk1"/>
                </a:solidFill>
                <a:latin typeface="Calibri"/>
              </a:rPr>
              <a:t> Medidas de dispersão quantificam a extensão pela qual um conjunto de dados se espalha em torno de um centro ou valor médio. Essas medidas incluem variância, desvio padrão e amplitude interquartil (IQR).</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1" lang="pt-BR" sz="2400" spc="-1" strike="noStrike">
                <a:solidFill>
                  <a:schemeClr val="dk1"/>
                </a:solidFill>
                <a:latin typeface="Calibri"/>
              </a:rPr>
              <a:t>Desvio-padrão:</a:t>
            </a:r>
            <a:r>
              <a:rPr b="0" lang="pt-BR" sz="2400" spc="-1" strike="noStrike">
                <a:solidFill>
                  <a:schemeClr val="dk1"/>
                </a:solidFill>
                <a:latin typeface="Calibri"/>
              </a:rPr>
              <a:t> É a raiz quadrada da variância, oferecendo uma medida de dispersão que está na mesma unidade dos dados​​.</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Fornece uma noção de quão "espalhados" estão os dados em relação à média.</a:t>
            </a:r>
            <a:endParaRPr b="0" lang="pt-BR" sz="2400" spc="-1" strike="noStrike">
              <a:solidFill>
                <a:srgbClr val="000000"/>
              </a:solidFill>
              <a:latin typeface="Arial"/>
            </a:endParaRPr>
          </a:p>
        </p:txBody>
      </p:sp>
      <mc:AlternateContent>
        <mc:Choice xmlns:a14="http://schemas.microsoft.com/office/drawing/2010/main" Requires="a14">
          <p:sp>
            <p:nvSpPr>
              <p:cNvPr id="153" name="CaixaDeTexto 3"/>
              <p:cNvSpPr txBox="1"/>
              <p:nvPr/>
            </p:nvSpPr>
            <p:spPr>
              <a:xfrm>
                <a:off x="6778800" y="5118840"/>
                <a:ext cx="5058720" cy="1365120"/>
              </a:xfrm>
              <a:prstGeom prst="rect">
                <a:avLst/>
              </a:prstGeom>
            </p:spPr>
            <p:txBody>
              <a:bodyPr/>
              <a:p>
                <a14:m>
                  <m:oMath xmlns:m="http://schemas.openxmlformats.org/officeDocument/2006/math">
                    <m:r>
                      <m:t xml:space="preserve">𝝈</m:t>
                    </m:r>
                    <m:r>
                      <m:t xml:space="preserve">=</m:t>
                    </m:r>
                    <m:rad>
                      <m:radPr>
                        <m:degHide m:val="1"/>
                      </m:radPr>
                      <m:deg/>
                      <m:e>
                        <m:f>
                          <m:num>
                            <m:nary>
                              <m:naryPr>
                                <m:chr m:val="∑"/>
                              </m:naryPr>
                              <m:sub>
                                <m:r>
                                  <m:t xml:space="preserve">𝒊</m:t>
                                </m:r>
                                <m:r>
                                  <m:t xml:space="preserve">=</m:t>
                                </m:r>
                                <m:r>
                                  <m:t xml:space="preserve">𝟏</m:t>
                                </m:r>
                              </m:sub>
                              <m:sup>
                                <m:r>
                                  <m:t xml:space="preserve">𝒏</m:t>
                                </m:r>
                              </m:sup>
                              <m:e>
                                <m:sSup>
                                  <m:e>
                                    <m:d>
                                      <m:dPr>
                                        <m:begChr m:val="("/>
                                        <m:endChr m:val=")"/>
                                      </m:dPr>
                                      <m:e>
                                        <m:sSub>
                                          <m:e>
                                            <m:r>
                                              <m:t xml:space="preserve">𝒙</m:t>
                                            </m:r>
                                          </m:e>
                                          <m:sub>
                                            <m:r>
                                              <m:t xml:space="preserve">𝒊</m:t>
                                            </m:r>
                                          </m:sub>
                                        </m:sSub>
                                        <m:r>
                                          <m:t xml:space="preserve">−</m:t>
                                        </m:r>
                                        <m:bar>
                                          <m:barPr>
                                            <m:pos m:val="top"/>
                                          </m:barPr>
                                          <m:e>
                                            <m:r>
                                              <m:t xml:space="preserve">𝒙</m:t>
                                            </m:r>
                                          </m:e>
                                        </m:bar>
                                      </m:e>
                                    </m:d>
                                  </m:e>
                                  <m:sup>
                                    <m:r>
                                      <m:t xml:space="preserve">𝟐</m:t>
                                    </m:r>
                                  </m:sup>
                                </m:sSup>
                              </m:e>
                            </m:nary>
                          </m:num>
                          <m:den>
                            <m:r>
                              <m:t xml:space="preserve">𝒏</m:t>
                            </m:r>
                            <m:r>
                              <m:t xml:space="preserve">−</m:t>
                            </m:r>
                            <m:r>
                              <m:t xml:space="preserve">𝟏</m:t>
                            </m:r>
                          </m:den>
                        </m:f>
                      </m:e>
                    </m:rad>
                  </m:oMath>
                </a14:m>
              </a:p>
            </p:txBody>
          </p:sp>
        </mc:Choice>
        <mc:Fallback/>
      </mc:AlternateContent>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2" presetSubtype="4">
                                  <p:stCondLst>
                                    <p:cond delay="0"/>
                                  </p:stCondLst>
                                  <p:childTnLst>
                                    <p:set>
                                      <p:cBhvr>
                                        <p:cTn id="14" dur="1" fill="hold">
                                          <p:stCondLst>
                                            <p:cond delay="0"/>
                                          </p:stCondLst>
                                        </p:cTn>
                                        <p:tgtEl>
                                          <p:spTgt spid="153"/>
                                        </p:tgtEl>
                                        <p:attrNameLst>
                                          <p:attrName>style.visibility</p:attrName>
                                        </p:attrNameLst>
                                      </p:cBhvr>
                                      <p:to>
                                        <p:strVal val="visible"/>
                                      </p:to>
                                    </p:set>
                                    <p:anim calcmode="lin" valueType="num">
                                      <p:cBhvr additive="repl">
                                        <p:cTn id="15" dur="500" fill="hold"/>
                                        <p:tgtEl>
                                          <p:spTgt spid="153"/>
                                        </p:tgtEl>
                                        <p:attrNameLst>
                                          <p:attrName>ppt_x</p:attrName>
                                        </p:attrNameLst>
                                      </p:cBhvr>
                                      <p:tavLst>
                                        <p:tav tm="0">
                                          <p:val>
                                            <p:strVal val="#ppt_x"/>
                                          </p:val>
                                        </p:tav>
                                        <p:tav tm="100000">
                                          <p:val>
                                            <p:strVal val="#ppt_x"/>
                                          </p:val>
                                        </p:tav>
                                      </p:tavLst>
                                    </p:anim>
                                    <p:anim calcmode="lin" valueType="num">
                                      <p:cBhvr additive="repl">
                                        <p:cTn id="16" dur="500" fill="hold"/>
                                        <p:tgtEl>
                                          <p:spTgt spid="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aixaDeTexto 1"/>
          <p:cNvSpPr/>
          <p:nvPr/>
        </p:nvSpPr>
        <p:spPr>
          <a:xfrm>
            <a:off x="720000" y="587880"/>
            <a:ext cx="928080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MANIPULAÇÃO DE DADOS COM PANDAS</a:t>
            </a:r>
            <a:endParaRPr b="0" lang="pt-BR" sz="3200" spc="-1" strike="noStrike">
              <a:solidFill>
                <a:srgbClr val="000000"/>
              </a:solidFill>
              <a:latin typeface="Arial"/>
            </a:endParaRPr>
          </a:p>
        </p:txBody>
      </p:sp>
      <p:sp>
        <p:nvSpPr>
          <p:cNvPr id="89" name="CaixaDeTexto 2"/>
          <p:cNvSpPr/>
          <p:nvPr/>
        </p:nvSpPr>
        <p:spPr>
          <a:xfrm>
            <a:off x="628200" y="1617840"/>
            <a:ext cx="10061280" cy="50130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2400" spc="-1" strike="noStrike">
                <a:solidFill>
                  <a:schemeClr val="dk1"/>
                </a:solidFill>
                <a:latin typeface="Calibri"/>
              </a:rPr>
              <a:t>Por que Pandas?</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400" spc="-1" strike="noStrike">
                <a:solidFill>
                  <a:schemeClr val="dk1"/>
                </a:solidFill>
                <a:latin typeface="Calibri"/>
              </a:rPr>
              <a:t>Facilita a limpeza, transformação e análise de dados;</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400" spc="-1" strike="noStrike">
                <a:solidFill>
                  <a:schemeClr val="dk1"/>
                </a:solidFill>
                <a:latin typeface="Calibri"/>
              </a:rPr>
              <a:t>Integração perfeita com outras bibliotecas como NumPy e Matplotlib;</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400" spc="-1" strike="noStrike">
                <a:solidFill>
                  <a:schemeClr val="dk1"/>
                </a:solidFill>
                <a:latin typeface="Calibri"/>
              </a:rPr>
              <a:t>Amplamente utilizado na ciência de dados, finanças, e em áreas que necessitam de análise de dados complexos.</a:t>
            </a:r>
            <a:endParaRPr b="0" lang="pt-BR" sz="24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pt-BR" sz="2400" spc="-1" strike="noStrike">
                <a:solidFill>
                  <a:schemeClr val="dk1"/>
                </a:solidFill>
                <a:latin typeface="Calibri"/>
              </a:rPr>
              <a:t>Características Principais:</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400" spc="-1" strike="noStrike">
                <a:solidFill>
                  <a:schemeClr val="dk1"/>
                </a:solidFill>
                <a:latin typeface="Calibri"/>
              </a:rPr>
              <a:t>DataFrames e Series para manipulação de tabelas e séries temporais;</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400" spc="-1" strike="noStrike">
                <a:solidFill>
                  <a:schemeClr val="dk1"/>
                </a:solidFill>
                <a:latin typeface="Calibri"/>
              </a:rPr>
              <a:t>Leitura e escrita de dados entre múltiplos formatos;</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400" spc="-1" strike="noStrike">
                <a:solidFill>
                  <a:schemeClr val="dk1"/>
                </a:solidFill>
                <a:latin typeface="Calibri"/>
              </a:rPr>
              <a:t>Funções poderosas para limpeza, filtragem, e agregação de dados.</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pic>
        <p:nvPicPr>
          <p:cNvPr id="155" name="Imagem 4" descr=""/>
          <p:cNvPicPr/>
          <p:nvPr/>
        </p:nvPicPr>
        <p:blipFill>
          <a:blip r:embed="rId1"/>
          <a:stretch/>
        </p:blipFill>
        <p:spPr>
          <a:xfrm>
            <a:off x="213840" y="975600"/>
            <a:ext cx="11764080" cy="588204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57" name="CaixaDeTexto 2"/>
          <p:cNvSpPr/>
          <p:nvPr/>
        </p:nvSpPr>
        <p:spPr>
          <a:xfrm>
            <a:off x="628200" y="1617840"/>
            <a:ext cx="10061280" cy="39762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2400" spc="-1" strike="noStrike">
                <a:solidFill>
                  <a:schemeClr val="dk1"/>
                </a:solidFill>
                <a:latin typeface="Calibri"/>
              </a:rPr>
              <a:t>.var()</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400" spc="-1" strike="noStrike">
                <a:solidFill>
                  <a:schemeClr val="dk1"/>
                </a:solidFill>
                <a:latin typeface="Calibri"/>
              </a:rPr>
              <a:t>A variância é o quadrado do desvio padrão e é uma medida da variabilidade ou dispersão dos dados. Ela representa o quanto, em média, cada valor no conjunto de dados se desvia do valor médio (a média);</a:t>
            </a:r>
            <a:endParaRPr b="0" lang="pt-BR" sz="24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pt-BR" sz="2400" spc="-1" strike="noStrike">
                <a:solidFill>
                  <a:schemeClr val="dk1"/>
                </a:solidFill>
                <a:latin typeface="Calibri"/>
              </a:rPr>
              <a:t>.std()</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400" spc="-1" strike="noStrike">
                <a:solidFill>
                  <a:schemeClr val="dk1"/>
                </a:solidFill>
                <a:latin typeface="Calibri"/>
              </a:rPr>
              <a:t>O desvio padrão é a raiz quadrada da variância e fornece uma medida da dispersão dos dados em relação à média. Valores de desvio padrão maiores indicam maior dispersão.</a:t>
            </a:r>
            <a:endParaRPr b="0" lang="pt-BR" sz="2400" spc="-1" strike="noStrike">
              <a:solidFill>
                <a:srgbClr val="000000"/>
              </a:solidFill>
              <a:latin typeface="Arial"/>
            </a:endParaRPr>
          </a:p>
        </p:txBody>
      </p:sp>
      <p:pic>
        <p:nvPicPr>
          <p:cNvPr id="158" name="Picture 2" descr="Submit, order Vector Icons free download in SVG, PNG Format"/>
          <p:cNvPicPr/>
          <p:nvPr/>
        </p:nvPicPr>
        <p:blipFill>
          <a:blip r:embed="rId1"/>
          <a:stretch/>
        </p:blipFill>
        <p:spPr>
          <a:xfrm>
            <a:off x="5367600" y="5218920"/>
            <a:ext cx="1456560" cy="145656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60" name="CaixaDeTexto 2"/>
          <p:cNvSpPr/>
          <p:nvPr/>
        </p:nvSpPr>
        <p:spPr>
          <a:xfrm>
            <a:off x="628200" y="1617840"/>
            <a:ext cx="10061280" cy="368676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Medidas de Dispersão:</a:t>
            </a:r>
            <a:r>
              <a:rPr b="0" lang="pt-BR" sz="2400" spc="-1" strike="noStrike">
                <a:solidFill>
                  <a:schemeClr val="dk1"/>
                </a:solidFill>
                <a:latin typeface="Calibri"/>
              </a:rPr>
              <a:t> Medidas de dispersão quantificam a extensão pela qual um conjunto de dados se espalha em torno de um centro ou valor médio. Essas medidas incluem variância, desvio padrão e amplitude interquartil (IQR).</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1" lang="pt-BR" sz="2400" spc="-1" strike="noStrike">
                <a:solidFill>
                  <a:schemeClr val="dk1"/>
                </a:solidFill>
                <a:latin typeface="Calibri"/>
              </a:rPr>
              <a:t>IQR:</a:t>
            </a:r>
            <a:r>
              <a:rPr b="0" lang="pt-BR" sz="2400" spc="-1" strike="noStrike">
                <a:solidFill>
                  <a:schemeClr val="dk1"/>
                </a:solidFill>
                <a:latin typeface="Calibri"/>
              </a:rPr>
              <a:t> Mede a variação dentro do meio 50% dos dados, subtraindo o primeiro quartil (25%) do terceiro quartil (75%)​​.</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Útil para entender a dispersão dos dados centrais e identificar outliers.</a:t>
            </a:r>
            <a:endParaRPr b="0" lang="pt-BR" sz="2400" spc="-1" strike="noStrike">
              <a:solidFill>
                <a:srgbClr val="000000"/>
              </a:solidFill>
              <a:latin typeface="Arial"/>
            </a:endParaRPr>
          </a:p>
        </p:txBody>
      </p:sp>
      <mc:AlternateContent>
        <mc:Choice xmlns:a14="http://schemas.microsoft.com/office/drawing/2010/main" Requires="a14">
          <p:sp>
            <p:nvSpPr>
              <p:cNvPr id="161" name="CaixaDeTexto 3"/>
              <p:cNvSpPr txBox="1"/>
              <p:nvPr/>
            </p:nvSpPr>
            <p:spPr>
              <a:xfrm>
                <a:off x="6630480" y="5366160"/>
                <a:ext cx="5058720" cy="1007640"/>
              </a:xfrm>
              <a:prstGeom prst="rect">
                <a:avLst/>
              </a:prstGeom>
            </p:spPr>
            <p:txBody>
              <a:bodyPr/>
              <a:p>
                <a14:m>
                  <m:oMath xmlns:m="http://schemas.openxmlformats.org/officeDocument/2006/math">
                    <m:r>
                      <m:t xml:space="preserve">𝐈𝐐𝐑</m:t>
                    </m:r>
                    <m:r>
                      <m:t xml:space="preserve">=</m:t>
                    </m:r>
                    <m:r>
                      <m:t xml:space="preserve">𝐐</m:t>
                    </m:r>
                    <m:r>
                      <m:t xml:space="preserve">𝟑</m:t>
                    </m:r>
                    <m:r>
                      <m:t xml:space="preserve">−</m:t>
                    </m:r>
                    <m:r>
                      <m:t xml:space="preserve">𝐐</m:t>
                    </m:r>
                    <m:r>
                      <m:t xml:space="preserve">𝟏</m:t>
                    </m:r>
                  </m:oMath>
                </a14:m>
              </a:p>
            </p:txBody>
          </p:sp>
        </mc:Choice>
        <mc:Fallback/>
      </mc:AlternateContent>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2" presetSubtype="4">
                                  <p:stCondLst>
                                    <p:cond delay="0"/>
                                  </p:stCondLst>
                                  <p:childTnLst>
                                    <p:set>
                                      <p:cBhvr>
                                        <p:cTn id="22" dur="1" fill="hold">
                                          <p:stCondLst>
                                            <p:cond delay="0"/>
                                          </p:stCondLst>
                                        </p:cTn>
                                        <p:tgtEl>
                                          <p:spTgt spid="161"/>
                                        </p:tgtEl>
                                        <p:attrNameLst>
                                          <p:attrName>style.visibility</p:attrName>
                                        </p:attrNameLst>
                                      </p:cBhvr>
                                      <p:to>
                                        <p:strVal val="visible"/>
                                      </p:to>
                                    </p:set>
                                    <p:anim calcmode="lin" valueType="num">
                                      <p:cBhvr additive="repl">
                                        <p:cTn id="23" dur="500" fill="hold"/>
                                        <p:tgtEl>
                                          <p:spTgt spid="161"/>
                                        </p:tgtEl>
                                        <p:attrNameLst>
                                          <p:attrName>ppt_x</p:attrName>
                                        </p:attrNameLst>
                                      </p:cBhvr>
                                      <p:tavLst>
                                        <p:tav tm="0">
                                          <p:val>
                                            <p:strVal val="#ppt_x"/>
                                          </p:val>
                                        </p:tav>
                                        <p:tav tm="100000">
                                          <p:val>
                                            <p:strVal val="#ppt_x"/>
                                          </p:val>
                                        </p:tav>
                                      </p:tavLst>
                                    </p:anim>
                                    <p:anim calcmode="lin" valueType="num">
                                      <p:cBhvr additive="repl">
                                        <p:cTn id="24"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63" name="CaixaDeTexto 2"/>
          <p:cNvSpPr/>
          <p:nvPr/>
        </p:nvSpPr>
        <p:spPr>
          <a:xfrm>
            <a:off x="628200" y="1617840"/>
            <a:ext cx="10061280" cy="20106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IQR</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it-IT" sz="2400" spc="-1" strike="noStrike">
                <a:solidFill>
                  <a:schemeClr val="dk1"/>
                </a:solidFill>
                <a:latin typeface="Calibri"/>
              </a:rPr>
              <a:t>Q1 = df['col1'].quantile(0.25)</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it-IT" sz="2400" spc="-1" strike="noStrike">
                <a:solidFill>
                  <a:schemeClr val="dk1"/>
                </a:solidFill>
                <a:latin typeface="Calibri"/>
              </a:rPr>
              <a:t>Q3 = df['col1'].quantile(0.75)</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it-IT" sz="2400" spc="-1" strike="noStrike">
                <a:solidFill>
                  <a:schemeClr val="dk1"/>
                </a:solidFill>
                <a:latin typeface="Calibri"/>
              </a:rPr>
              <a:t>IQR = Q3 - Q1</a:t>
            </a:r>
            <a:endParaRPr b="0" lang="pt-BR" sz="2400" spc="-1" strike="noStrike">
              <a:solidFill>
                <a:srgbClr val="000000"/>
              </a:solidFill>
              <a:latin typeface="Arial"/>
            </a:endParaRPr>
          </a:p>
        </p:txBody>
      </p:sp>
      <p:pic>
        <p:nvPicPr>
          <p:cNvPr id="164" name="Imagem 4" descr=""/>
          <p:cNvPicPr/>
          <p:nvPr/>
        </p:nvPicPr>
        <p:blipFill>
          <a:blip r:embed="rId1"/>
          <a:stretch/>
        </p:blipFill>
        <p:spPr>
          <a:xfrm>
            <a:off x="156240" y="3648960"/>
            <a:ext cx="10860840" cy="310284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66" name="CaixaDeTexto 2"/>
          <p:cNvSpPr/>
          <p:nvPr/>
        </p:nvSpPr>
        <p:spPr>
          <a:xfrm>
            <a:off x="628200" y="1617840"/>
            <a:ext cx="10061280" cy="399204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.agg([</a:t>
            </a:r>
            <a:r>
              <a:rPr b="1" lang="it-IT" sz="2400" spc="-1" strike="noStrike">
                <a:solidFill>
                  <a:schemeClr val="dk1"/>
                </a:solidFill>
                <a:latin typeface="Calibri"/>
              </a:rPr>
              <a:t>'</a:t>
            </a:r>
            <a:r>
              <a:rPr b="1" lang="pt-BR" sz="2400" spc="-1" strike="noStrike">
                <a:solidFill>
                  <a:schemeClr val="dk1"/>
                </a:solidFill>
                <a:latin typeface="Calibri"/>
              </a:rPr>
              <a:t>fun1</a:t>
            </a:r>
            <a:r>
              <a:rPr b="1" lang="it-IT" sz="2400" spc="-1" strike="noStrike">
                <a:solidFill>
                  <a:schemeClr val="dk1"/>
                </a:solidFill>
                <a:latin typeface="Calibri"/>
              </a:rPr>
              <a:t>'</a:t>
            </a:r>
            <a:r>
              <a:rPr b="1" lang="pt-BR" sz="2400" spc="-1" strike="noStrike">
                <a:solidFill>
                  <a:schemeClr val="dk1"/>
                </a:solidFill>
                <a:latin typeface="Calibri"/>
              </a:rPr>
              <a:t>,</a:t>
            </a:r>
            <a:r>
              <a:rPr b="1" lang="it-IT" sz="2400" spc="-1" strike="noStrike">
                <a:solidFill>
                  <a:schemeClr val="dk1"/>
                </a:solidFill>
                <a:latin typeface="Calibri"/>
              </a:rPr>
              <a:t> '</a:t>
            </a:r>
            <a:r>
              <a:rPr b="1" lang="pt-BR" sz="2400" spc="-1" strike="noStrike">
                <a:solidFill>
                  <a:schemeClr val="dk1"/>
                </a:solidFill>
                <a:latin typeface="Calibri"/>
              </a:rPr>
              <a:t>fun2</a:t>
            </a:r>
            <a:r>
              <a:rPr b="1" lang="it-IT" sz="2400" spc="-1" strike="noStrike">
                <a:solidFill>
                  <a:schemeClr val="dk1"/>
                </a:solidFill>
                <a:latin typeface="Calibri"/>
              </a:rPr>
              <a:t>'</a:t>
            </a:r>
            <a:r>
              <a:rPr b="1" lang="pt-BR" sz="2400" spc="-1" strike="noStrike">
                <a:solidFill>
                  <a:schemeClr val="dk1"/>
                </a:solidFill>
                <a:latin typeface="Calibri"/>
              </a:rPr>
              <a:t>,</a:t>
            </a:r>
            <a:r>
              <a:rPr b="1" lang="it-IT" sz="2400" spc="-1" strike="noStrike">
                <a:solidFill>
                  <a:schemeClr val="dk1"/>
                </a:solidFill>
                <a:latin typeface="Calibri"/>
              </a:rPr>
              <a:t> '</a:t>
            </a:r>
            <a:r>
              <a:rPr b="1" lang="pt-BR" sz="2400" spc="-1" strike="noStrike">
                <a:solidFill>
                  <a:schemeClr val="dk1"/>
                </a:solidFill>
                <a:latin typeface="Calibri"/>
              </a:rPr>
              <a:t>fun3</a:t>
            </a:r>
            <a:r>
              <a:rPr b="1" lang="it-IT" sz="2400" spc="-1" strike="noStrike">
                <a:solidFill>
                  <a:schemeClr val="dk1"/>
                </a:solidFill>
                <a:latin typeface="Calibri"/>
              </a:rPr>
              <a:t>'</a:t>
            </a:r>
            <a:r>
              <a:rPr b="1" lang="pt-BR" sz="2400" spc="-1" strike="noStrike">
                <a:solidFill>
                  <a:schemeClr val="dk1"/>
                </a:solidFill>
                <a:latin typeface="Calibri"/>
              </a:rPr>
              <a:t>])</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É uma função poderosa que permite aplicar várias funções de agregação a um DataFrame ou Series simultaneamente;</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series.agg(['sum', 'mean', 'std'])</a:t>
            </a:r>
            <a:endParaRPr b="0" lang="pt-BR" sz="2400" spc="-1" strike="noStrike">
              <a:solidFill>
                <a:srgbClr val="000000"/>
              </a:solidFill>
              <a:latin typeface="Arial"/>
            </a:endParaRPr>
          </a:p>
          <a:p>
            <a:pPr lvl="1" marL="914400" indent="-457200"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df.agg({'col1': ['mean', 'min', 'max'],</a:t>
            </a:r>
            <a:br>
              <a:rPr sz="2400"/>
            </a:br>
            <a:r>
              <a:rPr b="0" lang="pt-BR" sz="2400" spc="-1" strike="noStrike">
                <a:solidFill>
                  <a:schemeClr val="dk1"/>
                </a:solidFill>
                <a:latin typeface="Calibri"/>
              </a:rPr>
              <a:t>	</a:t>
            </a:r>
            <a:r>
              <a:rPr b="0" lang="pt-BR" sz="2400" spc="-1" strike="noStrike">
                <a:solidFill>
                  <a:schemeClr val="dk1"/>
                </a:solidFill>
                <a:latin typeface="Calibri"/>
              </a:rPr>
              <a:t>'col2': ['std', 'var'],</a:t>
            </a:r>
            <a:br>
              <a:rPr sz="2400"/>
            </a:br>
            <a:r>
              <a:rPr b="0" lang="pt-BR" sz="2400" spc="-1" strike="noStrike">
                <a:solidFill>
                  <a:schemeClr val="dk1"/>
                </a:solidFill>
                <a:latin typeface="Calibri"/>
              </a:rPr>
              <a:t>	</a:t>
            </a:r>
            <a:r>
              <a:rPr b="0" lang="pt-BR" sz="2400" spc="-1" strike="noStrike">
                <a:solidFill>
                  <a:schemeClr val="dk1"/>
                </a:solidFill>
                <a:latin typeface="Calibri"/>
              </a:rPr>
              <a:t>'col3': ['count', 'nunique']})</a:t>
            </a:r>
            <a:endParaRPr b="0" lang="pt-BR" sz="2400" spc="-1" strike="noStrike">
              <a:solidFill>
                <a:srgbClr val="000000"/>
              </a:solidFill>
              <a:latin typeface="Arial"/>
            </a:endParaRPr>
          </a:p>
          <a:p>
            <a:pPr lvl="1" marL="914400" indent="-457200"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df['col1'].agg(['mean', 'min', 'max'])</a:t>
            </a:r>
            <a:endParaRPr b="0" lang="pt-BR" sz="2400" spc="-1" strike="noStrike">
              <a:solidFill>
                <a:srgbClr val="000000"/>
              </a:solidFill>
              <a:latin typeface="Arial"/>
            </a:endParaRPr>
          </a:p>
        </p:txBody>
      </p:sp>
      <p:pic>
        <p:nvPicPr>
          <p:cNvPr id="167" name="Picture 2" descr="Free Math Transparent, Download Free Math Transparent png images, Free  ClipArts on Clipart Library"/>
          <p:cNvPicPr/>
          <p:nvPr/>
        </p:nvPicPr>
        <p:blipFill>
          <a:blip r:embed="rId1"/>
          <a:stretch/>
        </p:blipFill>
        <p:spPr>
          <a:xfrm>
            <a:off x="8311680" y="4091400"/>
            <a:ext cx="2377800" cy="237780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aixaDeTexto 1"/>
          <p:cNvSpPr/>
          <p:nvPr/>
        </p:nvSpPr>
        <p:spPr>
          <a:xfrm>
            <a:off x="720000" y="587880"/>
            <a:ext cx="465552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PANDAS vs. NUMPY</a:t>
            </a:r>
            <a:endParaRPr b="0" lang="pt-BR" sz="3200" spc="-1" strike="noStrike">
              <a:solidFill>
                <a:srgbClr val="000000"/>
              </a:solidFill>
              <a:latin typeface="Arial"/>
            </a:endParaRPr>
          </a:p>
        </p:txBody>
      </p:sp>
      <p:graphicFrame>
        <p:nvGraphicFramePr>
          <p:cNvPr id="169" name="Tabela 3"/>
          <p:cNvGraphicFramePr/>
          <p:nvPr/>
        </p:nvGraphicFramePr>
        <p:xfrm>
          <a:off x="497880" y="1813680"/>
          <a:ext cx="11195640" cy="4546080"/>
        </p:xfrm>
        <a:graphic>
          <a:graphicData uri="http://schemas.openxmlformats.org/drawingml/2006/table">
            <a:tbl>
              <a:tblPr/>
              <a:tblGrid>
                <a:gridCol w="2556000"/>
                <a:gridCol w="5040000"/>
                <a:gridCol w="3600000"/>
              </a:tblGrid>
              <a:tr h="370800">
                <a:tc>
                  <a:txBody>
                    <a:bodyPr anchor="t">
                      <a:noAutofit/>
                    </a:bodyPr>
                    <a:p>
                      <a:pPr defTabSz="914400">
                        <a:lnSpc>
                          <a:spcPct val="100000"/>
                        </a:lnSpc>
                      </a:pPr>
                      <a:r>
                        <a:rPr b="1" lang="pt-BR" sz="2400" spc="-1" strike="noStrike">
                          <a:solidFill>
                            <a:schemeClr val="lt1"/>
                          </a:solidFill>
                          <a:latin typeface="Calibri"/>
                        </a:rPr>
                        <a:t>Estatística</a:t>
                      </a:r>
                      <a:endParaRPr b="0" lang="pt-BR"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pt-BR" sz="2400" spc="-1" strike="noStrike">
                          <a:solidFill>
                            <a:schemeClr val="lt1"/>
                          </a:solidFill>
                          <a:latin typeface="Calibri"/>
                        </a:rPr>
                        <a:t>Pandas</a:t>
                      </a:r>
                      <a:endParaRPr b="0" lang="pt-BR"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pt-BR" sz="2400" spc="-1" strike="noStrike">
                          <a:solidFill>
                            <a:schemeClr val="lt1"/>
                          </a:solidFill>
                          <a:latin typeface="Calibri"/>
                        </a:rPr>
                        <a:t>Numpy</a:t>
                      </a:r>
                      <a:endParaRPr b="0" lang="pt-BR"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914400">
                        <a:lnSpc>
                          <a:spcPct val="100000"/>
                        </a:lnSpc>
                      </a:pPr>
                      <a:r>
                        <a:rPr b="0" lang="pt-BR" sz="2000" spc="-1" strike="noStrike">
                          <a:solidFill>
                            <a:schemeClr val="dk1"/>
                          </a:solidFill>
                          <a:latin typeface="Calibri"/>
                        </a:rPr>
                        <a:t>Média</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pt-BR" sz="2000" spc="-1" strike="noStrike">
                          <a:solidFill>
                            <a:schemeClr val="dk1"/>
                          </a:solidFill>
                          <a:latin typeface="Calibri"/>
                        </a:rPr>
                        <a:t>DataFrame.mean() ou Series.mean()</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pt-BR" sz="2000" spc="-1" strike="noStrike">
                          <a:solidFill>
                            <a:schemeClr val="dk1"/>
                          </a:solidFill>
                          <a:latin typeface="Calibri"/>
                        </a:rPr>
                        <a:t>numpy.mean(array)</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pt-BR" sz="2000" spc="-1" strike="noStrike">
                          <a:solidFill>
                            <a:schemeClr val="dk1"/>
                          </a:solidFill>
                          <a:latin typeface="Calibri"/>
                        </a:rPr>
                        <a:t>Mediana</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pt-BR" sz="2000" spc="-1" strike="noStrike">
                          <a:solidFill>
                            <a:schemeClr val="dk1"/>
                          </a:solidFill>
                          <a:latin typeface="Calibri"/>
                        </a:rPr>
                        <a:t>DataFrame.median() ou Series.median()</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pt-BR" sz="2000" spc="-1" strike="noStrike">
                          <a:solidFill>
                            <a:schemeClr val="dk1"/>
                          </a:solidFill>
                          <a:latin typeface="Calibri"/>
                        </a:rPr>
                        <a:t>numpy.median(array)</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914400">
                        <a:lnSpc>
                          <a:spcPct val="100000"/>
                        </a:lnSpc>
                      </a:pPr>
                      <a:r>
                        <a:rPr b="0" lang="pt-BR" sz="2000" spc="-1" strike="noStrike">
                          <a:solidFill>
                            <a:schemeClr val="dk1"/>
                          </a:solidFill>
                          <a:latin typeface="Calibri"/>
                        </a:rPr>
                        <a:t>Moda</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pt-BR" sz="2000" spc="-1" strike="noStrike">
                          <a:solidFill>
                            <a:schemeClr val="dk1"/>
                          </a:solidFill>
                          <a:latin typeface="Calibri"/>
                        </a:rPr>
                        <a:t>DataFrame.mode() ou Series.mode()</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endParaRPr b="0" lang="pt-BR" sz="2000" spc="-1" strike="noStrike">
                        <a:solidFill>
                          <a:schemeClr val="dk1"/>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pt-BR" sz="2000" spc="-1" strike="noStrike">
                          <a:solidFill>
                            <a:schemeClr val="dk1"/>
                          </a:solidFill>
                          <a:latin typeface="Calibri"/>
                        </a:rPr>
                        <a:t>Variância</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tabLst>
                          <a:tab algn="l" pos="0"/>
                        </a:tabLst>
                      </a:pPr>
                      <a:r>
                        <a:rPr b="0" lang="pt-BR" sz="2000" spc="-1" strike="noStrike">
                          <a:solidFill>
                            <a:schemeClr val="dk1"/>
                          </a:solidFill>
                          <a:latin typeface="Calibri"/>
                        </a:rPr>
                        <a:t>DataFrame.var() ou Series.var()</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tabLst>
                          <a:tab algn="l" pos="0"/>
                        </a:tabLst>
                      </a:pPr>
                      <a:r>
                        <a:rPr b="0" lang="pt-BR" sz="2000" spc="-1" strike="noStrike">
                          <a:solidFill>
                            <a:schemeClr val="dk1"/>
                          </a:solidFill>
                          <a:latin typeface="Calibri"/>
                        </a:rPr>
                        <a:t>numpy.var(array, ddof=1)</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914400">
                        <a:lnSpc>
                          <a:spcPct val="100000"/>
                        </a:lnSpc>
                      </a:pPr>
                      <a:r>
                        <a:rPr b="0" lang="pt-BR" sz="2000" spc="-1" strike="noStrike">
                          <a:solidFill>
                            <a:schemeClr val="dk1"/>
                          </a:solidFill>
                          <a:latin typeface="Calibri"/>
                        </a:rPr>
                        <a:t>Desvio-padrão</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pt-BR" sz="2000" spc="-1" strike="noStrike">
                          <a:solidFill>
                            <a:schemeClr val="dk1"/>
                          </a:solidFill>
                          <a:latin typeface="Calibri"/>
                        </a:rPr>
                        <a:t>DataFrame.std() ou Series.std()</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pt-BR" sz="2000" spc="-1" strike="noStrike">
                          <a:solidFill>
                            <a:schemeClr val="dk1"/>
                          </a:solidFill>
                          <a:latin typeface="Calibri"/>
                        </a:rPr>
                        <a:t>numpy.std(array, ddof=1)</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pt-BR" sz="2000" spc="-1" strike="noStrike">
                          <a:solidFill>
                            <a:schemeClr val="dk1"/>
                          </a:solidFill>
                          <a:latin typeface="Calibri"/>
                        </a:rPr>
                        <a:t>Soma</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pt-BR" sz="2000" spc="-1" strike="noStrike">
                          <a:solidFill>
                            <a:schemeClr val="dk1"/>
                          </a:solidFill>
                          <a:latin typeface="Calibri"/>
                        </a:rPr>
                        <a:t>DataFrame.sum() ou Series.sum()</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pt-BR" sz="2000" spc="-1" strike="noStrike">
                          <a:solidFill>
                            <a:schemeClr val="dk1"/>
                          </a:solidFill>
                          <a:latin typeface="Calibri"/>
                        </a:rPr>
                        <a:t>numpy.sum(array)</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914400">
                        <a:lnSpc>
                          <a:spcPct val="100000"/>
                        </a:lnSpc>
                      </a:pPr>
                      <a:r>
                        <a:rPr b="0" lang="pt-BR" sz="2000" spc="-1" strike="noStrike">
                          <a:solidFill>
                            <a:schemeClr val="dk1"/>
                          </a:solidFill>
                          <a:latin typeface="Calibri"/>
                        </a:rPr>
                        <a:t>Contagem</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pt-BR" sz="2000" spc="-1" strike="noStrike">
                          <a:solidFill>
                            <a:schemeClr val="dk1"/>
                          </a:solidFill>
                          <a:latin typeface="Calibri"/>
                        </a:rPr>
                        <a:t>DataFrame.count() ou Series.count()</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pt-BR" sz="2000" spc="-1" strike="noStrike">
                          <a:solidFill>
                            <a:schemeClr val="dk1"/>
                          </a:solidFill>
                          <a:latin typeface="Calibri"/>
                        </a:rPr>
                        <a:t>numpy.count_nonzero(array)</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914400">
                        <a:lnSpc>
                          <a:spcPct val="100000"/>
                        </a:lnSpc>
                      </a:pPr>
                      <a:r>
                        <a:rPr b="0" lang="pt-BR" sz="2000" spc="-1" strike="noStrike">
                          <a:solidFill>
                            <a:schemeClr val="dk1"/>
                          </a:solidFill>
                          <a:latin typeface="Calibri"/>
                        </a:rPr>
                        <a:t>Quantis/Percentis</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pt-BR" sz="2000" spc="-1" strike="noStrike">
                          <a:solidFill>
                            <a:schemeClr val="dk1"/>
                          </a:solidFill>
                          <a:latin typeface="Calibri"/>
                        </a:rPr>
                        <a:t>DataFrame.quantile(q) ou Series.quantile(q)</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pt-BR" sz="2000" spc="-1" strike="noStrike">
                          <a:solidFill>
                            <a:schemeClr val="dk1"/>
                          </a:solidFill>
                          <a:latin typeface="Calibri"/>
                        </a:rPr>
                        <a:t>numpy.quantile(array, q)</a:t>
                      </a:r>
                      <a:endParaRPr b="0" lang="pt-BR"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aixaDeTexto 1"/>
          <p:cNvSpPr/>
          <p:nvPr/>
        </p:nvSpPr>
        <p:spPr>
          <a:xfrm>
            <a:off x="720000" y="587880"/>
            <a:ext cx="465552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PANDAS vs. NUMPY</a:t>
            </a:r>
            <a:endParaRPr b="0" lang="pt-BR" sz="3200" spc="-1" strike="noStrike">
              <a:solidFill>
                <a:srgbClr val="000000"/>
              </a:solidFill>
              <a:latin typeface="Arial"/>
            </a:endParaRPr>
          </a:p>
        </p:txBody>
      </p:sp>
      <p:sp>
        <p:nvSpPr>
          <p:cNvPr id="171" name="CaixaDeTexto 2"/>
          <p:cNvSpPr/>
          <p:nvPr/>
        </p:nvSpPr>
        <p:spPr>
          <a:xfrm>
            <a:off x="628200" y="1617840"/>
            <a:ext cx="10061280" cy="458676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1800" spc="-1" strike="noStrike">
                <a:solidFill>
                  <a:schemeClr val="dk1"/>
                </a:solidFill>
                <a:latin typeface="Calibri"/>
              </a:rPr>
              <a:t>Tratamento de Valores Faltantes</a:t>
            </a:r>
            <a:endParaRPr b="0" lang="pt-BR" sz="18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1800" spc="-1" strike="noStrike">
                <a:solidFill>
                  <a:schemeClr val="dk1"/>
                </a:solidFill>
                <a:latin typeface="Calibri"/>
              </a:rPr>
              <a:t>Pandas:</a:t>
            </a:r>
            <a:r>
              <a:rPr b="0" lang="pt-BR" sz="1800" spc="-1" strike="noStrike">
                <a:solidFill>
                  <a:schemeClr val="dk1"/>
                </a:solidFill>
                <a:latin typeface="Calibri"/>
              </a:rPr>
              <a:t> Ignora automaticamente os valores NaN ao calcular estatísticas descritivas, o que pode ser muito conveniente ao lidar com dados reais que muitas vezes têm dados faltantes.</a:t>
            </a:r>
            <a:endParaRPr b="0" lang="pt-BR" sz="18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1800" spc="-1" strike="noStrike">
                <a:solidFill>
                  <a:schemeClr val="dk1"/>
                </a:solidFill>
                <a:latin typeface="Calibri"/>
              </a:rPr>
              <a:t>NumPy:</a:t>
            </a:r>
            <a:r>
              <a:rPr b="0" lang="pt-BR" sz="1800" spc="-1" strike="noStrike">
                <a:solidFill>
                  <a:schemeClr val="dk1"/>
                </a:solidFill>
                <a:latin typeface="Calibri"/>
              </a:rPr>
              <a:t> Não ignora NaN por padrão ao calcular estatísticas descritivas. Se o array contiver um ou mais NaN, o resultado da maioria das funções estatísticas será NaN, a menos que você trate ou remova esses valores previamente.</a:t>
            </a:r>
            <a:endParaRPr b="0" lang="pt-BR" sz="18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pt-BR" sz="1800" spc="-1" strike="noStrike">
                <a:solidFill>
                  <a:schemeClr val="dk1"/>
                </a:solidFill>
                <a:latin typeface="Calibri"/>
              </a:rPr>
              <a:t>Estrutura de Dados</a:t>
            </a:r>
            <a:endParaRPr b="0" lang="pt-BR" sz="18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1800" spc="-1" strike="noStrike">
                <a:solidFill>
                  <a:schemeClr val="dk1"/>
                </a:solidFill>
                <a:latin typeface="Calibri"/>
              </a:rPr>
              <a:t>Pandas:</a:t>
            </a:r>
            <a:r>
              <a:rPr b="0" lang="pt-BR" sz="1800" spc="-1" strike="noStrike">
                <a:solidFill>
                  <a:schemeClr val="dk1"/>
                </a:solidFill>
                <a:latin typeface="Calibri"/>
              </a:rPr>
              <a:t> Calcula estatísticas descritivas em Series e DataFrames, que podem conter dados de tipos mistos e têm rótulos de linha e coluna, facilitando o rastreamento dos resultados com o contexto dos dados.</a:t>
            </a:r>
            <a:endParaRPr b="0" lang="pt-BR" sz="18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1800" spc="-1" strike="noStrike">
                <a:solidFill>
                  <a:schemeClr val="dk1"/>
                </a:solidFill>
                <a:latin typeface="Calibri"/>
              </a:rPr>
              <a:t>NumPy:</a:t>
            </a:r>
            <a:r>
              <a:rPr b="0" lang="pt-BR" sz="1800" spc="-1" strike="noStrike">
                <a:solidFill>
                  <a:schemeClr val="dk1"/>
                </a:solidFill>
                <a:latin typeface="Calibri"/>
              </a:rPr>
              <a:t> Opera em arrays n-dimensionais (ndarray), que são coleções homogêneas de números e não têm rótulos integrados para linhas ou colunas.</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aixaDeTexto 1"/>
          <p:cNvSpPr/>
          <p:nvPr/>
        </p:nvSpPr>
        <p:spPr>
          <a:xfrm>
            <a:off x="720000" y="587880"/>
            <a:ext cx="465552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PANDAS vs. NUMPY</a:t>
            </a:r>
            <a:endParaRPr b="0" lang="pt-BR" sz="3200" spc="-1" strike="noStrike">
              <a:solidFill>
                <a:srgbClr val="000000"/>
              </a:solidFill>
              <a:latin typeface="Arial"/>
            </a:endParaRPr>
          </a:p>
        </p:txBody>
      </p:sp>
      <p:sp>
        <p:nvSpPr>
          <p:cNvPr id="173" name="CaixaDeTexto 2"/>
          <p:cNvSpPr/>
          <p:nvPr/>
        </p:nvSpPr>
        <p:spPr>
          <a:xfrm>
            <a:off x="628200" y="1617840"/>
            <a:ext cx="10061280" cy="47358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2000" spc="-1" strike="noStrike">
                <a:solidFill>
                  <a:schemeClr val="dk1"/>
                </a:solidFill>
                <a:latin typeface="Calibri"/>
              </a:rPr>
              <a:t>Funcionalidades Específicas</a:t>
            </a:r>
            <a:endParaRPr b="0" lang="pt-BR" sz="20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2000" spc="-1" strike="noStrike">
                <a:solidFill>
                  <a:schemeClr val="dk1"/>
                </a:solidFill>
                <a:latin typeface="Calibri"/>
              </a:rPr>
              <a:t>Pandas:</a:t>
            </a:r>
            <a:r>
              <a:rPr b="0" lang="pt-BR" sz="2000" spc="-1" strike="noStrike">
                <a:solidFill>
                  <a:schemeClr val="dk1"/>
                </a:solidFill>
                <a:latin typeface="Calibri"/>
              </a:rPr>
              <a:t> Fornece um método describe() que retorna rapidamente um resumo estatístico de colunas selecionadas em um DataFrame, incluindo contagem, média, desvio padrão, mínimo, máximo e quartis.</a:t>
            </a:r>
            <a:endParaRPr b="0" lang="pt-BR" sz="20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2000" spc="-1" strike="noStrike">
                <a:solidFill>
                  <a:schemeClr val="dk1"/>
                </a:solidFill>
                <a:latin typeface="Calibri"/>
              </a:rPr>
              <a:t>NumPy:</a:t>
            </a:r>
            <a:r>
              <a:rPr b="0" lang="pt-BR" sz="2000" spc="-1" strike="noStrike">
                <a:solidFill>
                  <a:schemeClr val="dk1"/>
                </a:solidFill>
                <a:latin typeface="Calibri"/>
              </a:rPr>
              <a:t> Possui funções para calcular estatísticas individuais, mas não um método único para gerar um resumo estatístico completo. Você precisaria calcular cada estatística separadamente.</a:t>
            </a:r>
            <a:endParaRPr b="0" lang="pt-BR" sz="20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pt-BR" sz="2000" spc="-1" strike="noStrike">
                <a:solidFill>
                  <a:schemeClr val="dk1"/>
                </a:solidFill>
                <a:latin typeface="Calibri"/>
              </a:rPr>
              <a:t>Rótulos e Agrupamento</a:t>
            </a:r>
            <a:endParaRPr b="0" lang="pt-BR" sz="20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2000" spc="-1" strike="noStrike">
                <a:solidFill>
                  <a:schemeClr val="dk1"/>
                </a:solidFill>
                <a:latin typeface="Calibri"/>
              </a:rPr>
              <a:t>Pandas:</a:t>
            </a:r>
            <a:r>
              <a:rPr b="0" lang="pt-BR" sz="2000" spc="-1" strike="noStrike">
                <a:solidFill>
                  <a:schemeClr val="dk1"/>
                </a:solidFill>
                <a:latin typeface="Calibri"/>
              </a:rPr>
              <a:t> Tem recursos integrados para agrupamento e resumo de estatísticas (groupby), o que é muito poderoso para análise de dados.</a:t>
            </a:r>
            <a:endParaRPr b="0" lang="pt-BR" sz="20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2000" spc="-1" strike="noStrike">
                <a:solidFill>
                  <a:schemeClr val="dk1"/>
                </a:solidFill>
                <a:latin typeface="Calibri"/>
              </a:rPr>
              <a:t>NumPy:</a:t>
            </a:r>
            <a:r>
              <a:rPr b="0" lang="pt-BR" sz="2000" spc="-1" strike="noStrike">
                <a:solidFill>
                  <a:schemeClr val="dk1"/>
                </a:solidFill>
                <a:latin typeface="Calibri"/>
              </a:rPr>
              <a:t> Não possui recursos de agrupamento inerentes, embora você possa realizar operações similares com funções adicionais ou com indexação sofisticada.</a:t>
            </a: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aixaDeTexto 1"/>
          <p:cNvSpPr/>
          <p:nvPr/>
        </p:nvSpPr>
        <p:spPr>
          <a:xfrm>
            <a:off x="720000" y="587880"/>
            <a:ext cx="64720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ESTATÍSTICAS DESCRITIVAS</a:t>
            </a:r>
            <a:endParaRPr b="0" lang="pt-BR" sz="3200" spc="-1" strike="noStrike">
              <a:solidFill>
                <a:srgbClr val="000000"/>
              </a:solidFill>
              <a:latin typeface="Arial"/>
            </a:endParaRPr>
          </a:p>
        </p:txBody>
      </p:sp>
      <p:sp>
        <p:nvSpPr>
          <p:cNvPr id="175" name="CaixaDeTexto 2"/>
          <p:cNvSpPr/>
          <p:nvPr/>
        </p:nvSpPr>
        <p:spPr>
          <a:xfrm>
            <a:off x="628200" y="1617840"/>
            <a:ext cx="10061280" cy="472284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.sum()</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Retorna a soma total de todos os valores em uma coluna.</a:t>
            </a:r>
            <a:endParaRPr b="0" lang="pt-BR" sz="22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.cusum()</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É usada para calcular a soma cumulativa de uma coluna ou Series, onde cada elemento é a soma de si mesmo com todos os elementos anteriores na sequência;</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Pode ser visualizada como uma linha de tendência ou usado para detectar mudanças nos dados ao longo do tempo.</a:t>
            </a:r>
            <a:endParaRPr b="0" lang="pt-BR" sz="22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Funções derivadas</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.cumprod()</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.cummax()</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.cummin()</a:t>
            </a: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aixaDeTexto 1"/>
          <p:cNvSpPr/>
          <p:nvPr/>
        </p:nvSpPr>
        <p:spPr>
          <a:xfrm>
            <a:off x="720000" y="587880"/>
            <a:ext cx="209520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GRUPOS</a:t>
            </a:r>
            <a:endParaRPr b="0" lang="pt-BR" sz="3200" spc="-1" strike="noStrike">
              <a:solidFill>
                <a:srgbClr val="000000"/>
              </a:solidFill>
              <a:latin typeface="Arial"/>
            </a:endParaRPr>
          </a:p>
        </p:txBody>
      </p:sp>
      <p:sp>
        <p:nvSpPr>
          <p:cNvPr id="177" name="CaixaDeTexto 2"/>
          <p:cNvSpPr/>
          <p:nvPr/>
        </p:nvSpPr>
        <p:spPr>
          <a:xfrm>
            <a:off x="628200" y="1617840"/>
            <a:ext cx="10061280" cy="38394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.count()</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Na biblioteca Pandas, que é amplamente utilizada para manipulação de dados, count é usado para contar o número de elementos não nulos em um DataFrame ou Series;</a:t>
            </a:r>
            <a:endParaRPr b="0" lang="pt-BR" sz="24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.nunique()</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Retorna o número de elementos distintos em cada coluna ou linha, ou seja, o número de valores únicos. Essa função não conta os valores nulos como um valor distinto.</a:t>
            </a:r>
            <a:endParaRPr b="0" lang="pt-BR" sz="2400" spc="-1" strike="noStrike">
              <a:solidFill>
                <a:srgbClr val="000000"/>
              </a:solidFill>
              <a:latin typeface="Arial"/>
            </a:endParaRPr>
          </a:p>
        </p:txBody>
      </p:sp>
      <p:pic>
        <p:nvPicPr>
          <p:cNvPr id="178" name="Picture 2" descr="Unique Icons - Free SVG &amp; PNG Unique Images - Noun Project"/>
          <p:cNvPicPr/>
          <p:nvPr/>
        </p:nvPicPr>
        <p:blipFill>
          <a:blip r:embed="rId1"/>
          <a:srcRect l="0" t="17933" r="0" b="18670"/>
          <a:stretch/>
        </p:blipFill>
        <p:spPr>
          <a:xfrm>
            <a:off x="5478120" y="5348880"/>
            <a:ext cx="2268720" cy="1438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aixaDeTexto 1"/>
          <p:cNvSpPr/>
          <p:nvPr/>
        </p:nvSpPr>
        <p:spPr>
          <a:xfrm>
            <a:off x="720000" y="587880"/>
            <a:ext cx="928080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MANIPULAÇÃO DE DADOS COM PANDAS</a:t>
            </a:r>
            <a:endParaRPr b="0" lang="pt-BR" sz="3200" spc="-1" strike="noStrike">
              <a:solidFill>
                <a:srgbClr val="000000"/>
              </a:solidFill>
              <a:latin typeface="Arial"/>
            </a:endParaRPr>
          </a:p>
        </p:txBody>
      </p:sp>
      <p:sp>
        <p:nvSpPr>
          <p:cNvPr id="91" name="CaixaDeTexto 2"/>
          <p:cNvSpPr/>
          <p:nvPr/>
        </p:nvSpPr>
        <p:spPr>
          <a:xfrm>
            <a:off x="628200" y="1617840"/>
            <a:ext cx="10061280" cy="46314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2400" spc="-1" strike="noStrike">
                <a:solidFill>
                  <a:schemeClr val="dk1"/>
                </a:solidFill>
                <a:latin typeface="Calibri"/>
              </a:rPr>
              <a:t>DataFrames:</a:t>
            </a:r>
            <a:r>
              <a:rPr b="0" lang="pt-BR" sz="2400" spc="-1" strike="noStrike">
                <a:solidFill>
                  <a:schemeClr val="dk1"/>
                </a:solidFill>
                <a:latin typeface="Calibri"/>
              </a:rPr>
              <a:t> são estruturas de dados bidimensionais, como uma planilha ou uma tabela SQL, que são fundamentais no trabalho com o Pandas. Eles nos permitem armazenar e manipular tabelas de dados com facilidade;</a:t>
            </a:r>
            <a:endParaRPr b="0" lang="pt-BR" sz="24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0" lang="pt-BR" sz="2400" spc="-1" strike="noStrike">
                <a:solidFill>
                  <a:schemeClr val="dk1"/>
                </a:solidFill>
                <a:latin typeface="Calibri"/>
              </a:rPr>
              <a:t>Você pode realizar uma variedade de operações em DataFrames, como ordenação, subconjuntos, e criação de novas colunas. Isso oferece uma grande flexibilidade para preparar e analisar seus dados;</a:t>
            </a:r>
            <a:endParaRPr b="0" lang="pt-BR" sz="24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0" lang="pt-BR" sz="2400" spc="-1" strike="noStrike">
                <a:solidFill>
                  <a:schemeClr val="dk1"/>
                </a:solidFill>
                <a:latin typeface="Calibri"/>
              </a:rPr>
              <a:t>Dominar DataFrames é essencial porque a maioria dos conjuntos de dados em análises reais é estruturada desta forma. Se você pode manipular DataFrames, você pode lidar com a maioria dos desafios de dados que encontrará.</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aixaDeTexto 1"/>
          <p:cNvSpPr/>
          <p:nvPr/>
        </p:nvSpPr>
        <p:spPr>
          <a:xfrm>
            <a:off x="720000" y="587880"/>
            <a:ext cx="209520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GRUPOS</a:t>
            </a:r>
            <a:endParaRPr b="0" lang="pt-BR" sz="3200" spc="-1" strike="noStrike">
              <a:solidFill>
                <a:srgbClr val="000000"/>
              </a:solidFill>
              <a:latin typeface="Arial"/>
            </a:endParaRPr>
          </a:p>
        </p:txBody>
      </p:sp>
      <p:sp>
        <p:nvSpPr>
          <p:cNvPr id="180" name="CaixaDeTexto 2"/>
          <p:cNvSpPr/>
          <p:nvPr/>
        </p:nvSpPr>
        <p:spPr>
          <a:xfrm>
            <a:off x="628200" y="1617840"/>
            <a:ext cx="10061280" cy="493668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.value_counts()</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Usada para contar a frequência de valores únicos em uma Series ou em colunas específicas de DataFrames. Ela retorna uma Series contendo as contagens de valores únicos de forma decrescente, ou seja, do valor mais frequente para o menos frequente;</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1" lang="pt-BR" sz="2400" spc="-1" strike="noStrike">
                <a:solidFill>
                  <a:schemeClr val="dk1"/>
                </a:solidFill>
                <a:latin typeface="Calibri"/>
              </a:rPr>
              <a:t>normalize=True: </a:t>
            </a:r>
            <a:r>
              <a:rPr b="0" lang="pt-BR" sz="2400" spc="-1" strike="noStrike">
                <a:solidFill>
                  <a:schemeClr val="dk1"/>
                </a:solidFill>
                <a:latin typeface="Calibri"/>
              </a:rPr>
              <a:t>a função retorna a proporção (ou percentual) de frequências de cada valor único, em vez de contagens absolutas (Padrão = False);</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1" lang="pt-BR" sz="2400" spc="-1" strike="noStrike">
                <a:solidFill>
                  <a:schemeClr val="dk1"/>
                </a:solidFill>
                <a:latin typeface="Calibri"/>
              </a:rPr>
              <a:t>sort=False:</a:t>
            </a:r>
            <a:r>
              <a:rPr b="0" lang="pt-BR" sz="2400" spc="-1" strike="noStrike">
                <a:solidFill>
                  <a:schemeClr val="dk1"/>
                </a:solidFill>
                <a:latin typeface="Calibri"/>
              </a:rPr>
              <a:t> Este argumento controla se o resultado será ordenado pelo número de contagens ou não (Padrão = True).</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aixaDeTexto 1"/>
          <p:cNvSpPr/>
          <p:nvPr/>
        </p:nvSpPr>
        <p:spPr>
          <a:xfrm>
            <a:off x="720000" y="587880"/>
            <a:ext cx="209520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GRUPOS</a:t>
            </a:r>
            <a:endParaRPr b="0" lang="pt-BR" sz="3200" spc="-1" strike="noStrike">
              <a:solidFill>
                <a:srgbClr val="000000"/>
              </a:solidFill>
              <a:latin typeface="Arial"/>
            </a:endParaRPr>
          </a:p>
        </p:txBody>
      </p:sp>
      <p:sp>
        <p:nvSpPr>
          <p:cNvPr id="182" name="CaixaDeTexto 2"/>
          <p:cNvSpPr/>
          <p:nvPr/>
        </p:nvSpPr>
        <p:spPr>
          <a:xfrm>
            <a:off x="628200" y="1617840"/>
            <a:ext cx="10061280" cy="486036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0" lang="pt-BR" sz="2400" spc="-1" strike="noStrike">
                <a:solidFill>
                  <a:schemeClr val="dk1"/>
                </a:solidFill>
                <a:latin typeface="Calibri"/>
              </a:rPr>
              <a:t>Calcular estatísticas descritivas entre vários grupos de um DataFrame é uma prática fundamental na análise de dados, pois fornece insights significativos sobre a distribuição, tendências e diferenças entre os grupos. Essa abordagem permite compreender melhor a variabilidade dos dados e identificar padrões ou anomalias que podem não ser evidentes à primeira vista.</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2400" spc="-1" strike="noStrike">
                <a:solidFill>
                  <a:schemeClr val="dk1"/>
                </a:solidFill>
                <a:latin typeface="Calibri"/>
              </a:rPr>
              <a:t>df[df['col1'] == 'type1'] ['col2'].fun()</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2400" spc="-1" strike="noStrike">
                <a:solidFill>
                  <a:schemeClr val="dk1"/>
                </a:solidFill>
                <a:latin typeface="Calibri"/>
              </a:rPr>
              <a:t>df[df['col1'] == 'type2'] ['col2'].fun()</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2400" spc="-1" strike="noStrike">
                <a:solidFill>
                  <a:schemeClr val="dk1"/>
                </a:solidFill>
                <a:latin typeface="Calibri"/>
              </a:rPr>
              <a:t>df[df['col1'] == 'type3'] ['col2'].fun()</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2400" spc="-1" strike="noStrike">
                <a:solidFill>
                  <a:schemeClr val="dk1"/>
                </a:solidFill>
                <a:latin typeface="Calibri"/>
              </a:rPr>
              <a:t>df[df['col1'] == 'type4'] ['col2'].fun()</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1" lang="pt-BR" sz="2400" spc="-1" strike="noStrike">
                <a:solidFill>
                  <a:schemeClr val="dk1"/>
                </a:solidFill>
                <a:latin typeface="Calibri"/>
              </a:rPr>
              <a:t>df[df['col1'] == 'type5'] ['col2'].fun()</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aixaDeTexto 1"/>
          <p:cNvSpPr/>
          <p:nvPr/>
        </p:nvSpPr>
        <p:spPr>
          <a:xfrm>
            <a:off x="720000" y="587880"/>
            <a:ext cx="209520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GRUPOS</a:t>
            </a:r>
            <a:endParaRPr b="0" lang="pt-BR" sz="3200" spc="-1" strike="noStrike">
              <a:solidFill>
                <a:srgbClr val="000000"/>
              </a:solidFill>
              <a:latin typeface="Arial"/>
            </a:endParaRPr>
          </a:p>
        </p:txBody>
      </p:sp>
      <p:sp>
        <p:nvSpPr>
          <p:cNvPr id="184" name="CaixaDeTexto 2"/>
          <p:cNvSpPr/>
          <p:nvPr/>
        </p:nvSpPr>
        <p:spPr>
          <a:xfrm>
            <a:off x="628200" y="1617840"/>
            <a:ext cx="10061280" cy="45702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200" spc="-1" strike="noStrike">
                <a:solidFill>
                  <a:schemeClr val="dk1"/>
                </a:solidFill>
                <a:latin typeface="Calibri"/>
              </a:rPr>
              <a:t>.groupby('col1') ['col2'].fun()</a:t>
            </a:r>
            <a:endParaRPr b="0" lang="pt-BR" sz="22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200" spc="-1" strike="noStrike">
                <a:solidFill>
                  <a:schemeClr val="dk1"/>
                </a:solidFill>
                <a:latin typeface="Calibri"/>
              </a:rPr>
              <a:t>Quando utilizamos o groupby com uma única chave (ou coluna), estamos dividindo o DataFrame com base nos valores únicos dessa coluna. Isso resulta em grupos nos quais cada grupo consiste em todas as linhas do DataFrame que compartilham o mesmo valor para a coluna especificada;</a:t>
            </a:r>
            <a:endParaRPr b="0" lang="pt-BR" sz="22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200" spc="-1" strike="noStrike">
                <a:solidFill>
                  <a:schemeClr val="dk1"/>
                </a:solidFill>
                <a:latin typeface="Calibri"/>
              </a:rPr>
              <a:t>.groupby(['col1', 'col3']) ['col2'].fun()</a:t>
            </a:r>
            <a:endParaRPr b="0" lang="pt-BR" sz="22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200" spc="-1" strike="noStrike">
                <a:solidFill>
                  <a:schemeClr val="dk1"/>
                </a:solidFill>
                <a:latin typeface="Calibri"/>
              </a:rPr>
              <a:t>O groupby também pode ser usado com múltiplas chaves, permitindo agrupar dados com base em uma combinação de valores em várias colunas. Isso é particularmente útil quando se deseja analisar subgrupos dentro dos dados que são definidos por mais de uma dimensão.</a:t>
            </a: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aixaDeTexto 1"/>
          <p:cNvSpPr/>
          <p:nvPr/>
        </p:nvSpPr>
        <p:spPr>
          <a:xfrm>
            <a:off x="720000" y="587880"/>
            <a:ext cx="209520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GRUPOS</a:t>
            </a:r>
            <a:endParaRPr b="0" lang="pt-BR" sz="3200" spc="-1" strike="noStrike">
              <a:solidFill>
                <a:srgbClr val="000000"/>
              </a:solidFill>
              <a:latin typeface="Arial"/>
            </a:endParaRPr>
          </a:p>
        </p:txBody>
      </p:sp>
      <p:sp>
        <p:nvSpPr>
          <p:cNvPr id="186" name="CaixaDeTexto 2"/>
          <p:cNvSpPr/>
          <p:nvPr/>
        </p:nvSpPr>
        <p:spPr>
          <a:xfrm>
            <a:off x="628200" y="1617840"/>
            <a:ext cx="10061280" cy="488556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buClr>
                <a:srgbClr val="000000"/>
              </a:buClr>
              <a:buFont typeface="Arial"/>
              <a:buChar char="•"/>
            </a:pPr>
            <a:r>
              <a:rPr b="1" lang="pt-BR" sz="2100" spc="-1" strike="noStrike">
                <a:solidFill>
                  <a:schemeClr val="dk1"/>
                </a:solidFill>
                <a:latin typeface="Calibri"/>
              </a:rPr>
              <a:t>Tabelas Dinâmicas (Pivot Tables): </a:t>
            </a:r>
            <a:r>
              <a:rPr b="0" lang="pt-BR" sz="2100" spc="-1" strike="noStrike">
                <a:solidFill>
                  <a:schemeClr val="dk1"/>
                </a:solidFill>
                <a:latin typeface="Calibri"/>
              </a:rPr>
              <a:t>É uma ferramenta que reorganiza e resume dados selecionados de um DataFrame. É utilizada para transformar ou reestruturar dados, agregando-os de forma a fornecer uma perspectiva diferente sobre os dados.</a:t>
            </a:r>
            <a:endParaRPr b="0" lang="pt-BR" sz="2100" spc="-1" strike="noStrike">
              <a:solidFill>
                <a:srgbClr val="000000"/>
              </a:solidFill>
              <a:latin typeface="Arial"/>
            </a:endParaRPr>
          </a:p>
          <a:p>
            <a:pPr marL="457200" indent="-457200" algn="just" defTabSz="914400">
              <a:lnSpc>
                <a:spcPct val="100000"/>
              </a:lnSpc>
              <a:buClr>
                <a:srgbClr val="000000"/>
              </a:buClr>
              <a:buFont typeface="Arial"/>
              <a:buChar char="•"/>
            </a:pPr>
            <a:r>
              <a:rPr b="0" lang="pt-BR" sz="2100" spc="-1" strike="noStrike">
                <a:solidFill>
                  <a:schemeClr val="dk1"/>
                </a:solidFill>
                <a:latin typeface="Calibri"/>
              </a:rPr>
              <a:t>No Pandas, as tabelas dinâmicas são criadas com o método </a:t>
            </a:r>
            <a:r>
              <a:rPr b="1" lang="pt-BR" sz="2100" spc="-1" strike="noStrike">
                <a:solidFill>
                  <a:schemeClr val="dk1"/>
                </a:solidFill>
                <a:latin typeface="Calibri"/>
              </a:rPr>
              <a:t>pivot_table</a:t>
            </a:r>
            <a:r>
              <a:rPr b="0" lang="pt-BR" sz="2100" spc="-1" strike="noStrike">
                <a:solidFill>
                  <a:schemeClr val="dk1"/>
                </a:solidFill>
                <a:latin typeface="Calibri"/>
              </a:rPr>
              <a:t>, permitindo resumir grandes conjuntos de dados e realizar análises complexas com facilidade.</a:t>
            </a:r>
            <a:endParaRPr b="0" lang="pt-BR" sz="2100" spc="-1" strike="noStrike">
              <a:solidFill>
                <a:srgbClr val="000000"/>
              </a:solidFill>
              <a:latin typeface="Arial"/>
            </a:endParaRPr>
          </a:p>
          <a:p>
            <a:pPr marL="457200" indent="-457200" algn="just" defTabSz="914400">
              <a:lnSpc>
                <a:spcPct val="100000"/>
              </a:lnSpc>
              <a:buClr>
                <a:srgbClr val="000000"/>
              </a:buClr>
              <a:buFont typeface="Arial"/>
              <a:buChar char="•"/>
            </a:pPr>
            <a:r>
              <a:rPr b="1" lang="pt-BR" sz="2100" spc="-1" strike="noStrike">
                <a:solidFill>
                  <a:schemeClr val="dk1"/>
                </a:solidFill>
                <a:latin typeface="Calibri"/>
              </a:rPr>
              <a:t>df.pivot_table(values='col1', index='col2', aggfunc=['fun1' , 'fun2'])</a:t>
            </a:r>
            <a:endParaRPr b="0" lang="pt-BR" sz="21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1" lang="pt-BR" sz="2100" spc="-1" strike="noStrike">
                <a:solidFill>
                  <a:schemeClr val="dk1"/>
                </a:solidFill>
                <a:latin typeface="Calibri"/>
              </a:rPr>
              <a:t>values:</a:t>
            </a:r>
            <a:r>
              <a:rPr b="0" lang="pt-BR" sz="2100" spc="-1" strike="noStrike">
                <a:solidFill>
                  <a:schemeClr val="dk1"/>
                </a:solidFill>
                <a:latin typeface="Calibri"/>
              </a:rPr>
              <a:t> colunas para agregar</a:t>
            </a:r>
            <a:endParaRPr b="0" lang="pt-BR" sz="21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1" lang="pt-BR" sz="2100" spc="-1" strike="noStrike">
                <a:solidFill>
                  <a:schemeClr val="dk1"/>
                </a:solidFill>
                <a:latin typeface="Calibri"/>
              </a:rPr>
              <a:t>index:</a:t>
            </a:r>
            <a:r>
              <a:rPr b="0" lang="pt-BR" sz="2100" spc="-1" strike="noStrike">
                <a:solidFill>
                  <a:schemeClr val="dk1"/>
                </a:solidFill>
                <a:latin typeface="Calibri"/>
              </a:rPr>
              <a:t> grupos para se indexar as colunas</a:t>
            </a:r>
            <a:endParaRPr b="0" lang="pt-BR" sz="21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1" lang="pt-BR" sz="2100" spc="-1" strike="noStrike">
                <a:solidFill>
                  <a:schemeClr val="dk1"/>
                </a:solidFill>
                <a:latin typeface="Calibri"/>
              </a:rPr>
              <a:t>aggfunc:</a:t>
            </a:r>
            <a:r>
              <a:rPr b="0" lang="pt-BR" sz="2100" spc="-1" strike="noStrike">
                <a:solidFill>
                  <a:schemeClr val="dk1"/>
                </a:solidFill>
                <a:latin typeface="Calibri"/>
              </a:rPr>
              <a:t> lista de funções para se calcular (a média é a padrão)</a:t>
            </a:r>
            <a:endParaRPr b="0" lang="pt-BR" sz="21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0" lang="pt-BR" sz="2100" spc="-1" strike="noStrike">
                <a:solidFill>
                  <a:schemeClr val="dk1"/>
                </a:solidFill>
                <a:latin typeface="Calibri"/>
              </a:rPr>
              <a:t>As funções agregadas do NumPy, como np.median, np.mean, np.sum, np.max, e np.min, são comumente usadas com pivot_table para realizar vários cálculos estatísticos.</a:t>
            </a:r>
            <a:endParaRPr b="0" lang="pt-BR"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7" name="CaixaDeTexto 1"/>
          <p:cNvSpPr/>
          <p:nvPr/>
        </p:nvSpPr>
        <p:spPr>
          <a:xfrm>
            <a:off x="328680" y="587880"/>
            <a:ext cx="25084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GRÁFICOS</a:t>
            </a:r>
            <a:endParaRPr b="0" lang="pt-BR" sz="3200" spc="-1" strike="noStrike">
              <a:solidFill>
                <a:srgbClr val="000000"/>
              </a:solidFill>
              <a:latin typeface="Arial"/>
            </a:endParaRPr>
          </a:p>
        </p:txBody>
      </p:sp>
      <p:sp>
        <p:nvSpPr>
          <p:cNvPr id="188" name="CaixaDeTexto 2"/>
          <p:cNvSpPr/>
          <p:nvPr/>
        </p:nvSpPr>
        <p:spPr>
          <a:xfrm>
            <a:off x="628200" y="1617840"/>
            <a:ext cx="10061280" cy="46026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MATPLOTLIB</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SEABORN</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PRINCIPAIS FUNÇÕES E DIFERENÇAS</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9" name="CaixaDeTexto 1"/>
          <p:cNvSpPr/>
          <p:nvPr/>
        </p:nvSpPr>
        <p:spPr>
          <a:xfrm>
            <a:off x="328680" y="587880"/>
            <a:ext cx="25084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GRÁFICOS</a:t>
            </a:r>
            <a:endParaRPr b="0" lang="pt-BR" sz="3200" spc="-1" strike="noStrike">
              <a:solidFill>
                <a:srgbClr val="000000"/>
              </a:solidFill>
              <a:latin typeface="Arial"/>
            </a:endParaRPr>
          </a:p>
        </p:txBody>
      </p:sp>
      <p:sp>
        <p:nvSpPr>
          <p:cNvPr id="190" name="CaixaDeTexto 2"/>
          <p:cNvSpPr/>
          <p:nvPr/>
        </p:nvSpPr>
        <p:spPr>
          <a:xfrm>
            <a:off x="628200" y="1617840"/>
            <a:ext cx="10061280" cy="46026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HISTOGRAMAS / KDE</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GRÁFICO DE BARRAS</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GRÁFICO DE LINHAS</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91" name="CaixaDeTexto 1"/>
          <p:cNvSpPr/>
          <p:nvPr/>
        </p:nvSpPr>
        <p:spPr>
          <a:xfrm>
            <a:off x="328680" y="587880"/>
            <a:ext cx="25084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GRÁFICOS</a:t>
            </a:r>
            <a:endParaRPr b="0" lang="pt-BR" sz="3200" spc="-1" strike="noStrike">
              <a:solidFill>
                <a:srgbClr val="000000"/>
              </a:solidFill>
              <a:latin typeface="Arial"/>
            </a:endParaRPr>
          </a:p>
        </p:txBody>
      </p:sp>
      <p:sp>
        <p:nvSpPr>
          <p:cNvPr id="192" name="CaixaDeTexto 2"/>
          <p:cNvSpPr/>
          <p:nvPr/>
        </p:nvSpPr>
        <p:spPr>
          <a:xfrm>
            <a:off x="628200" y="1617840"/>
            <a:ext cx="10061280" cy="46026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GRÁFICO DE DISPERSÃO / SCATTERPLOT / PAIRPLOT</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GRÁFICO DE PIZZA</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GRÁFICO DE CONTAGEM</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93" name="CaixaDeTexto 1"/>
          <p:cNvSpPr/>
          <p:nvPr/>
        </p:nvSpPr>
        <p:spPr>
          <a:xfrm>
            <a:off x="328680" y="587880"/>
            <a:ext cx="250848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GRÁFICOS</a:t>
            </a:r>
            <a:endParaRPr b="0" lang="pt-BR" sz="3200" spc="-1" strike="noStrike">
              <a:solidFill>
                <a:srgbClr val="000000"/>
              </a:solidFill>
              <a:latin typeface="Arial"/>
            </a:endParaRPr>
          </a:p>
        </p:txBody>
      </p:sp>
      <p:sp>
        <p:nvSpPr>
          <p:cNvPr id="194" name="CaixaDeTexto 2"/>
          <p:cNvSpPr/>
          <p:nvPr/>
        </p:nvSpPr>
        <p:spPr>
          <a:xfrm>
            <a:off x="628200" y="1617840"/>
            <a:ext cx="10061280" cy="46026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BOXPLOT</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GRÁFICO DE VIOLINO</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marL="457200" indent="-457200" algn="just" defTabSz="914400">
              <a:lnSpc>
                <a:spcPct val="100000"/>
              </a:lnSpc>
              <a:spcBef>
                <a:spcPts val="601"/>
              </a:spcBef>
              <a:spcAft>
                <a:spcPts val="601"/>
              </a:spcAft>
              <a:buClr>
                <a:srgbClr val="000000"/>
              </a:buClr>
              <a:buFont typeface="Arial"/>
              <a:buChar char="•"/>
            </a:pPr>
            <a:r>
              <a:rPr b="1" lang="pt-BR" sz="2400" spc="-1" strike="noStrike">
                <a:solidFill>
                  <a:schemeClr val="dk1"/>
                </a:solidFill>
                <a:latin typeface="Calibri"/>
              </a:rPr>
              <a:t>BOXENPLOT</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a:p>
            <a:pPr lvl="1" marL="914400" indent="-457200" algn="just" defTabSz="914400">
              <a:lnSpc>
                <a:spcPct val="100000"/>
              </a:lnSpc>
              <a:spcBef>
                <a:spcPts val="601"/>
              </a:spcBef>
              <a:spcAft>
                <a:spcPts val="601"/>
              </a:spcAft>
              <a:buClr>
                <a:srgbClr val="000000"/>
              </a:buClr>
              <a:buFont typeface="Wingdings" charset="2"/>
              <a:buChar char=""/>
            </a:pPr>
            <a:r>
              <a:rPr b="0" lang="pt-BR" sz="2400" spc="-1" strike="noStrike">
                <a:solidFill>
                  <a:schemeClr val="dk1"/>
                </a:solidFill>
                <a:latin typeface="Calibri"/>
              </a:rPr>
              <a:t>XXXXXXXXXXXXXXXXXXXXXXXXXXXXXXXXXXXXXXXXXX</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aixaDeTexto 1"/>
          <p:cNvSpPr/>
          <p:nvPr/>
        </p:nvSpPr>
        <p:spPr>
          <a:xfrm>
            <a:off x="720000" y="587880"/>
            <a:ext cx="869436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CARACTERÍSTICAS DOS DATAFRAMES</a:t>
            </a:r>
            <a:endParaRPr b="0" lang="pt-BR" sz="3200" spc="-1" strike="noStrike">
              <a:solidFill>
                <a:srgbClr val="000000"/>
              </a:solidFill>
              <a:latin typeface="Arial"/>
            </a:endParaRPr>
          </a:p>
        </p:txBody>
      </p:sp>
      <p:sp>
        <p:nvSpPr>
          <p:cNvPr id="93" name="CaixaDeTexto 2"/>
          <p:cNvSpPr/>
          <p:nvPr/>
        </p:nvSpPr>
        <p:spPr>
          <a:xfrm>
            <a:off x="628200" y="1617840"/>
            <a:ext cx="10061280" cy="511776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buClr>
                <a:srgbClr val="000000"/>
              </a:buClr>
              <a:buFont typeface="Arial"/>
              <a:buChar char="•"/>
            </a:pPr>
            <a:r>
              <a:rPr b="1" lang="pt-BR" sz="2200" spc="-1" strike="noStrike">
                <a:solidFill>
                  <a:schemeClr val="dk1"/>
                </a:solidFill>
                <a:latin typeface="Calibri"/>
              </a:rPr>
              <a:t>.head()</a:t>
            </a:r>
            <a:endParaRPr b="0" lang="pt-BR" sz="22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0" lang="pt-BR" sz="2200" spc="-1" strike="noStrike">
                <a:solidFill>
                  <a:schemeClr val="dk1"/>
                </a:solidFill>
                <a:latin typeface="Calibri"/>
              </a:rPr>
              <a:t>É usada para obter as primeiras N linhas de um DataFrame. Por padrão, ela retorna as primeiras 5 linhas. É uma maneira rápida de ter uma noção dos dados, incluindo o tipo de informação e os valores que você pode esperar;</a:t>
            </a:r>
            <a:endParaRPr b="0" lang="pt-BR" sz="2200" spc="-1" strike="noStrike">
              <a:solidFill>
                <a:srgbClr val="000000"/>
              </a:solidFill>
              <a:latin typeface="Arial"/>
            </a:endParaRPr>
          </a:p>
          <a:p>
            <a:pPr marL="457200" indent="-457200" algn="just" defTabSz="914400">
              <a:lnSpc>
                <a:spcPct val="100000"/>
              </a:lnSpc>
              <a:buClr>
                <a:srgbClr val="000000"/>
              </a:buClr>
              <a:buFont typeface="Arial"/>
              <a:buChar char="•"/>
            </a:pPr>
            <a:r>
              <a:rPr b="1" lang="pt-BR" sz="2200" spc="-1" strike="noStrike">
                <a:solidFill>
                  <a:schemeClr val="dk1"/>
                </a:solidFill>
                <a:latin typeface="Calibri"/>
              </a:rPr>
              <a:t>.tail()</a:t>
            </a:r>
            <a:endParaRPr b="0" lang="pt-BR" sz="22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0" lang="pt-BR" sz="2200" spc="-1" strike="noStrike">
                <a:solidFill>
                  <a:schemeClr val="dk1"/>
                </a:solidFill>
                <a:latin typeface="Calibri"/>
              </a:rPr>
              <a:t>Similar à função .head(), mas para as últimas N linhas. Esta função é útil para verificar rapidamente os últimos dados inseridos ou para confirmar se os dados estão completos e não foram truncados;</a:t>
            </a:r>
            <a:endParaRPr b="0" lang="pt-BR" sz="2200" spc="-1" strike="noStrike">
              <a:solidFill>
                <a:srgbClr val="000000"/>
              </a:solidFill>
              <a:latin typeface="Arial"/>
            </a:endParaRPr>
          </a:p>
          <a:p>
            <a:pPr marL="457200" indent="-457200" algn="just" defTabSz="914400">
              <a:lnSpc>
                <a:spcPct val="100000"/>
              </a:lnSpc>
              <a:buClr>
                <a:srgbClr val="000000"/>
              </a:buClr>
              <a:buFont typeface="Arial"/>
              <a:buChar char="•"/>
            </a:pPr>
            <a:r>
              <a:rPr b="1" lang="pt-BR" sz="2200" spc="-1" strike="noStrike">
                <a:solidFill>
                  <a:schemeClr val="dk1"/>
                </a:solidFill>
                <a:latin typeface="Calibri"/>
              </a:rPr>
              <a:t>.info()</a:t>
            </a:r>
            <a:endParaRPr b="0" lang="pt-BR" sz="22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0" lang="pt-BR" sz="2200" spc="-1" strike="noStrike">
                <a:solidFill>
                  <a:schemeClr val="dk1"/>
                </a:solidFill>
                <a:latin typeface="Calibri"/>
              </a:rPr>
              <a:t>Fornece um resumo conciso do DataFrame. Isso inclui o número de entradas, a quantidade de colunas, os tipos de dados de cada coluna, a quantidade de valores não nulos e o uso de memória.</a:t>
            </a: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aixaDeTexto 1"/>
          <p:cNvSpPr/>
          <p:nvPr/>
        </p:nvSpPr>
        <p:spPr>
          <a:xfrm>
            <a:off x="720000" y="587880"/>
            <a:ext cx="869436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CARACTERÍSTICAS DOS DATAFRAMES</a:t>
            </a:r>
            <a:endParaRPr b="0" lang="pt-BR" sz="3200" spc="-1" strike="noStrike">
              <a:solidFill>
                <a:srgbClr val="000000"/>
              </a:solidFill>
              <a:latin typeface="Arial"/>
            </a:endParaRPr>
          </a:p>
        </p:txBody>
      </p:sp>
      <p:sp>
        <p:nvSpPr>
          <p:cNvPr id="95" name="CaixaDeTexto 2"/>
          <p:cNvSpPr/>
          <p:nvPr/>
        </p:nvSpPr>
        <p:spPr>
          <a:xfrm>
            <a:off x="628200" y="1617840"/>
            <a:ext cx="10061280" cy="47826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buClr>
                <a:srgbClr val="000000"/>
              </a:buClr>
              <a:buFont typeface="Arial"/>
              <a:buChar char="•"/>
            </a:pPr>
            <a:r>
              <a:rPr b="1" lang="pt-BR" sz="2200" spc="-1" strike="noStrike">
                <a:solidFill>
                  <a:schemeClr val="dk1"/>
                </a:solidFill>
                <a:latin typeface="Calibri"/>
              </a:rPr>
              <a:t>.shape</a:t>
            </a:r>
            <a:endParaRPr b="0" lang="pt-BR" sz="22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0" lang="pt-BR" sz="2200" spc="-1" strike="noStrike">
                <a:solidFill>
                  <a:schemeClr val="dk1"/>
                </a:solidFill>
                <a:latin typeface="Calibri"/>
              </a:rPr>
              <a:t>Esta não é uma função, mas um atributo que retorna uma tupla representando a dimensionalidade do DataFrame, ou seja, o número de linhas e colunas. Isso é essencial para confirmar se a manipulação de dados, como merges ou joins, resultou no número esperado de linhas e colunas;</a:t>
            </a:r>
            <a:endParaRPr b="0" lang="pt-BR" sz="2200" spc="-1" strike="noStrike">
              <a:solidFill>
                <a:srgbClr val="000000"/>
              </a:solidFill>
              <a:latin typeface="Arial"/>
            </a:endParaRPr>
          </a:p>
          <a:p>
            <a:pPr marL="457200" indent="-457200" algn="just" defTabSz="914400">
              <a:lnSpc>
                <a:spcPct val="100000"/>
              </a:lnSpc>
              <a:buClr>
                <a:srgbClr val="000000"/>
              </a:buClr>
              <a:buFont typeface="Arial"/>
              <a:buChar char="•"/>
            </a:pPr>
            <a:r>
              <a:rPr b="1" lang="pt-BR" sz="2200" spc="-1" strike="noStrike">
                <a:solidFill>
                  <a:schemeClr val="dk1"/>
                </a:solidFill>
                <a:latin typeface="Calibri"/>
              </a:rPr>
              <a:t>.describe()</a:t>
            </a:r>
            <a:endParaRPr b="0" lang="pt-BR" sz="2200" spc="-1" strike="noStrike">
              <a:solidFill>
                <a:srgbClr val="000000"/>
              </a:solidFill>
              <a:latin typeface="Arial"/>
            </a:endParaRPr>
          </a:p>
          <a:p>
            <a:pPr lvl="1" marL="914400" indent="-457200" algn="just" defTabSz="914400">
              <a:lnSpc>
                <a:spcPct val="100000"/>
              </a:lnSpc>
              <a:buClr>
                <a:srgbClr val="000000"/>
              </a:buClr>
              <a:buFont typeface="Wingdings" charset="2"/>
              <a:buChar char=""/>
            </a:pPr>
            <a:r>
              <a:rPr b="0" lang="pt-BR" sz="2200" spc="-1" strike="noStrike">
                <a:solidFill>
                  <a:schemeClr val="dk1"/>
                </a:solidFill>
                <a:latin typeface="Calibri"/>
              </a:rPr>
              <a:t>Gera estatísticas descritivas que resumem a tendência central, dispersão e forma da distribuição de um dataset, excluindo valores NaN. Por padrão, fornece informações como contagem, média, desvio padrão, mínimo, quartis e máximo para colunas numéricas. É extremamente útil para uma análise exploratória inicial para entender melhor a distribuição dos dados numéricos. Pode ser transporta com um </a:t>
            </a:r>
            <a:r>
              <a:rPr b="1" lang="pt-BR" sz="2200" spc="-1" strike="noStrike">
                <a:solidFill>
                  <a:schemeClr val="dk1"/>
                </a:solidFill>
                <a:latin typeface="Calibri"/>
              </a:rPr>
              <a:t>.T</a:t>
            </a:r>
            <a:r>
              <a:rPr b="0" lang="pt-BR" sz="2200" spc="-1" strike="noStrike">
                <a:solidFill>
                  <a:schemeClr val="dk1"/>
                </a:solidFill>
                <a:latin typeface="Calibri"/>
              </a:rPr>
              <a:t>.</a:t>
            </a: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aixaDeTexto 1"/>
          <p:cNvSpPr/>
          <p:nvPr/>
        </p:nvSpPr>
        <p:spPr>
          <a:xfrm>
            <a:off x="720000" y="587880"/>
            <a:ext cx="708804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ATRIBUTOS DOS DATAFRAMES</a:t>
            </a:r>
            <a:endParaRPr b="0" lang="pt-BR" sz="3200" spc="-1" strike="noStrike">
              <a:solidFill>
                <a:srgbClr val="000000"/>
              </a:solidFill>
              <a:latin typeface="Arial"/>
            </a:endParaRPr>
          </a:p>
        </p:txBody>
      </p:sp>
      <p:sp>
        <p:nvSpPr>
          <p:cNvPr id="97" name="CaixaDeTexto 2"/>
          <p:cNvSpPr/>
          <p:nvPr/>
        </p:nvSpPr>
        <p:spPr>
          <a:xfrm>
            <a:off x="628200" y="1617840"/>
            <a:ext cx="10061280" cy="434124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.values</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Este atributo contém os dados dentro do DataFrame como um array NumPy. É útil quando você precisa dos dados brutos para operações ou algoritmos que operam diretamente em arrays NumPy. Por exemplo, ao passar os dados para um modelo de machine learning, muitas vezes você utilizará o atributo;</a:t>
            </a:r>
            <a:endParaRPr b="0" lang="pt-BR" sz="2200" spc="-1" strike="noStrike">
              <a:solidFill>
                <a:srgbClr val="000000"/>
              </a:solidFill>
              <a:latin typeface="Arial"/>
            </a:endParaRPr>
          </a:p>
          <a:p>
            <a:pPr marL="457200" indent="-457200" algn="just" defTabSz="914400">
              <a:lnSpc>
                <a:spcPct val="100000"/>
              </a:lnSpc>
              <a:spcAft>
                <a:spcPts val="601"/>
              </a:spcAft>
              <a:buClr>
                <a:srgbClr val="000000"/>
              </a:buClr>
              <a:buFont typeface="Arial"/>
              <a:buChar char="•"/>
            </a:pPr>
            <a:r>
              <a:rPr b="1" lang="pt-BR" sz="2200" spc="-1" strike="noStrike">
                <a:solidFill>
                  <a:schemeClr val="dk1"/>
                </a:solidFill>
                <a:latin typeface="Calibri"/>
              </a:rPr>
              <a:t>.columns</a:t>
            </a:r>
            <a:endParaRPr b="0" lang="pt-BR" sz="22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200" spc="-1" strike="noStrike">
                <a:solidFill>
                  <a:schemeClr val="dk1"/>
                </a:solidFill>
                <a:latin typeface="Calibri"/>
              </a:rPr>
              <a:t>Este atributo contém os rótulos das colunas do DataFrame. É essencial para entender as variáveis que você tem em seu conjunto de dados e para manipular colunas específicas. Por exemplo, você pode querer renomear colunas ou selecionar um subconjunto delas para análise.</a:t>
            </a: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aixaDeTexto 1"/>
          <p:cNvSpPr/>
          <p:nvPr/>
        </p:nvSpPr>
        <p:spPr>
          <a:xfrm>
            <a:off x="720000" y="587880"/>
            <a:ext cx="708804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ATRIBUTOS DOS DATAFRAMES</a:t>
            </a:r>
            <a:endParaRPr b="0" lang="pt-BR" sz="3200" spc="-1" strike="noStrike">
              <a:solidFill>
                <a:srgbClr val="000000"/>
              </a:solidFill>
              <a:latin typeface="Arial"/>
            </a:endParaRPr>
          </a:p>
        </p:txBody>
      </p:sp>
      <p:sp>
        <p:nvSpPr>
          <p:cNvPr id="99" name="CaixaDeTexto 2"/>
          <p:cNvSpPr/>
          <p:nvPr/>
        </p:nvSpPr>
        <p:spPr>
          <a:xfrm>
            <a:off x="628200" y="1617840"/>
            <a:ext cx="10061280" cy="272628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2400" spc="-1" strike="noStrike">
                <a:solidFill>
                  <a:schemeClr val="dk1"/>
                </a:solidFill>
                <a:latin typeface="Calibri"/>
              </a:rPr>
              <a:t>.index</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400" spc="-1" strike="noStrike">
                <a:solidFill>
                  <a:schemeClr val="dk1"/>
                </a:solidFill>
                <a:latin typeface="Calibri"/>
              </a:rPr>
              <a:t>Este atributo contém os rótulos das linhas. O índice pode ser uma simples sequência de números, mas também pode conter datas, strings, ou múltiplos níveis (em DataFrames hierárquicos). O índice é crítico para alinhar dados durante operações como junções, e também é útil para subconjunto de linhas baseadas em rótulos.</a:t>
            </a:r>
            <a:endParaRPr b="0" lang="pt-BR" sz="2400" spc="-1" strike="noStrike">
              <a:solidFill>
                <a:srgbClr val="000000"/>
              </a:solidFill>
              <a:latin typeface="Arial"/>
            </a:endParaRPr>
          </a:p>
        </p:txBody>
      </p:sp>
      <p:pic>
        <p:nvPicPr>
          <p:cNvPr id="100" name="Picture 4" descr="What is pandas?"/>
          <p:cNvPicPr/>
          <p:nvPr/>
        </p:nvPicPr>
        <p:blipFill>
          <a:blip r:embed="rId1"/>
          <a:stretch/>
        </p:blipFill>
        <p:spPr>
          <a:xfrm>
            <a:off x="4378680" y="4351320"/>
            <a:ext cx="3434400" cy="2026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aixaDeTexto 1"/>
          <p:cNvSpPr/>
          <p:nvPr/>
        </p:nvSpPr>
        <p:spPr>
          <a:xfrm>
            <a:off x="720000" y="587880"/>
            <a:ext cx="3070800" cy="577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pt-BR" sz="3200" spc="-1" strike="noStrike">
                <a:solidFill>
                  <a:schemeClr val="dk1"/>
                </a:solidFill>
                <a:latin typeface="Calibri"/>
              </a:rPr>
              <a:t>ORDENAÇÃO</a:t>
            </a:r>
            <a:endParaRPr b="0" lang="pt-BR" sz="3200" spc="-1" strike="noStrike">
              <a:solidFill>
                <a:srgbClr val="000000"/>
              </a:solidFill>
              <a:latin typeface="Arial"/>
            </a:endParaRPr>
          </a:p>
        </p:txBody>
      </p:sp>
      <p:sp>
        <p:nvSpPr>
          <p:cNvPr id="102" name="CaixaDeTexto 2"/>
          <p:cNvSpPr/>
          <p:nvPr/>
        </p:nvSpPr>
        <p:spPr>
          <a:xfrm>
            <a:off x="628200" y="1617840"/>
            <a:ext cx="10061280" cy="389988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spcAft>
                <a:spcPts val="601"/>
              </a:spcAft>
              <a:buClr>
                <a:srgbClr val="000000"/>
              </a:buClr>
              <a:buFont typeface="Arial"/>
              <a:buChar char="•"/>
            </a:pPr>
            <a:r>
              <a:rPr b="1" lang="pt-BR" sz="2400" spc="-1" strike="noStrike">
                <a:solidFill>
                  <a:schemeClr val="dk1"/>
                </a:solidFill>
                <a:latin typeface="Calibri"/>
              </a:rPr>
              <a:t>.sort_values('col')</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400" spc="-1" strike="noStrike">
                <a:solidFill>
                  <a:schemeClr val="dk1"/>
                </a:solidFill>
                <a:latin typeface="Calibri"/>
              </a:rPr>
              <a:t>Permite ordenar um DataFrame com base nos valores de uma ou mais colunas. A função ordenará o DataFrame com base nos valores da 'coluna' em ordem ascendente, que é o padrão;</a:t>
            </a:r>
            <a:endParaRPr b="0" lang="pt-BR" sz="2400" spc="-1" strike="noStrike">
              <a:solidFill>
                <a:srgbClr val="000000"/>
              </a:solidFill>
              <a:latin typeface="Arial"/>
            </a:endParaRPr>
          </a:p>
          <a:p>
            <a:pPr lvl="1" marL="914400" indent="-457200" algn="just" defTabSz="914400">
              <a:lnSpc>
                <a:spcPct val="100000"/>
              </a:lnSpc>
              <a:spcAft>
                <a:spcPts val="601"/>
              </a:spcAft>
              <a:buClr>
                <a:srgbClr val="000000"/>
              </a:buClr>
              <a:buFont typeface="Wingdings" charset="2"/>
              <a:buChar char=""/>
            </a:pPr>
            <a:r>
              <a:rPr b="0" lang="pt-BR" sz="2400" spc="-1" strike="noStrike">
                <a:solidFill>
                  <a:schemeClr val="dk1"/>
                </a:solidFill>
                <a:latin typeface="Calibri"/>
              </a:rPr>
              <a:t>É possível ordenar por mais de uma coluna. Isso é feito passando uma lista de nomes de colunas para .sort_values(). Por exemplo, df.sort_values(['coluna1', 'coluna2']) ordenará primeiro pela 'coluna1' e depois pela 'coluna2'.</a:t>
            </a:r>
            <a:endParaRPr b="0" lang="pt-BR" sz="2400" spc="-1" strike="noStrike">
              <a:solidFill>
                <a:srgbClr val="000000"/>
              </a:solidFill>
              <a:latin typeface="Arial"/>
            </a:endParaRPr>
          </a:p>
        </p:txBody>
      </p:sp>
      <p:pic>
        <p:nvPicPr>
          <p:cNvPr id="103" name="Picture 2" descr="Sorting order - Free ui icons"/>
          <p:cNvPicPr/>
          <p:nvPr/>
        </p:nvPicPr>
        <p:blipFill>
          <a:blip r:embed="rId1"/>
          <a:stretch/>
        </p:blipFill>
        <p:spPr>
          <a:xfrm>
            <a:off x="5351040" y="4984560"/>
            <a:ext cx="1489680" cy="14896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4007</TotalTime>
  <Application>LibreOffice/7.6.5.2$Linux_X86_64 LibreOffice_project/60$Build-2</Application>
  <AppVersion>15.0000</AppVersion>
  <Words>4150</Words>
  <Paragraphs>357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2024-02-06T03:07:46Z</dcterms:created>
  <dc:creator>CARLOS</dc:creator>
  <dc:description/>
  <dc:language>pt-BR</dc:language>
  <cp:lastModifiedBy/>
  <cp:lastPrinted>2024-03-21T21:26:46Z</cp:lastPrinted>
  <dcterms:modified xsi:type="dcterms:W3CDTF">2024-03-21T21:30:00Z</dcterms:modified>
  <cp:revision>96</cp:revision>
  <dc:subject/>
  <dc:title>DATA SCIENCE &amp; STATISTICAL COMPUTING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46</vt:i4>
  </property>
  <property fmtid="{D5CDD505-2E9C-101B-9397-08002B2CF9AE}" pid="3" name="PresentationFormat">
    <vt:lpwstr>Widescreen</vt:lpwstr>
  </property>
  <property fmtid="{D5CDD505-2E9C-101B-9397-08002B2CF9AE}" pid="4" name="Slides">
    <vt:i4>47</vt:i4>
  </property>
</Properties>
</file>