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2"/>
  </p:notesMasterIdLst>
  <p:sldIdLst>
    <p:sldId id="257" r:id="rId2"/>
    <p:sldId id="422" r:id="rId3"/>
    <p:sldId id="423" r:id="rId4"/>
    <p:sldId id="415" r:id="rId5"/>
    <p:sldId id="424" r:id="rId6"/>
    <p:sldId id="416" r:id="rId7"/>
    <p:sldId id="417" r:id="rId8"/>
    <p:sldId id="418" r:id="rId9"/>
    <p:sldId id="425" r:id="rId10"/>
    <p:sldId id="42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4/1/18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9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 dirty="0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844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news.netcraft.com</a:t>
            </a:r>
            <a:r>
              <a:rPr lang="en-US" dirty="0"/>
              <a:t>/archives/2017/02/27/february-2017-web-server-survey.html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65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4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3144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6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316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8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88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D2EC-A80C-C344-86B0-CBE1C8D1B0A3}" type="datetime1">
              <a:rPr lang="en-US" smtClean="0"/>
              <a:t>4/1/18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ITWS1100 - LAMP Intro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FEEA-1C55-7D44-A3F4-F3315C7403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05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414A-7FD4-7C41-B3FF-A5D8F610972C}" type="datetime1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ITWS1100 - LAMP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FEEA-1C55-7D44-A3F4-F3315C7403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1EA7-CDFA-6B4F-9F1D-3317E162D521}" type="datetime1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ITWS1100 - LAMP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FEEA-1C55-7D44-A3F4-F3315C7403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816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AAF8-732A-BB44-86B8-2770F919B517}" type="datetime1">
              <a:rPr lang="en-US" smtClean="0"/>
              <a:t>4/1/18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ITWS1100 - LAMP Intro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FEEA-1C55-7D44-A3F4-F3315C7403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39B07CA-141D-CF4A-9B32-5F401EAA3FED}" type="datetime1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ITWS1100 - LAMP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2AFEEA-1C55-7D44-A3F4-F3315C7403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5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77CA-DC41-AE40-A096-DF61BFEA1B71}" type="datetime1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ITWS1100 - LAMP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FEEA-1C55-7D44-A3F4-F3315C7403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8E4E-6FCE-0D48-A705-34C50F3D1B50}" type="datetime1">
              <a:rPr lang="en-US" smtClean="0"/>
              <a:t>4/1/18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ITWS1100 - LAMP Intro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FEEA-1C55-7D44-A3F4-F3315C7403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C511-EA5F-C943-A95B-09C21F760B73}" type="datetime1">
              <a:rPr lang="en-US" smtClean="0"/>
              <a:t>4/1/18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ITWS1100 - LAMP Intro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FEEA-1C55-7D44-A3F4-F3315C7403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064F-D0B1-2E45-A907-0BBF4CC049D6}" type="datetime1">
              <a:rPr lang="en-US" smtClean="0"/>
              <a:t>4/1/18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ITWS1100 - LAMP Intro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FEEA-1C55-7D44-A3F4-F3315C7403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C0DF-EE41-4840-AE52-C9052D4D5DE9}" type="datetime1">
              <a:rPr lang="en-US" smtClean="0"/>
              <a:t>4/1/18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ITWS1100 - LAMP Intro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FEEA-1C55-7D44-A3F4-F3315C7403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03CC-A49C-104D-8175-52383260EFEA}" type="datetime1">
              <a:rPr lang="en-US" smtClean="0"/>
              <a:t>4/1/18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ITWS1100 - LAMP 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AFEEA-1C55-7D44-A3F4-F3315C7403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netcraft.com/archives/2017/02/27/february-2017-web-server-survey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ttpd.apache.org/" TargetMode="External"/><Relationship Id="rId4" Type="http://schemas.openxmlformats.org/officeDocument/2006/relationships/hyperlink" Target="http://www.apache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gif"/><Relationship Id="rId4" Type="http://schemas.openxmlformats.org/officeDocument/2006/relationships/hyperlink" Target="http://www.mysql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LAMP</a:t>
            </a:r>
            <a:endParaRPr lang="en-US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Linux, Apache, MySQL, and PHP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C45C-1DD0-1647-A849-D0BACB204900}" type="datetime1">
              <a:rPr lang="en-US" smtClean="0"/>
              <a:t>4/1/18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ITWS1100 - LAMP Intro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FEEA-1C55-7D44-A3F4-F3315C7403E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Apache and MySQL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up the XAMPP Control Panel</a:t>
            </a:r>
          </a:p>
          <a:p>
            <a:r>
              <a:rPr lang="en-US" dirty="0"/>
              <a:t>Start Apache</a:t>
            </a:r>
          </a:p>
          <a:p>
            <a:r>
              <a:rPr lang="en-US" dirty="0"/>
              <a:t>Start MySQL/</a:t>
            </a:r>
            <a:r>
              <a:rPr lang="en-US"/>
              <a:t>MariaDB</a:t>
            </a:r>
            <a:endParaRPr lang="en-US" dirty="0"/>
          </a:p>
          <a:p>
            <a:r>
              <a:rPr lang="en-US" dirty="0"/>
              <a:t>You now have full featured web and database servers running on your laptops.</a:t>
            </a:r>
          </a:p>
          <a:p>
            <a:r>
              <a:rPr lang="en-US" dirty="0"/>
              <a:t>Let's take a quick look around.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E6D4-6820-3645-996D-DCB771B7D753}" type="datetime1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ITWS1100 - LAMP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FEEA-1C55-7D44-A3F4-F3315C7403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L.A.M.P.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 stack made up of freely available, open source products</a:t>
            </a:r>
          </a:p>
          <a:p>
            <a:pPr lvl="1"/>
            <a:r>
              <a:rPr lang="en-US" sz="2800" b="1" dirty="0"/>
              <a:t>L</a:t>
            </a:r>
            <a:r>
              <a:rPr lang="en-US" dirty="0"/>
              <a:t>inux (but there are distributions for most </a:t>
            </a:r>
            <a:r>
              <a:rPr lang="en-US" dirty="0" err="1"/>
              <a:t>OSes</a:t>
            </a:r>
            <a:r>
              <a:rPr lang="en-US" dirty="0"/>
              <a:t>)</a:t>
            </a:r>
          </a:p>
          <a:p>
            <a:pPr lvl="1"/>
            <a:r>
              <a:rPr lang="en-US" sz="2800" b="1" dirty="0"/>
              <a:t>A</a:t>
            </a:r>
            <a:r>
              <a:rPr lang="en-US" dirty="0"/>
              <a:t>pache Web Server </a:t>
            </a:r>
          </a:p>
          <a:p>
            <a:pPr lvl="1"/>
            <a:r>
              <a:rPr lang="en-US" sz="2800" b="1" dirty="0"/>
              <a:t>M</a:t>
            </a:r>
            <a:r>
              <a:rPr lang="en-US" dirty="0"/>
              <a:t>ySQL Database Server</a:t>
            </a:r>
          </a:p>
          <a:p>
            <a:pPr lvl="1"/>
            <a:r>
              <a:rPr lang="en-US" sz="2800" b="1" dirty="0"/>
              <a:t>P</a:t>
            </a:r>
            <a:r>
              <a:rPr lang="en-US" dirty="0"/>
              <a:t>HP Hypertext Preprocessor (a web scripting language that runs in Apache)</a:t>
            </a:r>
          </a:p>
          <a:p>
            <a:r>
              <a:rPr lang="en-US" dirty="0"/>
              <a:t>LAMP, WAMP, MAMP, SAMP</a:t>
            </a:r>
            <a:r>
              <a:rPr lang="en-US"/>
              <a:t>, FAMP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CFC1-2B29-6C49-917D-561860062400}" type="datetime1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ITWS1100 - LAMP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FEEA-1C55-7D44-A3F4-F3315C7403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Web Server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8641" y="1600007"/>
            <a:ext cx="8042400" cy="4896223"/>
          </a:xfrm>
        </p:spPr>
        <p:txBody>
          <a:bodyPr/>
          <a:lstStyle/>
          <a:p>
            <a:r>
              <a:rPr lang="en-US" dirty="0"/>
              <a:t>The most popular web server on the planet</a:t>
            </a:r>
          </a:p>
          <a:p>
            <a:pPr lvl="1"/>
            <a:r>
              <a:rPr lang="en-US" dirty="0"/>
              <a:t>~45% global market share as of January 2017</a:t>
            </a:r>
            <a:br>
              <a:rPr lang="en-US" dirty="0"/>
            </a:br>
            <a:r>
              <a:rPr lang="en-US" sz="1400" dirty="0">
                <a:hlinkClick r:id="rId3"/>
              </a:rPr>
              <a:t>https://news.netcraft.com/archives/2017/02/27/february-2017-web-server-survey.html</a:t>
            </a:r>
            <a:endParaRPr lang="en-US" sz="1400" dirty="0"/>
          </a:p>
          <a:p>
            <a:pPr lvl="1"/>
            <a:r>
              <a:rPr lang="en-US" dirty="0"/>
              <a:t>Tried, true, and venerable – Apache has been around since 1995</a:t>
            </a:r>
          </a:p>
          <a:p>
            <a:r>
              <a:rPr lang="en-US" dirty="0"/>
              <a:t>Used by </a:t>
            </a:r>
            <a:r>
              <a:rPr lang="en-US" dirty="0" err="1"/>
              <a:t>wikipedia</a:t>
            </a:r>
            <a:r>
              <a:rPr lang="en-US" dirty="0"/>
              <a:t>, Apple and many others</a:t>
            </a:r>
          </a:p>
          <a:p>
            <a:r>
              <a:rPr lang="en-US" dirty="0"/>
              <a:t>In 1999 the </a:t>
            </a:r>
            <a:r>
              <a:rPr lang="en-US" dirty="0">
                <a:hlinkClick r:id="rId4"/>
              </a:rPr>
              <a:t>Apache Software Foundation</a:t>
            </a:r>
            <a:r>
              <a:rPr lang="en-US" dirty="0"/>
              <a:t> was launched  to support the Apache HTTP Server and other software development</a:t>
            </a:r>
          </a:p>
          <a:p>
            <a:r>
              <a:rPr lang="en-US" dirty="0">
                <a:hlinkClick r:id="rId5"/>
              </a:rPr>
              <a:t>http://httpd.apache.org/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6845-D4EA-3B4B-9C20-F702AC3F7FDD}" type="datetime1">
              <a:rPr lang="en-US" smtClean="0"/>
              <a:t>4/1/18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ITWS1100 - LAMP 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FEEA-1C55-7D44-A3F4-F3315C7403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2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GB"/>
            </a:br>
            <a:endParaRPr lang="en-GB" dirty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>
          <a:xfrm>
            <a:off x="548641" y="1025572"/>
            <a:ext cx="8042400" cy="434349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 powerful, flexible, and stable RDBMS</a:t>
            </a:r>
          </a:p>
          <a:p>
            <a:r>
              <a:rPr lang="en-US" dirty="0" err="1"/>
              <a:t>MariaDB</a:t>
            </a:r>
            <a:r>
              <a:rPr lang="en-US" dirty="0"/>
              <a:t> is an open source version of MySQL – More later</a:t>
            </a:r>
          </a:p>
          <a:p>
            <a:r>
              <a:rPr lang="en-US" dirty="0"/>
              <a:t>Popular amongst open source developers – also venerable, MySQL dates back to 1995</a:t>
            </a:r>
          </a:p>
          <a:p>
            <a:r>
              <a:rPr lang="en-US" dirty="0"/>
              <a:t>Owned by Oracle since its acquisition of Sun Microsystems in January 2010 (who bought it in 2008)</a:t>
            </a:r>
          </a:p>
          <a:p>
            <a:r>
              <a:rPr lang="en-US" dirty="0"/>
              <a:t>Another excellent option is </a:t>
            </a:r>
            <a:r>
              <a:rPr lang="en-US" dirty="0">
                <a:hlinkClick r:id="rId3"/>
              </a:rPr>
              <a:t>PostgreSQL</a:t>
            </a:r>
            <a:r>
              <a:rPr lang="en-US" dirty="0"/>
              <a:t>  (LAPP...)</a:t>
            </a:r>
          </a:p>
          <a:p>
            <a:r>
              <a:rPr lang="en-US" dirty="0">
                <a:hlinkClick r:id="rId4"/>
              </a:rPr>
              <a:t>http://www.mysql.com/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28" y="108012"/>
            <a:ext cx="3219450" cy="17212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70" y="606672"/>
            <a:ext cx="2923387" cy="8378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8FDA-761A-3346-B1C1-1375D6044A1E}" type="datetime1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ITWS1100 - LAMP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FEEA-1C55-7D44-A3F4-F3315C7403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247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side scripting language for the web</a:t>
            </a:r>
          </a:p>
          <a:p>
            <a:pPr lvl="1"/>
            <a:r>
              <a:rPr lang="en-US" dirty="0"/>
              <a:t>runs as a standard Apache module</a:t>
            </a:r>
          </a:p>
          <a:p>
            <a:r>
              <a:rPr lang="en-US" dirty="0"/>
              <a:t>PHP Hypertext Preprocessor </a:t>
            </a:r>
          </a:p>
          <a:p>
            <a:pPr lvl="1"/>
            <a:r>
              <a:rPr lang="en-US" dirty="0"/>
              <a:t>originally, "Personal Home Page" </a:t>
            </a:r>
          </a:p>
          <a:p>
            <a:r>
              <a:rPr lang="en-US" dirty="0"/>
              <a:t>Interpreted, not compiled ahead of </a:t>
            </a:r>
            <a:r>
              <a:rPr lang="en-US"/>
              <a:t>time </a:t>
            </a:r>
            <a:br>
              <a:rPr lang="en-US"/>
            </a:br>
            <a:r>
              <a:rPr lang="en-US"/>
              <a:t>(</a:t>
            </a:r>
            <a:r>
              <a:rPr lang="en-US" dirty="0"/>
              <a:t>though it can be)</a:t>
            </a:r>
          </a:p>
          <a:p>
            <a:r>
              <a:rPr lang="en-US" dirty="0"/>
              <a:t>First release in (you guessed it) 1995</a:t>
            </a:r>
          </a:p>
          <a:p>
            <a:r>
              <a:rPr lang="en-US" dirty="0"/>
              <a:t>http://www.php.net/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5561-5233-C442-BC57-B0F840B92AF5}" type="datetime1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ITWS1100 - LAMP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FEEA-1C55-7D44-A3F4-F3315C7403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0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AMP Configuration...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6480" y="1761433"/>
            <a:ext cx="3847179" cy="4514235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320" y="1830589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Machine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15365" y="1761433"/>
            <a:ext cx="3847179" cy="4514235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92205" y="1830589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Machine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75563" y="4778921"/>
            <a:ext cx="168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MySQL Server</a:t>
            </a:r>
          </a:p>
        </p:txBody>
      </p:sp>
      <p:cxnSp>
        <p:nvCxnSpPr>
          <p:cNvPr id="3" name="Straight Arrow Connector 2"/>
          <p:cNvCxnSpPr>
            <a:stCxn id="12" idx="3"/>
            <a:endCxn id="22" idx="2"/>
          </p:cNvCxnSpPr>
          <p:nvPr/>
        </p:nvCxnSpPr>
        <p:spPr>
          <a:xfrm flipV="1">
            <a:off x="3496905" y="3874368"/>
            <a:ext cx="2934629" cy="313431"/>
          </a:xfrm>
          <a:prstGeom prst="straightConnector1">
            <a:avLst/>
          </a:prstGeom>
          <a:ln w="31750" cmpd="sng">
            <a:solidFill>
              <a:schemeClr val="bg1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431534" y="3021040"/>
            <a:ext cx="1444832" cy="1706656"/>
            <a:chOff x="6431534" y="3021040"/>
            <a:chExt cx="1444832" cy="1706656"/>
          </a:xfrm>
        </p:grpSpPr>
        <p:sp>
          <p:nvSpPr>
            <p:cNvPr id="22" name="Magnetic Disk 21"/>
            <p:cNvSpPr/>
            <p:nvPr/>
          </p:nvSpPr>
          <p:spPr>
            <a:xfrm>
              <a:off x="6431534" y="3021040"/>
              <a:ext cx="1444832" cy="1706656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1388" y="3797527"/>
              <a:ext cx="1276088" cy="682264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1257486" y="5517136"/>
            <a:ext cx="224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Apache Web Server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198708" y="2896881"/>
            <a:ext cx="2298197" cy="2581835"/>
            <a:chOff x="868296" y="2896881"/>
            <a:chExt cx="2298197" cy="2581835"/>
          </a:xfrm>
        </p:grpSpPr>
        <p:sp>
          <p:nvSpPr>
            <p:cNvPr id="12" name="TextBox 11"/>
            <p:cNvSpPr txBox="1"/>
            <p:nvPr/>
          </p:nvSpPr>
          <p:spPr>
            <a:xfrm>
              <a:off x="868296" y="2896881"/>
              <a:ext cx="2298197" cy="2581835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6253" y="3820175"/>
              <a:ext cx="1482282" cy="1319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3" name="TextBox 32"/>
          <p:cNvSpPr txBox="1"/>
          <p:nvPr/>
        </p:nvSpPr>
        <p:spPr>
          <a:xfrm rot="21334727">
            <a:off x="4996277" y="361286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port 3306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421546" y="3265714"/>
            <a:ext cx="1418851" cy="4072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8AE4-B526-4E4F-88C5-06F0814F5494}" type="datetime1">
              <a:rPr lang="en-US" smtClean="0"/>
              <a:t>4/1/18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ITWS1100 - LAMP Intro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FEEA-1C55-7D44-A3F4-F3315C7403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03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AMP Configuration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6480" y="1761433"/>
            <a:ext cx="8134561" cy="4514235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320" y="1830589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Your Machine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75563" y="4778921"/>
            <a:ext cx="168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MySQL Server</a:t>
            </a:r>
          </a:p>
        </p:txBody>
      </p:sp>
      <p:cxnSp>
        <p:nvCxnSpPr>
          <p:cNvPr id="9" name="Straight Arrow Connector 8"/>
          <p:cNvCxnSpPr>
            <a:stCxn id="15" idx="3"/>
            <a:endCxn id="11" idx="2"/>
          </p:cNvCxnSpPr>
          <p:nvPr/>
        </p:nvCxnSpPr>
        <p:spPr>
          <a:xfrm flipV="1">
            <a:off x="3496905" y="3874368"/>
            <a:ext cx="2934629" cy="313431"/>
          </a:xfrm>
          <a:prstGeom prst="straightConnector1">
            <a:avLst/>
          </a:prstGeom>
          <a:ln w="31750" cmpd="sng">
            <a:solidFill>
              <a:schemeClr val="bg1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431534" y="3021040"/>
            <a:ext cx="1444832" cy="1706656"/>
            <a:chOff x="6431534" y="3021040"/>
            <a:chExt cx="1444832" cy="1706656"/>
          </a:xfrm>
        </p:grpSpPr>
        <p:sp>
          <p:nvSpPr>
            <p:cNvPr id="11" name="Magnetic Disk 21"/>
            <p:cNvSpPr/>
            <p:nvPr/>
          </p:nvSpPr>
          <p:spPr>
            <a:xfrm>
              <a:off x="6431534" y="3021040"/>
              <a:ext cx="1444832" cy="1706656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1388" y="3797527"/>
              <a:ext cx="1276088" cy="682264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1257486" y="5517136"/>
            <a:ext cx="224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Apache Web Server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198708" y="2896881"/>
            <a:ext cx="2298197" cy="2581835"/>
            <a:chOff x="868296" y="2896881"/>
            <a:chExt cx="2298197" cy="2581835"/>
          </a:xfrm>
        </p:grpSpPr>
        <p:sp>
          <p:nvSpPr>
            <p:cNvPr id="15" name="TextBox 14"/>
            <p:cNvSpPr txBox="1"/>
            <p:nvPr/>
          </p:nvSpPr>
          <p:spPr>
            <a:xfrm>
              <a:off x="868296" y="2896881"/>
              <a:ext cx="2298197" cy="2581835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6253" y="3820175"/>
              <a:ext cx="1482282" cy="1319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 rot="21334727">
            <a:off x="4996277" y="361286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port 3306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1546" y="3265714"/>
            <a:ext cx="1418851" cy="4072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A86A-EBEB-4C4B-9B20-D036A5B5703B}" type="datetime1">
              <a:rPr lang="en-US" smtClean="0"/>
              <a:t>4/1/18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ITWS1100 - LAMP Intro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FEEA-1C55-7D44-A3F4-F3315C7403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3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phpMyAdmin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57326"/>
            <a:ext cx="7620000" cy="435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35E8-8768-BF4D-83EF-7E6528279D79}" type="datetime1">
              <a:rPr lang="en-US" smtClean="0"/>
              <a:t>4/1/18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ITWS1100 - LAMP 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FEEA-1C55-7D44-A3F4-F3315C7403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91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LAMP / WAMP / MAMP stack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274553"/>
            <a:ext cx="432435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0677-E854-2B4E-9D0E-3B5FF203A857}" type="datetime1">
              <a:rPr lang="en-US" smtClean="0"/>
              <a:t>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ITWS1100 - LAMP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AFEEA-1C55-7D44-A3F4-F3315C7403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73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IT-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IntroIT-Theme</Template>
  <TotalTime>19597</TotalTime>
  <Words>342</Words>
  <Application>Microsoft Macintosh PowerPoint</Application>
  <PresentationFormat>On-screen Show (4:3)</PresentationFormat>
  <Paragraphs>90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Kozuka Gothic Pro M</vt:lpstr>
      <vt:lpstr>ＭＳ Ｐゴシック</vt:lpstr>
      <vt:lpstr>Arial</vt:lpstr>
      <vt:lpstr>Bitstream Vera Sans</vt:lpstr>
      <vt:lpstr>Calibri</vt:lpstr>
      <vt:lpstr>News Gothic MT</vt:lpstr>
      <vt:lpstr>Times New Roman</vt:lpstr>
      <vt:lpstr>Wingdings</vt:lpstr>
      <vt:lpstr>Wingdings 2</vt:lpstr>
      <vt:lpstr>IntroIT-Theme</vt:lpstr>
      <vt:lpstr>LAMP</vt:lpstr>
      <vt:lpstr>L.A.M.P.</vt:lpstr>
      <vt:lpstr>Apache Web Server</vt:lpstr>
      <vt:lpstr> </vt:lpstr>
      <vt:lpstr>PHP</vt:lpstr>
      <vt:lpstr>Possible AMP Configuration...</vt:lpstr>
      <vt:lpstr>Your AMP Configuration</vt:lpstr>
      <vt:lpstr>phpMyAdmin</vt:lpstr>
      <vt:lpstr>XAMPP</vt:lpstr>
      <vt:lpstr>Running Apache and MySQL</vt:lpstr>
    </vt:vector>
  </TitlesOfParts>
  <Company>Rensselaer Polytechnic Institute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261</cp:revision>
  <dcterms:created xsi:type="dcterms:W3CDTF">2009-10-22T03:28:47Z</dcterms:created>
  <dcterms:modified xsi:type="dcterms:W3CDTF">2018-04-01T17:59:06Z</dcterms:modified>
</cp:coreProperties>
</file>